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29160788" cy="39600188"/>
  <p:notesSz cx="7010400" cy="9296400"/>
  <p:defaultTextStyle>
    <a:defPPr>
      <a:defRPr lang="en-US"/>
    </a:defPPr>
    <a:lvl1pPr marL="0" algn="l" defTabSz="859079" rtl="0" eaLnBrk="1" latinLnBrk="0" hangingPunct="1">
      <a:defRPr sz="1691" kern="1200">
        <a:solidFill>
          <a:schemeClr val="tx1"/>
        </a:solidFill>
        <a:latin typeface="+mn-lt"/>
        <a:ea typeface="+mn-ea"/>
        <a:cs typeface="+mn-cs"/>
      </a:defRPr>
    </a:lvl1pPr>
    <a:lvl2pPr marL="429539" algn="l" defTabSz="859079" rtl="0" eaLnBrk="1" latinLnBrk="0" hangingPunct="1">
      <a:defRPr sz="1691" kern="1200">
        <a:solidFill>
          <a:schemeClr val="tx1"/>
        </a:solidFill>
        <a:latin typeface="+mn-lt"/>
        <a:ea typeface="+mn-ea"/>
        <a:cs typeface="+mn-cs"/>
      </a:defRPr>
    </a:lvl2pPr>
    <a:lvl3pPr marL="859079" algn="l" defTabSz="859079" rtl="0" eaLnBrk="1" latinLnBrk="0" hangingPunct="1">
      <a:defRPr sz="1691" kern="1200">
        <a:solidFill>
          <a:schemeClr val="tx1"/>
        </a:solidFill>
        <a:latin typeface="+mn-lt"/>
        <a:ea typeface="+mn-ea"/>
        <a:cs typeface="+mn-cs"/>
      </a:defRPr>
    </a:lvl3pPr>
    <a:lvl4pPr marL="1288618" algn="l" defTabSz="859079" rtl="0" eaLnBrk="1" latinLnBrk="0" hangingPunct="1">
      <a:defRPr sz="1691" kern="1200">
        <a:solidFill>
          <a:schemeClr val="tx1"/>
        </a:solidFill>
        <a:latin typeface="+mn-lt"/>
        <a:ea typeface="+mn-ea"/>
        <a:cs typeface="+mn-cs"/>
      </a:defRPr>
    </a:lvl4pPr>
    <a:lvl5pPr marL="1718158" algn="l" defTabSz="859079" rtl="0" eaLnBrk="1" latinLnBrk="0" hangingPunct="1">
      <a:defRPr sz="1691" kern="1200">
        <a:solidFill>
          <a:schemeClr val="tx1"/>
        </a:solidFill>
        <a:latin typeface="+mn-lt"/>
        <a:ea typeface="+mn-ea"/>
        <a:cs typeface="+mn-cs"/>
      </a:defRPr>
    </a:lvl5pPr>
    <a:lvl6pPr marL="2147697" algn="l" defTabSz="859079" rtl="0" eaLnBrk="1" latinLnBrk="0" hangingPunct="1">
      <a:defRPr sz="1691" kern="1200">
        <a:solidFill>
          <a:schemeClr val="tx1"/>
        </a:solidFill>
        <a:latin typeface="+mn-lt"/>
        <a:ea typeface="+mn-ea"/>
        <a:cs typeface="+mn-cs"/>
      </a:defRPr>
    </a:lvl6pPr>
    <a:lvl7pPr marL="2577236" algn="l" defTabSz="859079" rtl="0" eaLnBrk="1" latinLnBrk="0" hangingPunct="1">
      <a:defRPr sz="1691" kern="1200">
        <a:solidFill>
          <a:schemeClr val="tx1"/>
        </a:solidFill>
        <a:latin typeface="+mn-lt"/>
        <a:ea typeface="+mn-ea"/>
        <a:cs typeface="+mn-cs"/>
      </a:defRPr>
    </a:lvl7pPr>
    <a:lvl8pPr marL="3006776" algn="l" defTabSz="859079" rtl="0" eaLnBrk="1" latinLnBrk="0" hangingPunct="1">
      <a:defRPr sz="1691" kern="1200">
        <a:solidFill>
          <a:schemeClr val="tx1"/>
        </a:solidFill>
        <a:latin typeface="+mn-lt"/>
        <a:ea typeface="+mn-ea"/>
        <a:cs typeface="+mn-cs"/>
      </a:defRPr>
    </a:lvl8pPr>
    <a:lvl9pPr marL="3436315" algn="l" defTabSz="859079" rtl="0" eaLnBrk="1" latinLnBrk="0" hangingPunct="1">
      <a:defRPr sz="169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473" userDrawn="1">
          <p15:clr>
            <a:srgbClr val="A4A3A4"/>
          </p15:clr>
        </p15:guide>
        <p15:guide id="2" pos="91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8F3"/>
    <a:srgbClr val="FEF2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25" autoAdjust="0"/>
    <p:restoredTop sz="98746" autoAdjust="0"/>
  </p:normalViewPr>
  <p:slideViewPr>
    <p:cSldViewPr>
      <p:cViewPr varScale="1">
        <p:scale>
          <a:sx n="15" d="100"/>
          <a:sy n="15" d="100"/>
        </p:scale>
        <p:origin x="2430" y="90"/>
      </p:cViewPr>
      <p:guideLst>
        <p:guide orient="horz" pos="12473"/>
        <p:guide pos="9185"/>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sz="quarter" idx="1"/>
          </p:nvPr>
        </p:nvSpPr>
        <p:spPr>
          <a:xfrm>
            <a:off x="3970938" y="0"/>
            <a:ext cx="3037840" cy="464820"/>
          </a:xfrm>
          <a:prstGeom prst="rect">
            <a:avLst/>
          </a:prstGeom>
        </p:spPr>
        <p:txBody>
          <a:bodyPr vert="horz" lIns="91440" tIns="45720" rIns="91440" bIns="45720" rtlCol="0"/>
          <a:lstStyle>
            <a:lvl1pPr algn="r">
              <a:defRPr sz="1200"/>
            </a:lvl1pPr>
          </a:lstStyle>
          <a:p>
            <a:fld id="{4D0351EB-DC54-4105-80FF-2BD941821E37}" type="datetimeFigureOut">
              <a:rPr lang="sr-Latn-CS" smtClean="0"/>
              <a:pPr/>
              <a:t>18.6.2023.</a:t>
            </a:fld>
            <a:endParaRPr lang="hr-HR"/>
          </a:p>
        </p:txBody>
      </p:sp>
      <p:sp>
        <p:nvSpPr>
          <p:cNvPr id="4" name="Footer Placeholder 3"/>
          <p:cNvSpPr>
            <a:spLocks noGrp="1"/>
          </p:cNvSpPr>
          <p:nvPr>
            <p:ph type="ftr" sz="quarter" idx="2"/>
          </p:nvPr>
        </p:nvSpPr>
        <p:spPr>
          <a:xfrm>
            <a:off x="0" y="8829967"/>
            <a:ext cx="3037840" cy="464820"/>
          </a:xfrm>
          <a:prstGeom prst="rect">
            <a:avLst/>
          </a:prstGeom>
        </p:spPr>
        <p:txBody>
          <a:bodyPr vert="horz" lIns="91440" tIns="45720" rIns="91440" bIns="45720" rtlCol="0" anchor="b"/>
          <a:lstStyle>
            <a:lvl1pPr algn="l">
              <a:defRPr sz="1200"/>
            </a:lvl1pPr>
          </a:lstStyle>
          <a:p>
            <a:endParaRPr lang="hr-H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1440" tIns="45720" rIns="91440" bIns="45720" rtlCol="0" anchor="b"/>
          <a:lstStyle>
            <a:lvl1pPr algn="r">
              <a:defRPr sz="1200"/>
            </a:lvl1pPr>
          </a:lstStyle>
          <a:p>
            <a:fld id="{5CB46E3A-7E76-434F-BFBC-2A030AEAAB2B}" type="slidenum">
              <a:rPr lang="hr-HR" smtClean="0"/>
              <a:pPr/>
              <a:t>‹#›</a:t>
            </a:fld>
            <a:endParaRPr lang="hr-HR"/>
          </a:p>
        </p:txBody>
      </p:sp>
    </p:spTree>
    <p:extLst>
      <p:ext uri="{BB962C8B-B14F-4D97-AF65-F5344CB8AC3E}">
        <p14:creationId xmlns:p14="http://schemas.microsoft.com/office/powerpoint/2010/main" val="4169653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60B9FF06-CB78-4EB5-ABA8-C1AB725D384F}" type="datetimeFigureOut">
              <a:rPr lang="sr-Latn-CS" smtClean="0"/>
              <a:pPr/>
              <a:t>18.6.2023.</a:t>
            </a:fld>
            <a:endParaRPr lang="hr-HR"/>
          </a:p>
        </p:txBody>
      </p:sp>
      <p:sp>
        <p:nvSpPr>
          <p:cNvPr id="4" name="Slide Image Placeholder 3"/>
          <p:cNvSpPr>
            <a:spLocks noGrp="1" noRot="1" noChangeAspect="1"/>
          </p:cNvSpPr>
          <p:nvPr>
            <p:ph type="sldImg" idx="2"/>
          </p:nvPr>
        </p:nvSpPr>
        <p:spPr>
          <a:xfrm>
            <a:off x="2220913" y="696913"/>
            <a:ext cx="2568575" cy="348615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C85803C1-5F45-4976-B743-56A2BAD28564}" type="slidenum">
              <a:rPr lang="hr-HR" smtClean="0"/>
              <a:pPr/>
              <a:t>‹#›</a:t>
            </a:fld>
            <a:endParaRPr lang="hr-HR"/>
          </a:p>
        </p:txBody>
      </p:sp>
    </p:spTree>
    <p:extLst>
      <p:ext uri="{BB962C8B-B14F-4D97-AF65-F5344CB8AC3E}">
        <p14:creationId xmlns:p14="http://schemas.microsoft.com/office/powerpoint/2010/main" val="2183806140"/>
      </p:ext>
    </p:extLst>
  </p:cSld>
  <p:clrMap bg1="lt1" tx1="dk1" bg2="lt2" tx2="dk2" accent1="accent1" accent2="accent2" accent3="accent3" accent4="accent4" accent5="accent5" accent6="accent6" hlink="hlink" folHlink="folHlink"/>
  <p:notesStyle>
    <a:lvl1pPr marL="0" algn="l" defTabSz="859079" rtl="0" eaLnBrk="1" latinLnBrk="0" hangingPunct="1">
      <a:defRPr sz="1127" kern="1200">
        <a:solidFill>
          <a:schemeClr val="tx1"/>
        </a:solidFill>
        <a:latin typeface="+mn-lt"/>
        <a:ea typeface="+mn-ea"/>
        <a:cs typeface="+mn-cs"/>
      </a:defRPr>
    </a:lvl1pPr>
    <a:lvl2pPr marL="429539" algn="l" defTabSz="859079" rtl="0" eaLnBrk="1" latinLnBrk="0" hangingPunct="1">
      <a:defRPr sz="1127" kern="1200">
        <a:solidFill>
          <a:schemeClr val="tx1"/>
        </a:solidFill>
        <a:latin typeface="+mn-lt"/>
        <a:ea typeface="+mn-ea"/>
        <a:cs typeface="+mn-cs"/>
      </a:defRPr>
    </a:lvl2pPr>
    <a:lvl3pPr marL="859079" algn="l" defTabSz="859079" rtl="0" eaLnBrk="1" latinLnBrk="0" hangingPunct="1">
      <a:defRPr sz="1127" kern="1200">
        <a:solidFill>
          <a:schemeClr val="tx1"/>
        </a:solidFill>
        <a:latin typeface="+mn-lt"/>
        <a:ea typeface="+mn-ea"/>
        <a:cs typeface="+mn-cs"/>
      </a:defRPr>
    </a:lvl3pPr>
    <a:lvl4pPr marL="1288618" algn="l" defTabSz="859079" rtl="0" eaLnBrk="1" latinLnBrk="0" hangingPunct="1">
      <a:defRPr sz="1127" kern="1200">
        <a:solidFill>
          <a:schemeClr val="tx1"/>
        </a:solidFill>
        <a:latin typeface="+mn-lt"/>
        <a:ea typeface="+mn-ea"/>
        <a:cs typeface="+mn-cs"/>
      </a:defRPr>
    </a:lvl4pPr>
    <a:lvl5pPr marL="1718158" algn="l" defTabSz="859079" rtl="0" eaLnBrk="1" latinLnBrk="0" hangingPunct="1">
      <a:defRPr sz="1127" kern="1200">
        <a:solidFill>
          <a:schemeClr val="tx1"/>
        </a:solidFill>
        <a:latin typeface="+mn-lt"/>
        <a:ea typeface="+mn-ea"/>
        <a:cs typeface="+mn-cs"/>
      </a:defRPr>
    </a:lvl5pPr>
    <a:lvl6pPr marL="2147697" algn="l" defTabSz="859079" rtl="0" eaLnBrk="1" latinLnBrk="0" hangingPunct="1">
      <a:defRPr sz="1127" kern="1200">
        <a:solidFill>
          <a:schemeClr val="tx1"/>
        </a:solidFill>
        <a:latin typeface="+mn-lt"/>
        <a:ea typeface="+mn-ea"/>
        <a:cs typeface="+mn-cs"/>
      </a:defRPr>
    </a:lvl6pPr>
    <a:lvl7pPr marL="2577236" algn="l" defTabSz="859079" rtl="0" eaLnBrk="1" latinLnBrk="0" hangingPunct="1">
      <a:defRPr sz="1127" kern="1200">
        <a:solidFill>
          <a:schemeClr val="tx1"/>
        </a:solidFill>
        <a:latin typeface="+mn-lt"/>
        <a:ea typeface="+mn-ea"/>
        <a:cs typeface="+mn-cs"/>
      </a:defRPr>
    </a:lvl7pPr>
    <a:lvl8pPr marL="3006776" algn="l" defTabSz="859079" rtl="0" eaLnBrk="1" latinLnBrk="0" hangingPunct="1">
      <a:defRPr sz="1127" kern="1200">
        <a:solidFill>
          <a:schemeClr val="tx1"/>
        </a:solidFill>
        <a:latin typeface="+mn-lt"/>
        <a:ea typeface="+mn-ea"/>
        <a:cs typeface="+mn-cs"/>
      </a:defRPr>
    </a:lvl8pPr>
    <a:lvl9pPr marL="3436315" algn="l" defTabSz="859079" rtl="0" eaLnBrk="1" latinLnBrk="0" hangingPunct="1">
      <a:defRPr sz="112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0913" y="696913"/>
            <a:ext cx="2568575" cy="3486150"/>
          </a:xfrm>
        </p:spPr>
      </p:sp>
      <p:sp>
        <p:nvSpPr>
          <p:cNvPr id="3" name="Notes Placeholder 2"/>
          <p:cNvSpPr>
            <a:spLocks noGrp="1"/>
          </p:cNvSpPr>
          <p:nvPr>
            <p:ph type="body" idx="1"/>
          </p:nvPr>
        </p:nvSpPr>
        <p:spPr/>
        <p:txBody>
          <a:bodyPr>
            <a:normAutofit/>
          </a:bodyPr>
          <a:lstStyle/>
          <a:p>
            <a:endParaRPr lang="hr-HR" dirty="0"/>
          </a:p>
        </p:txBody>
      </p:sp>
      <p:sp>
        <p:nvSpPr>
          <p:cNvPr id="4" name="Slide Number Placeholder 3"/>
          <p:cNvSpPr>
            <a:spLocks noGrp="1"/>
          </p:cNvSpPr>
          <p:nvPr>
            <p:ph type="sldNum" sz="quarter" idx="10"/>
          </p:nvPr>
        </p:nvSpPr>
        <p:spPr/>
        <p:txBody>
          <a:bodyPr/>
          <a:lstStyle/>
          <a:p>
            <a:fld id="{C85803C1-5F45-4976-B743-56A2BAD28564}" type="slidenum">
              <a:rPr lang="hr-HR" smtClean="0"/>
              <a:pPr/>
              <a:t>1</a:t>
            </a:fld>
            <a:endParaRPr lang="hr-H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187061" y="12301739"/>
            <a:ext cx="24786670" cy="8488373"/>
          </a:xfrm>
        </p:spPr>
        <p:txBody>
          <a:bodyPr/>
          <a:lstStyle/>
          <a:p>
            <a:r>
              <a:rPr lang="en-US"/>
              <a:t>Click to edit Master title style</a:t>
            </a:r>
          </a:p>
        </p:txBody>
      </p:sp>
      <p:sp>
        <p:nvSpPr>
          <p:cNvPr id="3" name="Subtitle 2"/>
          <p:cNvSpPr>
            <a:spLocks noGrp="1"/>
          </p:cNvSpPr>
          <p:nvPr>
            <p:ph type="subTitle" idx="1"/>
          </p:nvPr>
        </p:nvSpPr>
        <p:spPr>
          <a:xfrm>
            <a:off x="4374119" y="22440108"/>
            <a:ext cx="20412552" cy="10120048"/>
          </a:xfrm>
        </p:spPr>
        <p:txBody>
          <a:bodyPr/>
          <a:lstStyle>
            <a:lvl1pPr marL="0" indent="0" algn="ctr">
              <a:buNone/>
              <a:defRPr>
                <a:solidFill>
                  <a:schemeClr val="tx1">
                    <a:tint val="75000"/>
                  </a:schemeClr>
                </a:solidFill>
              </a:defRPr>
            </a:lvl1pPr>
            <a:lvl2pPr marL="370100" indent="0" algn="ctr">
              <a:buNone/>
              <a:defRPr>
                <a:solidFill>
                  <a:schemeClr val="tx1">
                    <a:tint val="75000"/>
                  </a:schemeClr>
                </a:solidFill>
              </a:defRPr>
            </a:lvl2pPr>
            <a:lvl3pPr marL="740199" indent="0" algn="ctr">
              <a:buNone/>
              <a:defRPr>
                <a:solidFill>
                  <a:schemeClr val="tx1">
                    <a:tint val="75000"/>
                  </a:schemeClr>
                </a:solidFill>
              </a:defRPr>
            </a:lvl3pPr>
            <a:lvl4pPr marL="1110299" indent="0" algn="ctr">
              <a:buNone/>
              <a:defRPr>
                <a:solidFill>
                  <a:schemeClr val="tx1">
                    <a:tint val="75000"/>
                  </a:schemeClr>
                </a:solidFill>
              </a:defRPr>
            </a:lvl4pPr>
            <a:lvl5pPr marL="1480400" indent="0" algn="ctr">
              <a:buNone/>
              <a:defRPr>
                <a:solidFill>
                  <a:schemeClr val="tx1">
                    <a:tint val="75000"/>
                  </a:schemeClr>
                </a:solidFill>
              </a:defRPr>
            </a:lvl5pPr>
            <a:lvl6pPr marL="1850498" indent="0" algn="ctr">
              <a:buNone/>
              <a:defRPr>
                <a:solidFill>
                  <a:schemeClr val="tx1">
                    <a:tint val="75000"/>
                  </a:schemeClr>
                </a:solidFill>
              </a:defRPr>
            </a:lvl6pPr>
            <a:lvl7pPr marL="2220599" indent="0" algn="ctr">
              <a:buNone/>
              <a:defRPr>
                <a:solidFill>
                  <a:schemeClr val="tx1">
                    <a:tint val="75000"/>
                  </a:schemeClr>
                </a:solidFill>
              </a:defRPr>
            </a:lvl7pPr>
            <a:lvl8pPr marL="2590700" indent="0" algn="ctr">
              <a:buNone/>
              <a:defRPr>
                <a:solidFill>
                  <a:schemeClr val="tx1">
                    <a:tint val="75000"/>
                  </a:schemeClr>
                </a:solidFill>
              </a:defRPr>
            </a:lvl8pPr>
            <a:lvl9pPr marL="296079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F82FEAE-69C5-4344-A94A-46AEC49347D2}" type="datetimeFigureOut">
              <a:rPr lang="en-US" smtClean="0"/>
              <a:pPr/>
              <a:t>6/18/2023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861F4-0E3D-4F4A-BAC7-4E35C7F62ABE}" type="slidenum">
              <a:rPr lang="en-US" smtClean="0"/>
              <a:pPr/>
              <a:t>‹#›</a:t>
            </a:fld>
            <a:endParaRPr lang="en-US"/>
          </a:p>
        </p:txBody>
      </p:sp>
    </p:spTree>
    <p:extLst>
      <p:ext uri="{BB962C8B-B14F-4D97-AF65-F5344CB8AC3E}">
        <p14:creationId xmlns:p14="http://schemas.microsoft.com/office/powerpoint/2010/main" val="4107020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82FEAE-69C5-4344-A94A-46AEC49347D2}" type="datetimeFigureOut">
              <a:rPr lang="en-US" smtClean="0"/>
              <a:pPr/>
              <a:t>6/18/2023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861F4-0E3D-4F4A-BAC7-4E35C7F62ABE}" type="slidenum">
              <a:rPr lang="en-US" smtClean="0"/>
              <a:pPr/>
              <a:t>‹#›</a:t>
            </a:fld>
            <a:endParaRPr lang="en-US"/>
          </a:p>
        </p:txBody>
      </p:sp>
    </p:spTree>
    <p:extLst>
      <p:ext uri="{BB962C8B-B14F-4D97-AF65-F5344CB8AC3E}">
        <p14:creationId xmlns:p14="http://schemas.microsoft.com/office/powerpoint/2010/main" val="1295088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856178" y="2117514"/>
            <a:ext cx="4920885" cy="4504521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93534" y="2117514"/>
            <a:ext cx="14276638" cy="4504521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82FEAE-69C5-4344-A94A-46AEC49347D2}" type="datetimeFigureOut">
              <a:rPr lang="en-US" smtClean="0"/>
              <a:pPr/>
              <a:t>6/18/2023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861F4-0E3D-4F4A-BAC7-4E35C7F62ABE}" type="slidenum">
              <a:rPr lang="en-US" smtClean="0"/>
              <a:pPr/>
              <a:t>‹#›</a:t>
            </a:fld>
            <a:endParaRPr lang="en-US"/>
          </a:p>
        </p:txBody>
      </p:sp>
    </p:spTree>
    <p:extLst>
      <p:ext uri="{BB962C8B-B14F-4D97-AF65-F5344CB8AC3E}">
        <p14:creationId xmlns:p14="http://schemas.microsoft.com/office/powerpoint/2010/main" val="830174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82FEAE-69C5-4344-A94A-46AEC49347D2}" type="datetimeFigureOut">
              <a:rPr lang="en-US" smtClean="0"/>
              <a:pPr/>
              <a:t>6/18/2023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861F4-0E3D-4F4A-BAC7-4E35C7F62ABE}" type="slidenum">
              <a:rPr lang="en-US" smtClean="0"/>
              <a:pPr/>
              <a:t>‹#›</a:t>
            </a:fld>
            <a:endParaRPr lang="en-US"/>
          </a:p>
        </p:txBody>
      </p:sp>
    </p:spTree>
    <p:extLst>
      <p:ext uri="{BB962C8B-B14F-4D97-AF65-F5344CB8AC3E}">
        <p14:creationId xmlns:p14="http://schemas.microsoft.com/office/powerpoint/2010/main" val="352473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03505" y="25446791"/>
            <a:ext cx="24786670" cy="7865037"/>
          </a:xfrm>
        </p:spPr>
        <p:txBody>
          <a:bodyPr anchor="t"/>
          <a:lstStyle>
            <a:lvl1pPr algn="l">
              <a:defRPr sz="3238" b="1" cap="all"/>
            </a:lvl1pPr>
          </a:lstStyle>
          <a:p>
            <a:r>
              <a:rPr lang="en-US"/>
              <a:t>Click to edit Master title style</a:t>
            </a:r>
          </a:p>
        </p:txBody>
      </p:sp>
      <p:sp>
        <p:nvSpPr>
          <p:cNvPr id="3" name="Text Placeholder 2"/>
          <p:cNvSpPr>
            <a:spLocks noGrp="1"/>
          </p:cNvSpPr>
          <p:nvPr>
            <p:ph type="body" idx="1"/>
          </p:nvPr>
        </p:nvSpPr>
        <p:spPr>
          <a:xfrm>
            <a:off x="2303505" y="16784262"/>
            <a:ext cx="24786670" cy="8662537"/>
          </a:xfrm>
        </p:spPr>
        <p:txBody>
          <a:bodyPr anchor="b"/>
          <a:lstStyle>
            <a:lvl1pPr marL="0" indent="0">
              <a:buNone/>
              <a:defRPr sz="1619">
                <a:solidFill>
                  <a:schemeClr val="tx1">
                    <a:tint val="75000"/>
                  </a:schemeClr>
                </a:solidFill>
              </a:defRPr>
            </a:lvl1pPr>
            <a:lvl2pPr marL="370100" indent="0">
              <a:buNone/>
              <a:defRPr sz="1457">
                <a:solidFill>
                  <a:schemeClr val="tx1">
                    <a:tint val="75000"/>
                  </a:schemeClr>
                </a:solidFill>
              </a:defRPr>
            </a:lvl2pPr>
            <a:lvl3pPr marL="740199" indent="0">
              <a:buNone/>
              <a:defRPr sz="1295">
                <a:solidFill>
                  <a:schemeClr val="tx1">
                    <a:tint val="75000"/>
                  </a:schemeClr>
                </a:solidFill>
              </a:defRPr>
            </a:lvl3pPr>
            <a:lvl4pPr marL="1110299" indent="0">
              <a:buNone/>
              <a:defRPr sz="1133">
                <a:solidFill>
                  <a:schemeClr val="tx1">
                    <a:tint val="75000"/>
                  </a:schemeClr>
                </a:solidFill>
              </a:defRPr>
            </a:lvl4pPr>
            <a:lvl5pPr marL="1480400" indent="0">
              <a:buNone/>
              <a:defRPr sz="1133">
                <a:solidFill>
                  <a:schemeClr val="tx1">
                    <a:tint val="75000"/>
                  </a:schemeClr>
                </a:solidFill>
              </a:defRPr>
            </a:lvl5pPr>
            <a:lvl6pPr marL="1850498" indent="0">
              <a:buNone/>
              <a:defRPr sz="1133">
                <a:solidFill>
                  <a:schemeClr val="tx1">
                    <a:tint val="75000"/>
                  </a:schemeClr>
                </a:solidFill>
              </a:defRPr>
            </a:lvl6pPr>
            <a:lvl7pPr marL="2220599" indent="0">
              <a:buNone/>
              <a:defRPr sz="1133">
                <a:solidFill>
                  <a:schemeClr val="tx1">
                    <a:tint val="75000"/>
                  </a:schemeClr>
                </a:solidFill>
              </a:defRPr>
            </a:lvl7pPr>
            <a:lvl8pPr marL="2590700" indent="0">
              <a:buNone/>
              <a:defRPr sz="1133">
                <a:solidFill>
                  <a:schemeClr val="tx1">
                    <a:tint val="75000"/>
                  </a:schemeClr>
                </a:solidFill>
              </a:defRPr>
            </a:lvl8pPr>
            <a:lvl9pPr marL="2960799" indent="0">
              <a:buNone/>
              <a:defRPr sz="11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F82FEAE-69C5-4344-A94A-46AEC49347D2}" type="datetimeFigureOut">
              <a:rPr lang="en-US" smtClean="0"/>
              <a:pPr/>
              <a:t>6/18/2023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861F4-0E3D-4F4A-BAC7-4E35C7F62ABE}" type="slidenum">
              <a:rPr lang="en-US" smtClean="0"/>
              <a:pPr/>
              <a:t>‹#›</a:t>
            </a:fld>
            <a:endParaRPr lang="en-US"/>
          </a:p>
        </p:txBody>
      </p:sp>
    </p:spTree>
    <p:extLst>
      <p:ext uri="{BB962C8B-B14F-4D97-AF65-F5344CB8AC3E}">
        <p14:creationId xmlns:p14="http://schemas.microsoft.com/office/powerpoint/2010/main" val="553295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93533" y="12320065"/>
            <a:ext cx="9598759" cy="34842670"/>
          </a:xfrm>
        </p:spPr>
        <p:txBody>
          <a:bodyPr/>
          <a:lstStyle>
            <a:lvl1pPr>
              <a:defRPr sz="2266"/>
            </a:lvl1pPr>
            <a:lvl2pPr>
              <a:defRPr sz="1942"/>
            </a:lvl2pPr>
            <a:lvl3pPr>
              <a:defRPr sz="1619"/>
            </a:lvl3pPr>
            <a:lvl4pPr>
              <a:defRPr sz="1457"/>
            </a:lvl4pPr>
            <a:lvl5pPr>
              <a:defRPr sz="1457"/>
            </a:lvl5pPr>
            <a:lvl6pPr>
              <a:defRPr sz="1457"/>
            </a:lvl6pPr>
            <a:lvl7pPr>
              <a:defRPr sz="1457"/>
            </a:lvl7pPr>
            <a:lvl8pPr>
              <a:defRPr sz="1457"/>
            </a:lvl8pPr>
            <a:lvl9pPr>
              <a:defRPr sz="145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178306" y="12320065"/>
            <a:ext cx="9598759" cy="34842670"/>
          </a:xfrm>
        </p:spPr>
        <p:txBody>
          <a:bodyPr/>
          <a:lstStyle>
            <a:lvl1pPr>
              <a:defRPr sz="2266"/>
            </a:lvl1pPr>
            <a:lvl2pPr>
              <a:defRPr sz="1942"/>
            </a:lvl2pPr>
            <a:lvl3pPr>
              <a:defRPr sz="1619"/>
            </a:lvl3pPr>
            <a:lvl4pPr>
              <a:defRPr sz="1457"/>
            </a:lvl4pPr>
            <a:lvl5pPr>
              <a:defRPr sz="1457"/>
            </a:lvl5pPr>
            <a:lvl6pPr>
              <a:defRPr sz="1457"/>
            </a:lvl6pPr>
            <a:lvl7pPr>
              <a:defRPr sz="1457"/>
            </a:lvl7pPr>
            <a:lvl8pPr>
              <a:defRPr sz="1457"/>
            </a:lvl8pPr>
            <a:lvl9pPr>
              <a:defRPr sz="145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F82FEAE-69C5-4344-A94A-46AEC49347D2}" type="datetimeFigureOut">
              <a:rPr lang="en-US" smtClean="0"/>
              <a:pPr/>
              <a:t>6/18/2023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A861F4-0E3D-4F4A-BAC7-4E35C7F62ABE}" type="slidenum">
              <a:rPr lang="en-US" smtClean="0"/>
              <a:pPr/>
              <a:t>‹#›</a:t>
            </a:fld>
            <a:endParaRPr lang="en-US"/>
          </a:p>
        </p:txBody>
      </p:sp>
    </p:spTree>
    <p:extLst>
      <p:ext uri="{BB962C8B-B14F-4D97-AF65-F5344CB8AC3E}">
        <p14:creationId xmlns:p14="http://schemas.microsoft.com/office/powerpoint/2010/main" val="2799686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58040" y="1585848"/>
            <a:ext cx="26244709" cy="660003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58043" y="8864212"/>
            <a:ext cx="12884412" cy="3694181"/>
          </a:xfrm>
        </p:spPr>
        <p:txBody>
          <a:bodyPr anchor="b"/>
          <a:lstStyle>
            <a:lvl1pPr marL="0" indent="0">
              <a:buNone/>
              <a:defRPr sz="1942" b="1"/>
            </a:lvl1pPr>
            <a:lvl2pPr marL="370100" indent="0">
              <a:buNone/>
              <a:defRPr sz="1619" b="1"/>
            </a:lvl2pPr>
            <a:lvl3pPr marL="740199" indent="0">
              <a:buNone/>
              <a:defRPr sz="1457" b="1"/>
            </a:lvl3pPr>
            <a:lvl4pPr marL="1110299" indent="0">
              <a:buNone/>
              <a:defRPr sz="1295" b="1"/>
            </a:lvl4pPr>
            <a:lvl5pPr marL="1480400" indent="0">
              <a:buNone/>
              <a:defRPr sz="1295" b="1"/>
            </a:lvl5pPr>
            <a:lvl6pPr marL="1850498" indent="0">
              <a:buNone/>
              <a:defRPr sz="1295" b="1"/>
            </a:lvl6pPr>
            <a:lvl7pPr marL="2220599" indent="0">
              <a:buNone/>
              <a:defRPr sz="1295" b="1"/>
            </a:lvl7pPr>
            <a:lvl8pPr marL="2590700" indent="0">
              <a:buNone/>
              <a:defRPr sz="1295" b="1"/>
            </a:lvl8pPr>
            <a:lvl9pPr marL="2960799" indent="0">
              <a:buNone/>
              <a:defRPr sz="1295" b="1"/>
            </a:lvl9pPr>
          </a:lstStyle>
          <a:p>
            <a:pPr lvl="0"/>
            <a:r>
              <a:rPr lang="en-US"/>
              <a:t>Click to edit Master text styles</a:t>
            </a:r>
          </a:p>
        </p:txBody>
      </p:sp>
      <p:sp>
        <p:nvSpPr>
          <p:cNvPr id="4" name="Content Placeholder 3"/>
          <p:cNvSpPr>
            <a:spLocks noGrp="1"/>
          </p:cNvSpPr>
          <p:nvPr>
            <p:ph sz="half" idx="2"/>
          </p:nvPr>
        </p:nvSpPr>
        <p:spPr>
          <a:xfrm>
            <a:off x="1458043" y="12558393"/>
            <a:ext cx="12884412" cy="22815945"/>
          </a:xfrm>
        </p:spPr>
        <p:txBody>
          <a:bodyPr/>
          <a:lstStyle>
            <a:lvl1pPr>
              <a:defRPr sz="1942"/>
            </a:lvl1pPr>
            <a:lvl2pPr>
              <a:defRPr sz="1619"/>
            </a:lvl2pPr>
            <a:lvl3pPr>
              <a:defRPr sz="1457"/>
            </a:lvl3pPr>
            <a:lvl4pPr>
              <a:defRPr sz="1295"/>
            </a:lvl4pPr>
            <a:lvl5pPr>
              <a:defRPr sz="1295"/>
            </a:lvl5pPr>
            <a:lvl6pPr>
              <a:defRPr sz="1295"/>
            </a:lvl6pPr>
            <a:lvl7pPr>
              <a:defRPr sz="1295"/>
            </a:lvl7pPr>
            <a:lvl8pPr>
              <a:defRPr sz="1295"/>
            </a:lvl8pPr>
            <a:lvl9pPr>
              <a:defRPr sz="12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4813279" y="8864212"/>
            <a:ext cx="12889472" cy="3694181"/>
          </a:xfrm>
        </p:spPr>
        <p:txBody>
          <a:bodyPr anchor="b"/>
          <a:lstStyle>
            <a:lvl1pPr marL="0" indent="0">
              <a:buNone/>
              <a:defRPr sz="1942" b="1"/>
            </a:lvl1pPr>
            <a:lvl2pPr marL="370100" indent="0">
              <a:buNone/>
              <a:defRPr sz="1619" b="1"/>
            </a:lvl2pPr>
            <a:lvl3pPr marL="740199" indent="0">
              <a:buNone/>
              <a:defRPr sz="1457" b="1"/>
            </a:lvl3pPr>
            <a:lvl4pPr marL="1110299" indent="0">
              <a:buNone/>
              <a:defRPr sz="1295" b="1"/>
            </a:lvl4pPr>
            <a:lvl5pPr marL="1480400" indent="0">
              <a:buNone/>
              <a:defRPr sz="1295" b="1"/>
            </a:lvl5pPr>
            <a:lvl6pPr marL="1850498" indent="0">
              <a:buNone/>
              <a:defRPr sz="1295" b="1"/>
            </a:lvl6pPr>
            <a:lvl7pPr marL="2220599" indent="0">
              <a:buNone/>
              <a:defRPr sz="1295" b="1"/>
            </a:lvl7pPr>
            <a:lvl8pPr marL="2590700" indent="0">
              <a:buNone/>
              <a:defRPr sz="1295" b="1"/>
            </a:lvl8pPr>
            <a:lvl9pPr marL="2960799" indent="0">
              <a:buNone/>
              <a:defRPr sz="1295" b="1"/>
            </a:lvl9pPr>
          </a:lstStyle>
          <a:p>
            <a:pPr lvl="0"/>
            <a:r>
              <a:rPr lang="en-US"/>
              <a:t>Click to edit Master text styles</a:t>
            </a:r>
          </a:p>
        </p:txBody>
      </p:sp>
      <p:sp>
        <p:nvSpPr>
          <p:cNvPr id="6" name="Content Placeholder 5"/>
          <p:cNvSpPr>
            <a:spLocks noGrp="1"/>
          </p:cNvSpPr>
          <p:nvPr>
            <p:ph sz="quarter" idx="4"/>
          </p:nvPr>
        </p:nvSpPr>
        <p:spPr>
          <a:xfrm>
            <a:off x="14813279" y="12558393"/>
            <a:ext cx="12889472" cy="22815945"/>
          </a:xfrm>
        </p:spPr>
        <p:txBody>
          <a:bodyPr/>
          <a:lstStyle>
            <a:lvl1pPr>
              <a:defRPr sz="1942"/>
            </a:lvl1pPr>
            <a:lvl2pPr>
              <a:defRPr sz="1619"/>
            </a:lvl2pPr>
            <a:lvl3pPr>
              <a:defRPr sz="1457"/>
            </a:lvl3pPr>
            <a:lvl4pPr>
              <a:defRPr sz="1295"/>
            </a:lvl4pPr>
            <a:lvl5pPr>
              <a:defRPr sz="1295"/>
            </a:lvl5pPr>
            <a:lvl6pPr>
              <a:defRPr sz="1295"/>
            </a:lvl6pPr>
            <a:lvl7pPr>
              <a:defRPr sz="1295"/>
            </a:lvl7pPr>
            <a:lvl8pPr>
              <a:defRPr sz="1295"/>
            </a:lvl8pPr>
            <a:lvl9pPr>
              <a:defRPr sz="12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F82FEAE-69C5-4344-A94A-46AEC49347D2}" type="datetimeFigureOut">
              <a:rPr lang="en-US" smtClean="0"/>
              <a:pPr/>
              <a:t>6/18/2023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A861F4-0E3D-4F4A-BAC7-4E35C7F62ABE}" type="slidenum">
              <a:rPr lang="en-US" smtClean="0"/>
              <a:pPr/>
              <a:t>‹#›</a:t>
            </a:fld>
            <a:endParaRPr lang="en-US"/>
          </a:p>
        </p:txBody>
      </p:sp>
    </p:spTree>
    <p:extLst>
      <p:ext uri="{BB962C8B-B14F-4D97-AF65-F5344CB8AC3E}">
        <p14:creationId xmlns:p14="http://schemas.microsoft.com/office/powerpoint/2010/main" val="1911808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F82FEAE-69C5-4344-A94A-46AEC49347D2}" type="datetimeFigureOut">
              <a:rPr lang="en-US" smtClean="0"/>
              <a:pPr/>
              <a:t>6/18/2023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A861F4-0E3D-4F4A-BAC7-4E35C7F62ABE}" type="slidenum">
              <a:rPr lang="en-US" smtClean="0"/>
              <a:pPr/>
              <a:t>‹#›</a:t>
            </a:fld>
            <a:endParaRPr lang="en-US"/>
          </a:p>
        </p:txBody>
      </p:sp>
    </p:spTree>
    <p:extLst>
      <p:ext uri="{BB962C8B-B14F-4D97-AF65-F5344CB8AC3E}">
        <p14:creationId xmlns:p14="http://schemas.microsoft.com/office/powerpoint/2010/main" val="3701368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82FEAE-69C5-4344-A94A-46AEC49347D2}" type="datetimeFigureOut">
              <a:rPr lang="en-US" smtClean="0"/>
              <a:pPr/>
              <a:t>6/18/2023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A861F4-0E3D-4F4A-BAC7-4E35C7F62ABE}" type="slidenum">
              <a:rPr lang="en-US" smtClean="0"/>
              <a:pPr/>
              <a:t>‹#›</a:t>
            </a:fld>
            <a:endParaRPr lang="en-US"/>
          </a:p>
        </p:txBody>
      </p:sp>
    </p:spTree>
    <p:extLst>
      <p:ext uri="{BB962C8B-B14F-4D97-AF65-F5344CB8AC3E}">
        <p14:creationId xmlns:p14="http://schemas.microsoft.com/office/powerpoint/2010/main" val="55662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58043" y="1576675"/>
            <a:ext cx="9593699" cy="6710032"/>
          </a:xfrm>
        </p:spPr>
        <p:txBody>
          <a:bodyPr anchor="b"/>
          <a:lstStyle>
            <a:lvl1pPr algn="l">
              <a:defRPr sz="1619" b="1"/>
            </a:lvl1pPr>
          </a:lstStyle>
          <a:p>
            <a:r>
              <a:rPr lang="en-US"/>
              <a:t>Click to edit Master title style</a:t>
            </a:r>
          </a:p>
        </p:txBody>
      </p:sp>
      <p:sp>
        <p:nvSpPr>
          <p:cNvPr id="3" name="Content Placeholder 2"/>
          <p:cNvSpPr>
            <a:spLocks noGrp="1"/>
          </p:cNvSpPr>
          <p:nvPr>
            <p:ph idx="1"/>
          </p:nvPr>
        </p:nvSpPr>
        <p:spPr>
          <a:xfrm>
            <a:off x="11401061" y="1576683"/>
            <a:ext cx="16301692" cy="33797664"/>
          </a:xfrm>
        </p:spPr>
        <p:txBody>
          <a:bodyPr/>
          <a:lstStyle>
            <a:lvl1pPr>
              <a:defRPr sz="2590"/>
            </a:lvl1pPr>
            <a:lvl2pPr>
              <a:defRPr sz="2266"/>
            </a:lvl2pPr>
            <a:lvl3pPr>
              <a:defRPr sz="1942"/>
            </a:lvl3pPr>
            <a:lvl4pPr>
              <a:defRPr sz="1619"/>
            </a:lvl4pPr>
            <a:lvl5pPr>
              <a:defRPr sz="1619"/>
            </a:lvl5pPr>
            <a:lvl6pPr>
              <a:defRPr sz="1619"/>
            </a:lvl6pPr>
            <a:lvl7pPr>
              <a:defRPr sz="1619"/>
            </a:lvl7pPr>
            <a:lvl8pPr>
              <a:defRPr sz="1619"/>
            </a:lvl8pPr>
            <a:lvl9pPr>
              <a:defRPr sz="161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458043" y="8286716"/>
            <a:ext cx="9593699" cy="27087633"/>
          </a:xfrm>
        </p:spPr>
        <p:txBody>
          <a:bodyPr/>
          <a:lstStyle>
            <a:lvl1pPr marL="0" indent="0">
              <a:buNone/>
              <a:defRPr sz="1133"/>
            </a:lvl1pPr>
            <a:lvl2pPr marL="370100" indent="0">
              <a:buNone/>
              <a:defRPr sz="972"/>
            </a:lvl2pPr>
            <a:lvl3pPr marL="740199" indent="0">
              <a:buNone/>
              <a:defRPr sz="810"/>
            </a:lvl3pPr>
            <a:lvl4pPr marL="1110299" indent="0">
              <a:buNone/>
              <a:defRPr sz="728"/>
            </a:lvl4pPr>
            <a:lvl5pPr marL="1480400" indent="0">
              <a:buNone/>
              <a:defRPr sz="728"/>
            </a:lvl5pPr>
            <a:lvl6pPr marL="1850498" indent="0">
              <a:buNone/>
              <a:defRPr sz="728"/>
            </a:lvl6pPr>
            <a:lvl7pPr marL="2220599" indent="0">
              <a:buNone/>
              <a:defRPr sz="728"/>
            </a:lvl7pPr>
            <a:lvl8pPr marL="2590700" indent="0">
              <a:buNone/>
              <a:defRPr sz="728"/>
            </a:lvl8pPr>
            <a:lvl9pPr marL="2960799" indent="0">
              <a:buNone/>
              <a:defRPr sz="728"/>
            </a:lvl9pPr>
          </a:lstStyle>
          <a:p>
            <a:pPr lvl="0"/>
            <a:r>
              <a:rPr lang="en-US"/>
              <a:t>Click to edit Master text styles</a:t>
            </a:r>
          </a:p>
        </p:txBody>
      </p:sp>
      <p:sp>
        <p:nvSpPr>
          <p:cNvPr id="5" name="Date Placeholder 4"/>
          <p:cNvSpPr>
            <a:spLocks noGrp="1"/>
          </p:cNvSpPr>
          <p:nvPr>
            <p:ph type="dt" sz="half" idx="10"/>
          </p:nvPr>
        </p:nvSpPr>
        <p:spPr/>
        <p:txBody>
          <a:bodyPr/>
          <a:lstStyle/>
          <a:p>
            <a:fld id="{CF82FEAE-69C5-4344-A94A-46AEC49347D2}" type="datetimeFigureOut">
              <a:rPr lang="en-US" smtClean="0"/>
              <a:pPr/>
              <a:t>6/18/2023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A861F4-0E3D-4F4A-BAC7-4E35C7F62ABE}" type="slidenum">
              <a:rPr lang="en-US" smtClean="0"/>
              <a:pPr/>
              <a:t>‹#›</a:t>
            </a:fld>
            <a:endParaRPr lang="en-US"/>
          </a:p>
        </p:txBody>
      </p:sp>
    </p:spTree>
    <p:extLst>
      <p:ext uri="{BB962C8B-B14F-4D97-AF65-F5344CB8AC3E}">
        <p14:creationId xmlns:p14="http://schemas.microsoft.com/office/powerpoint/2010/main" val="3152208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719" y="27720140"/>
            <a:ext cx="17496473" cy="3272520"/>
          </a:xfrm>
        </p:spPr>
        <p:txBody>
          <a:bodyPr anchor="b"/>
          <a:lstStyle>
            <a:lvl1pPr algn="l">
              <a:defRPr sz="1619" b="1"/>
            </a:lvl1pPr>
          </a:lstStyle>
          <a:p>
            <a:r>
              <a:rPr lang="en-US"/>
              <a:t>Click to edit Master title style</a:t>
            </a:r>
          </a:p>
        </p:txBody>
      </p:sp>
      <p:sp>
        <p:nvSpPr>
          <p:cNvPr id="3" name="Picture Placeholder 2"/>
          <p:cNvSpPr>
            <a:spLocks noGrp="1"/>
          </p:cNvSpPr>
          <p:nvPr>
            <p:ph type="pic" idx="1"/>
          </p:nvPr>
        </p:nvSpPr>
        <p:spPr>
          <a:xfrm>
            <a:off x="5715719" y="3538352"/>
            <a:ext cx="17496473" cy="23760113"/>
          </a:xfrm>
        </p:spPr>
        <p:txBody>
          <a:bodyPr/>
          <a:lstStyle>
            <a:lvl1pPr marL="0" indent="0">
              <a:buNone/>
              <a:defRPr sz="2590"/>
            </a:lvl1pPr>
            <a:lvl2pPr marL="370100" indent="0">
              <a:buNone/>
              <a:defRPr sz="2266"/>
            </a:lvl2pPr>
            <a:lvl3pPr marL="740199" indent="0">
              <a:buNone/>
              <a:defRPr sz="1942"/>
            </a:lvl3pPr>
            <a:lvl4pPr marL="1110299" indent="0">
              <a:buNone/>
              <a:defRPr sz="1619"/>
            </a:lvl4pPr>
            <a:lvl5pPr marL="1480400" indent="0">
              <a:buNone/>
              <a:defRPr sz="1619"/>
            </a:lvl5pPr>
            <a:lvl6pPr marL="1850498" indent="0">
              <a:buNone/>
              <a:defRPr sz="1619"/>
            </a:lvl6pPr>
            <a:lvl7pPr marL="2220599" indent="0">
              <a:buNone/>
              <a:defRPr sz="1619"/>
            </a:lvl7pPr>
            <a:lvl8pPr marL="2590700" indent="0">
              <a:buNone/>
              <a:defRPr sz="1619"/>
            </a:lvl8pPr>
            <a:lvl9pPr marL="2960799" indent="0">
              <a:buNone/>
              <a:defRPr sz="1619"/>
            </a:lvl9pPr>
          </a:lstStyle>
          <a:p>
            <a:endParaRPr lang="en-US"/>
          </a:p>
        </p:txBody>
      </p:sp>
      <p:sp>
        <p:nvSpPr>
          <p:cNvPr id="4" name="Text Placeholder 3"/>
          <p:cNvSpPr>
            <a:spLocks noGrp="1"/>
          </p:cNvSpPr>
          <p:nvPr>
            <p:ph type="body" sz="half" idx="2"/>
          </p:nvPr>
        </p:nvSpPr>
        <p:spPr>
          <a:xfrm>
            <a:off x="5715719" y="30992658"/>
            <a:ext cx="17496473" cy="4647518"/>
          </a:xfrm>
        </p:spPr>
        <p:txBody>
          <a:bodyPr/>
          <a:lstStyle>
            <a:lvl1pPr marL="0" indent="0">
              <a:buNone/>
              <a:defRPr sz="1133"/>
            </a:lvl1pPr>
            <a:lvl2pPr marL="370100" indent="0">
              <a:buNone/>
              <a:defRPr sz="972"/>
            </a:lvl2pPr>
            <a:lvl3pPr marL="740199" indent="0">
              <a:buNone/>
              <a:defRPr sz="810"/>
            </a:lvl3pPr>
            <a:lvl4pPr marL="1110299" indent="0">
              <a:buNone/>
              <a:defRPr sz="728"/>
            </a:lvl4pPr>
            <a:lvl5pPr marL="1480400" indent="0">
              <a:buNone/>
              <a:defRPr sz="728"/>
            </a:lvl5pPr>
            <a:lvl6pPr marL="1850498" indent="0">
              <a:buNone/>
              <a:defRPr sz="728"/>
            </a:lvl6pPr>
            <a:lvl7pPr marL="2220599" indent="0">
              <a:buNone/>
              <a:defRPr sz="728"/>
            </a:lvl7pPr>
            <a:lvl8pPr marL="2590700" indent="0">
              <a:buNone/>
              <a:defRPr sz="728"/>
            </a:lvl8pPr>
            <a:lvl9pPr marL="2960799" indent="0">
              <a:buNone/>
              <a:defRPr sz="728"/>
            </a:lvl9pPr>
          </a:lstStyle>
          <a:p>
            <a:pPr lvl="0"/>
            <a:r>
              <a:rPr lang="en-US"/>
              <a:t>Click to edit Master text styles</a:t>
            </a:r>
          </a:p>
        </p:txBody>
      </p:sp>
      <p:sp>
        <p:nvSpPr>
          <p:cNvPr id="5" name="Date Placeholder 4"/>
          <p:cNvSpPr>
            <a:spLocks noGrp="1"/>
          </p:cNvSpPr>
          <p:nvPr>
            <p:ph type="dt" sz="half" idx="10"/>
          </p:nvPr>
        </p:nvSpPr>
        <p:spPr/>
        <p:txBody>
          <a:bodyPr/>
          <a:lstStyle/>
          <a:p>
            <a:fld id="{CF82FEAE-69C5-4344-A94A-46AEC49347D2}" type="datetimeFigureOut">
              <a:rPr lang="en-US" smtClean="0"/>
              <a:pPr/>
              <a:t>6/18/2023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A861F4-0E3D-4F4A-BAC7-4E35C7F62ABE}" type="slidenum">
              <a:rPr lang="en-US" smtClean="0"/>
              <a:pPr/>
              <a:t>‹#›</a:t>
            </a:fld>
            <a:endParaRPr lang="en-US"/>
          </a:p>
        </p:txBody>
      </p:sp>
    </p:spTree>
    <p:extLst>
      <p:ext uri="{BB962C8B-B14F-4D97-AF65-F5344CB8AC3E}">
        <p14:creationId xmlns:p14="http://schemas.microsoft.com/office/powerpoint/2010/main" val="3909869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58040" y="1585848"/>
            <a:ext cx="26244709" cy="6600031"/>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458040" y="9240054"/>
            <a:ext cx="26244709" cy="261342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458040" y="36703517"/>
            <a:ext cx="6804183" cy="2108342"/>
          </a:xfrm>
          <a:prstGeom prst="rect">
            <a:avLst/>
          </a:prstGeom>
        </p:spPr>
        <p:txBody>
          <a:bodyPr vert="horz" lIns="91440" tIns="45720" rIns="91440" bIns="45720" rtlCol="0" anchor="ctr"/>
          <a:lstStyle>
            <a:lvl1pPr algn="l">
              <a:defRPr sz="972">
                <a:solidFill>
                  <a:schemeClr val="tx1">
                    <a:tint val="75000"/>
                  </a:schemeClr>
                </a:solidFill>
              </a:defRPr>
            </a:lvl1pPr>
          </a:lstStyle>
          <a:p>
            <a:fld id="{CF82FEAE-69C5-4344-A94A-46AEC49347D2}" type="datetimeFigureOut">
              <a:rPr lang="en-US" smtClean="0"/>
              <a:pPr/>
              <a:t>6/18/2023</a:t>
            </a:fld>
            <a:endParaRPr lang="en-US"/>
          </a:p>
        </p:txBody>
      </p:sp>
      <p:sp>
        <p:nvSpPr>
          <p:cNvPr id="5" name="Footer Placeholder 4"/>
          <p:cNvSpPr>
            <a:spLocks noGrp="1"/>
          </p:cNvSpPr>
          <p:nvPr>
            <p:ph type="ftr" sz="quarter" idx="3"/>
          </p:nvPr>
        </p:nvSpPr>
        <p:spPr>
          <a:xfrm>
            <a:off x="9963270" y="36703517"/>
            <a:ext cx="9234250" cy="2108342"/>
          </a:xfrm>
          <a:prstGeom prst="rect">
            <a:avLst/>
          </a:prstGeom>
        </p:spPr>
        <p:txBody>
          <a:bodyPr vert="horz" lIns="91440" tIns="45720" rIns="91440" bIns="45720" rtlCol="0" anchor="ctr"/>
          <a:lstStyle>
            <a:lvl1pPr algn="ctr">
              <a:defRPr sz="97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0898566" y="36703517"/>
            <a:ext cx="6804183" cy="2108342"/>
          </a:xfrm>
          <a:prstGeom prst="rect">
            <a:avLst/>
          </a:prstGeom>
        </p:spPr>
        <p:txBody>
          <a:bodyPr vert="horz" lIns="91440" tIns="45720" rIns="91440" bIns="45720" rtlCol="0" anchor="ctr"/>
          <a:lstStyle>
            <a:lvl1pPr algn="r">
              <a:defRPr sz="972">
                <a:solidFill>
                  <a:schemeClr val="tx1">
                    <a:tint val="75000"/>
                  </a:schemeClr>
                </a:solidFill>
              </a:defRPr>
            </a:lvl1pPr>
          </a:lstStyle>
          <a:p>
            <a:fld id="{E4A861F4-0E3D-4F4A-BAC7-4E35C7F62ABE}" type="slidenum">
              <a:rPr lang="en-US" smtClean="0"/>
              <a:pPr/>
              <a:t>‹#›</a:t>
            </a:fld>
            <a:endParaRPr lang="en-US"/>
          </a:p>
        </p:txBody>
      </p:sp>
    </p:spTree>
    <p:extLst>
      <p:ext uri="{BB962C8B-B14F-4D97-AF65-F5344CB8AC3E}">
        <p14:creationId xmlns:p14="http://schemas.microsoft.com/office/powerpoint/2010/main" val="3356239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40199" rtl="0" eaLnBrk="1" latinLnBrk="0" hangingPunct="1">
        <a:spcBef>
          <a:spcPct val="0"/>
        </a:spcBef>
        <a:buNone/>
        <a:defRPr sz="3561" kern="1200">
          <a:solidFill>
            <a:schemeClr val="tx1"/>
          </a:solidFill>
          <a:latin typeface="+mj-lt"/>
          <a:ea typeface="+mj-ea"/>
          <a:cs typeface="+mj-cs"/>
        </a:defRPr>
      </a:lvl1pPr>
    </p:titleStyle>
    <p:bodyStyle>
      <a:lvl1pPr marL="277575" indent="-277575" algn="l" defTabSz="740199" rtl="0" eaLnBrk="1" latinLnBrk="0" hangingPunct="1">
        <a:spcBef>
          <a:spcPct val="20000"/>
        </a:spcBef>
        <a:buFont typeface="Arial" panose="020B0604020202020204" pitchFamily="34" charset="0"/>
        <a:buChar char="•"/>
        <a:defRPr sz="2590" kern="1200">
          <a:solidFill>
            <a:schemeClr val="tx1"/>
          </a:solidFill>
          <a:latin typeface="+mn-lt"/>
          <a:ea typeface="+mn-ea"/>
          <a:cs typeface="+mn-cs"/>
        </a:defRPr>
      </a:lvl1pPr>
      <a:lvl2pPr marL="601412" indent="-231313" algn="l" defTabSz="740199" rtl="0" eaLnBrk="1" latinLnBrk="0" hangingPunct="1">
        <a:spcBef>
          <a:spcPct val="20000"/>
        </a:spcBef>
        <a:buFont typeface="Arial" panose="020B0604020202020204" pitchFamily="34" charset="0"/>
        <a:buChar char="–"/>
        <a:defRPr sz="2266" kern="1200">
          <a:solidFill>
            <a:schemeClr val="tx1"/>
          </a:solidFill>
          <a:latin typeface="+mn-lt"/>
          <a:ea typeface="+mn-ea"/>
          <a:cs typeface="+mn-cs"/>
        </a:defRPr>
      </a:lvl2pPr>
      <a:lvl3pPr marL="925250" indent="-185050" algn="l" defTabSz="740199" rtl="0" eaLnBrk="1" latinLnBrk="0" hangingPunct="1">
        <a:spcBef>
          <a:spcPct val="20000"/>
        </a:spcBef>
        <a:buFont typeface="Arial" panose="020B0604020202020204" pitchFamily="34" charset="0"/>
        <a:buChar char="•"/>
        <a:defRPr sz="1942" kern="1200">
          <a:solidFill>
            <a:schemeClr val="tx1"/>
          </a:solidFill>
          <a:latin typeface="+mn-lt"/>
          <a:ea typeface="+mn-ea"/>
          <a:cs typeface="+mn-cs"/>
        </a:defRPr>
      </a:lvl3pPr>
      <a:lvl4pPr marL="1295350" indent="-185050" algn="l" defTabSz="740199" rtl="0" eaLnBrk="1" latinLnBrk="0" hangingPunct="1">
        <a:spcBef>
          <a:spcPct val="20000"/>
        </a:spcBef>
        <a:buFont typeface="Arial" panose="020B0604020202020204" pitchFamily="34" charset="0"/>
        <a:buChar char="–"/>
        <a:defRPr sz="1619" kern="1200">
          <a:solidFill>
            <a:schemeClr val="tx1"/>
          </a:solidFill>
          <a:latin typeface="+mn-lt"/>
          <a:ea typeface="+mn-ea"/>
          <a:cs typeface="+mn-cs"/>
        </a:defRPr>
      </a:lvl4pPr>
      <a:lvl5pPr marL="1665450" indent="-185050" algn="l" defTabSz="740199" rtl="0" eaLnBrk="1" latinLnBrk="0" hangingPunct="1">
        <a:spcBef>
          <a:spcPct val="20000"/>
        </a:spcBef>
        <a:buFont typeface="Arial" panose="020B0604020202020204" pitchFamily="34" charset="0"/>
        <a:buChar char="»"/>
        <a:defRPr sz="1619" kern="1200">
          <a:solidFill>
            <a:schemeClr val="tx1"/>
          </a:solidFill>
          <a:latin typeface="+mn-lt"/>
          <a:ea typeface="+mn-ea"/>
          <a:cs typeface="+mn-cs"/>
        </a:defRPr>
      </a:lvl5pPr>
      <a:lvl6pPr marL="2035550" indent="-185050" algn="l" defTabSz="740199" rtl="0" eaLnBrk="1" latinLnBrk="0" hangingPunct="1">
        <a:spcBef>
          <a:spcPct val="20000"/>
        </a:spcBef>
        <a:buFont typeface="Arial" panose="020B0604020202020204" pitchFamily="34" charset="0"/>
        <a:buChar char="•"/>
        <a:defRPr sz="1619" kern="1200">
          <a:solidFill>
            <a:schemeClr val="tx1"/>
          </a:solidFill>
          <a:latin typeface="+mn-lt"/>
          <a:ea typeface="+mn-ea"/>
          <a:cs typeface="+mn-cs"/>
        </a:defRPr>
      </a:lvl6pPr>
      <a:lvl7pPr marL="2405649" indent="-185050" algn="l" defTabSz="740199" rtl="0" eaLnBrk="1" latinLnBrk="0" hangingPunct="1">
        <a:spcBef>
          <a:spcPct val="20000"/>
        </a:spcBef>
        <a:buFont typeface="Arial" panose="020B0604020202020204" pitchFamily="34" charset="0"/>
        <a:buChar char="•"/>
        <a:defRPr sz="1619" kern="1200">
          <a:solidFill>
            <a:schemeClr val="tx1"/>
          </a:solidFill>
          <a:latin typeface="+mn-lt"/>
          <a:ea typeface="+mn-ea"/>
          <a:cs typeface="+mn-cs"/>
        </a:defRPr>
      </a:lvl7pPr>
      <a:lvl8pPr marL="2775750" indent="-185050" algn="l" defTabSz="740199" rtl="0" eaLnBrk="1" latinLnBrk="0" hangingPunct="1">
        <a:spcBef>
          <a:spcPct val="20000"/>
        </a:spcBef>
        <a:buFont typeface="Arial" panose="020B0604020202020204" pitchFamily="34" charset="0"/>
        <a:buChar char="•"/>
        <a:defRPr sz="1619" kern="1200">
          <a:solidFill>
            <a:schemeClr val="tx1"/>
          </a:solidFill>
          <a:latin typeface="+mn-lt"/>
          <a:ea typeface="+mn-ea"/>
          <a:cs typeface="+mn-cs"/>
        </a:defRPr>
      </a:lvl8pPr>
      <a:lvl9pPr marL="3145849" indent="-185050" algn="l" defTabSz="740199" rtl="0" eaLnBrk="1" latinLnBrk="0" hangingPunct="1">
        <a:spcBef>
          <a:spcPct val="20000"/>
        </a:spcBef>
        <a:buFont typeface="Arial" panose="020B0604020202020204" pitchFamily="34" charset="0"/>
        <a:buChar char="•"/>
        <a:defRPr sz="1619" kern="1200">
          <a:solidFill>
            <a:schemeClr val="tx1"/>
          </a:solidFill>
          <a:latin typeface="+mn-lt"/>
          <a:ea typeface="+mn-ea"/>
          <a:cs typeface="+mn-cs"/>
        </a:defRPr>
      </a:lvl9pPr>
    </p:bodyStyle>
    <p:otherStyle>
      <a:defPPr>
        <a:defRPr lang="en-US"/>
      </a:defPPr>
      <a:lvl1pPr marL="0" algn="l" defTabSz="740199" rtl="0" eaLnBrk="1" latinLnBrk="0" hangingPunct="1">
        <a:defRPr sz="1457" kern="1200">
          <a:solidFill>
            <a:schemeClr val="tx1"/>
          </a:solidFill>
          <a:latin typeface="+mn-lt"/>
          <a:ea typeface="+mn-ea"/>
          <a:cs typeface="+mn-cs"/>
        </a:defRPr>
      </a:lvl1pPr>
      <a:lvl2pPr marL="370100" algn="l" defTabSz="740199" rtl="0" eaLnBrk="1" latinLnBrk="0" hangingPunct="1">
        <a:defRPr sz="1457" kern="1200">
          <a:solidFill>
            <a:schemeClr val="tx1"/>
          </a:solidFill>
          <a:latin typeface="+mn-lt"/>
          <a:ea typeface="+mn-ea"/>
          <a:cs typeface="+mn-cs"/>
        </a:defRPr>
      </a:lvl2pPr>
      <a:lvl3pPr marL="740199" algn="l" defTabSz="740199" rtl="0" eaLnBrk="1" latinLnBrk="0" hangingPunct="1">
        <a:defRPr sz="1457" kern="1200">
          <a:solidFill>
            <a:schemeClr val="tx1"/>
          </a:solidFill>
          <a:latin typeface="+mn-lt"/>
          <a:ea typeface="+mn-ea"/>
          <a:cs typeface="+mn-cs"/>
        </a:defRPr>
      </a:lvl3pPr>
      <a:lvl4pPr marL="1110299" algn="l" defTabSz="740199" rtl="0" eaLnBrk="1" latinLnBrk="0" hangingPunct="1">
        <a:defRPr sz="1457" kern="1200">
          <a:solidFill>
            <a:schemeClr val="tx1"/>
          </a:solidFill>
          <a:latin typeface="+mn-lt"/>
          <a:ea typeface="+mn-ea"/>
          <a:cs typeface="+mn-cs"/>
        </a:defRPr>
      </a:lvl4pPr>
      <a:lvl5pPr marL="1480400" algn="l" defTabSz="740199" rtl="0" eaLnBrk="1" latinLnBrk="0" hangingPunct="1">
        <a:defRPr sz="1457" kern="1200">
          <a:solidFill>
            <a:schemeClr val="tx1"/>
          </a:solidFill>
          <a:latin typeface="+mn-lt"/>
          <a:ea typeface="+mn-ea"/>
          <a:cs typeface="+mn-cs"/>
        </a:defRPr>
      </a:lvl5pPr>
      <a:lvl6pPr marL="1850498" algn="l" defTabSz="740199" rtl="0" eaLnBrk="1" latinLnBrk="0" hangingPunct="1">
        <a:defRPr sz="1457" kern="1200">
          <a:solidFill>
            <a:schemeClr val="tx1"/>
          </a:solidFill>
          <a:latin typeface="+mn-lt"/>
          <a:ea typeface="+mn-ea"/>
          <a:cs typeface="+mn-cs"/>
        </a:defRPr>
      </a:lvl6pPr>
      <a:lvl7pPr marL="2220599" algn="l" defTabSz="740199" rtl="0" eaLnBrk="1" latinLnBrk="0" hangingPunct="1">
        <a:defRPr sz="1457" kern="1200">
          <a:solidFill>
            <a:schemeClr val="tx1"/>
          </a:solidFill>
          <a:latin typeface="+mn-lt"/>
          <a:ea typeface="+mn-ea"/>
          <a:cs typeface="+mn-cs"/>
        </a:defRPr>
      </a:lvl7pPr>
      <a:lvl8pPr marL="2590700" algn="l" defTabSz="740199" rtl="0" eaLnBrk="1" latinLnBrk="0" hangingPunct="1">
        <a:defRPr sz="1457" kern="1200">
          <a:solidFill>
            <a:schemeClr val="tx1"/>
          </a:solidFill>
          <a:latin typeface="+mn-lt"/>
          <a:ea typeface="+mn-ea"/>
          <a:cs typeface="+mn-cs"/>
        </a:defRPr>
      </a:lvl8pPr>
      <a:lvl9pPr marL="2960799" algn="l" defTabSz="740199" rtl="0" eaLnBrk="1" latinLnBrk="0" hangingPunct="1">
        <a:defRPr sz="145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3" Type="http://schemas.openxmlformats.org/officeDocument/2006/relationships/image" Target="../media/image1.jpeg"/><Relationship Id="rId7" Type="http://schemas.openxmlformats.org/officeDocument/2006/relationships/image" Target="../media/image5.tiff"/><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tiff"/><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8F3"/>
        </a:solidFill>
        <a:effectLst/>
      </p:bgPr>
    </p:bg>
    <p:spTree>
      <p:nvGrpSpPr>
        <p:cNvPr id="1" name=""/>
        <p:cNvGrpSpPr/>
        <p:nvPr/>
      </p:nvGrpSpPr>
      <p:grpSpPr>
        <a:xfrm>
          <a:off x="0" y="0"/>
          <a:ext cx="0" cy="0"/>
          <a:chOff x="0" y="0"/>
          <a:chExt cx="0" cy="0"/>
        </a:xfrm>
      </p:grpSpPr>
      <p:sp>
        <p:nvSpPr>
          <p:cNvPr id="9" name="TextBox 8"/>
          <p:cNvSpPr txBox="1"/>
          <p:nvPr/>
        </p:nvSpPr>
        <p:spPr>
          <a:xfrm>
            <a:off x="925726" y="5862875"/>
            <a:ext cx="11491891" cy="10107447"/>
          </a:xfrm>
          <a:prstGeom prst="rect">
            <a:avLst/>
          </a:prstGeom>
          <a:noFill/>
        </p:spPr>
        <p:txBody>
          <a:bodyPr wrap="square" rtlCol="0">
            <a:spAutoFit/>
          </a:bodyPr>
          <a:lstStyle/>
          <a:p>
            <a:pPr algn="just"/>
            <a:r>
              <a:rPr lang="hr-HR" sz="4000" b="1" dirty="0">
                <a:solidFill>
                  <a:schemeClr val="accent1">
                    <a:lumMod val="75000"/>
                  </a:schemeClr>
                </a:solidFill>
              </a:rPr>
              <a:t>BACKGROUND</a:t>
            </a:r>
          </a:p>
          <a:p>
            <a:pPr algn="just"/>
            <a:endParaRPr lang="en-US" sz="1861" dirty="0"/>
          </a:p>
          <a:p>
            <a:pPr algn="just"/>
            <a:r>
              <a:rPr lang="hr-HR" sz="2600" dirty="0"/>
              <a:t>  </a:t>
            </a:r>
            <a:r>
              <a:rPr lang="en-GB" sz="2600" dirty="0"/>
              <a:t>The qualitative and/or quantitative analysis of transcripts by PCR amplification is widely used to detect and quantify many different types of transcripts such as messenger RNA, ribosomal RNA, non-coding RNA etc. The most common applications include gene expression analysis and precise identification of a particular microorganism. </a:t>
            </a:r>
            <a:endParaRPr lang="hr-HR" sz="2600" dirty="0"/>
          </a:p>
          <a:p>
            <a:pPr algn="just">
              <a:spcAft>
                <a:spcPts val="492"/>
              </a:spcAft>
            </a:pPr>
            <a:r>
              <a:rPr lang="en-US" sz="2600" dirty="0"/>
              <a:t>  For </a:t>
            </a:r>
            <a:r>
              <a:rPr lang="hr-HR" sz="2600" dirty="0"/>
              <a:t>the purified RNA to be </a:t>
            </a:r>
            <a:r>
              <a:rPr lang="en-US" sz="2600" dirty="0"/>
              <a:t>quantified, it </a:t>
            </a:r>
            <a:r>
              <a:rPr lang="hr-HR" sz="2600" dirty="0"/>
              <a:t>is subjected </a:t>
            </a:r>
            <a:r>
              <a:rPr lang="en-US" sz="2600" dirty="0"/>
              <a:t>to </a:t>
            </a:r>
            <a:r>
              <a:rPr lang="hr-HR" sz="2600" dirty="0"/>
              <a:t>reverse transcription</a:t>
            </a:r>
            <a:r>
              <a:rPr lang="en-US" sz="2600" dirty="0"/>
              <a:t> (RT)</a:t>
            </a:r>
            <a:r>
              <a:rPr lang="hr-HR" sz="2600" dirty="0"/>
              <a:t>, </a:t>
            </a:r>
            <a:r>
              <a:rPr lang="en-US" sz="2600" dirty="0"/>
              <a:t>by</a:t>
            </a:r>
            <a:r>
              <a:rPr lang="hr-HR" sz="2600" dirty="0"/>
              <a:t> which the RNA molecules are converted into cDNA (complementary DNA) by the reverse transcriptase enzyme. The main problem of most currently used protocols lies in the often-present DNA contamination, which is impossible to chemically differentiate from the cDNA by the polymerase enzyme during PCR amplification, thus causing false positive results</a:t>
            </a:r>
            <a:r>
              <a:rPr lang="en-US" sz="2600" dirty="0"/>
              <a:t>. T</a:t>
            </a:r>
            <a:r>
              <a:rPr lang="hr-HR" sz="2600" dirty="0"/>
              <a:t>o overcome this limitation, all current protocols include a couple of DNA elimination steps, both during the purification of RNA </a:t>
            </a:r>
            <a:r>
              <a:rPr lang="en-US" sz="2600" dirty="0"/>
              <a:t>as well as</a:t>
            </a:r>
            <a:r>
              <a:rPr lang="hr-HR" sz="2600" dirty="0"/>
              <a:t> </a:t>
            </a:r>
            <a:r>
              <a:rPr lang="en-US" sz="2600" dirty="0"/>
              <a:t>in </a:t>
            </a:r>
            <a:r>
              <a:rPr lang="hr-HR" sz="2600" dirty="0"/>
              <a:t>subsequent </a:t>
            </a:r>
            <a:r>
              <a:rPr lang="en-US" sz="2600" dirty="0"/>
              <a:t>RT </a:t>
            </a:r>
            <a:r>
              <a:rPr lang="hr-HR" sz="2600" dirty="0"/>
              <a:t>step. </a:t>
            </a:r>
            <a:r>
              <a:rPr lang="en-US" sz="2600" dirty="0"/>
              <a:t>T</a:t>
            </a:r>
            <a:r>
              <a:rPr lang="hr-HR" sz="2600" dirty="0"/>
              <a:t>he DNA </a:t>
            </a:r>
            <a:r>
              <a:rPr lang="en-US" sz="2600" dirty="0"/>
              <a:t>is</a:t>
            </a:r>
            <a:r>
              <a:rPr lang="hr-HR" sz="2600" dirty="0"/>
              <a:t> eliminated either with the aid of specific mechanical filters (silica-based columns) or through enzymatic digestion by a specific enzyme, such as </a:t>
            </a:r>
            <a:r>
              <a:rPr lang="en-GB" sz="2600" dirty="0" err="1"/>
              <a:t>DNaseI</a:t>
            </a:r>
            <a:r>
              <a:rPr lang="hr-HR" sz="2600" dirty="0"/>
              <a:t> (Deoxyribonuclease I). However, these treatments are not 100% effective</a:t>
            </a:r>
            <a:r>
              <a:rPr lang="en-US" sz="2600" dirty="0"/>
              <a:t>,</a:t>
            </a:r>
            <a:r>
              <a:rPr lang="hr-HR" sz="2600" dirty="0"/>
              <a:t> often </a:t>
            </a:r>
            <a:r>
              <a:rPr lang="en-US" sz="2600" dirty="0"/>
              <a:t>leaving </a:t>
            </a:r>
            <a:r>
              <a:rPr lang="hr-HR" sz="2600" dirty="0"/>
              <a:t>DNA contamination. Furthermore,</a:t>
            </a:r>
            <a:r>
              <a:rPr lang="en-US" sz="2600" dirty="0"/>
              <a:t> </a:t>
            </a:r>
            <a:r>
              <a:rPr lang="hr-HR" sz="2600" dirty="0"/>
              <a:t>any procedure implemented to reduce the concentration of DNA in the sample certainly causes the reduction of the RNA</a:t>
            </a:r>
            <a:r>
              <a:rPr lang="en-US" sz="2600" dirty="0"/>
              <a:t> </a:t>
            </a:r>
            <a:r>
              <a:rPr lang="hr-HR" sz="2600" dirty="0"/>
              <a:t>concentration </a:t>
            </a:r>
            <a:r>
              <a:rPr lang="en-US" sz="2600" dirty="0"/>
              <a:t>as well</a:t>
            </a:r>
            <a:r>
              <a:rPr lang="hr-HR" sz="2600" dirty="0"/>
              <a:t>, which is</a:t>
            </a:r>
            <a:r>
              <a:rPr lang="en-US" sz="2600" dirty="0"/>
              <a:t> </a:t>
            </a:r>
            <a:r>
              <a:rPr lang="hr-HR" sz="2600" dirty="0"/>
              <a:t>unstable and easily degradable</a:t>
            </a:r>
            <a:r>
              <a:rPr lang="en-US" sz="2600" dirty="0"/>
              <a:t> molecule</a:t>
            </a:r>
            <a:r>
              <a:rPr lang="hr-HR" sz="2600" dirty="0"/>
              <a:t>.</a:t>
            </a:r>
          </a:p>
          <a:p>
            <a:pPr algn="just"/>
            <a:r>
              <a:rPr lang="en-US" sz="2600" dirty="0"/>
              <a:t>  </a:t>
            </a:r>
            <a:r>
              <a:rPr lang="hr-HR" sz="2600" dirty="0"/>
              <a:t>Here we report a novel method for transcriptome analysis by PCR, wherein cDNA and </a:t>
            </a:r>
            <a:r>
              <a:rPr lang="en-US" sz="2600" dirty="0"/>
              <a:t>template </a:t>
            </a:r>
            <a:r>
              <a:rPr lang="hr-HR" sz="2600" dirty="0"/>
              <a:t>DNA are differentiated and thus contamination by the latter is excluded, hence producing more precise, reliable and reproducible results. </a:t>
            </a:r>
          </a:p>
          <a:p>
            <a:pPr algn="just">
              <a:lnSpc>
                <a:spcPct val="114000"/>
              </a:lnSpc>
            </a:pPr>
            <a:endParaRPr lang="en-US" sz="1861" b="1" dirty="0"/>
          </a:p>
        </p:txBody>
      </p:sp>
      <p:pic>
        <p:nvPicPr>
          <p:cNvPr id="1047" name="Picture 23">
            <a:extLst>
              <a:ext uri="{FF2B5EF4-FFF2-40B4-BE49-F238E27FC236}">
                <a16:creationId xmlns:a16="http://schemas.microsoft.com/office/drawing/2014/main" id="{8E224B0B-00D7-1C16-A8D8-8AB0474B1D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025" y="2446166"/>
            <a:ext cx="3647115" cy="1718704"/>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3396704" y="789982"/>
            <a:ext cx="23145529" cy="3280506"/>
          </a:xfrm>
        </p:spPr>
        <p:txBody>
          <a:bodyPr>
            <a:normAutofit/>
          </a:bodyPr>
          <a:lstStyle/>
          <a:p>
            <a:pPr>
              <a:spcAft>
                <a:spcPts val="1200"/>
              </a:spcAft>
            </a:pPr>
            <a:r>
              <a:rPr lang="en-US" sz="6000" b="1" i="1" dirty="0"/>
              <a:t>Reverse transcription-quantitative PCR (RT-qPCR) without the need for removal of template DNA</a:t>
            </a:r>
            <a:r>
              <a:rPr lang="en-US" sz="5894" b="1" i="1" dirty="0"/>
              <a:t/>
            </a:r>
            <a:br>
              <a:rPr lang="en-US" sz="5894" b="1" i="1" dirty="0"/>
            </a:br>
            <a:endParaRPr lang="hr-HR" sz="5894" i="1" dirty="0"/>
          </a:p>
        </p:txBody>
      </p:sp>
      <p:sp>
        <p:nvSpPr>
          <p:cNvPr id="5" name="Content Placeholder 4"/>
          <p:cNvSpPr>
            <a:spLocks noGrp="1"/>
          </p:cNvSpPr>
          <p:nvPr>
            <p:ph sz="half" idx="1"/>
          </p:nvPr>
        </p:nvSpPr>
        <p:spPr>
          <a:xfrm>
            <a:off x="4499274" y="3319166"/>
            <a:ext cx="21743506" cy="2151336"/>
          </a:xfrm>
        </p:spPr>
        <p:txBody>
          <a:bodyPr>
            <a:noAutofit/>
          </a:bodyPr>
          <a:lstStyle/>
          <a:p>
            <a:pPr marL="0" indent="0">
              <a:buNone/>
            </a:pPr>
            <a:r>
              <a:rPr lang="en-US" sz="3561" b="1" dirty="0" err="1"/>
              <a:t>Damir</a:t>
            </a:r>
            <a:r>
              <a:rPr lang="en-US" sz="3561" b="1" dirty="0"/>
              <a:t> Đermić</a:t>
            </a:r>
            <a:r>
              <a:rPr lang="en-US" sz="3561" b="1" baseline="30000" dirty="0"/>
              <a:t>1</a:t>
            </a:r>
            <a:r>
              <a:rPr lang="en-US" sz="3561" b="1" dirty="0"/>
              <a:t>, </a:t>
            </a:r>
            <a:r>
              <a:rPr lang="en-US" sz="3561" b="1" dirty="0" err="1"/>
              <a:t>Nunzia</a:t>
            </a:r>
            <a:r>
              <a:rPr lang="en-US" sz="3561" b="1" dirty="0"/>
              <a:t> Santini</a:t>
            </a:r>
            <a:r>
              <a:rPr lang="en-US" sz="3561" b="1" baseline="30000" dirty="0"/>
              <a:t>2</a:t>
            </a:r>
            <a:r>
              <a:rPr lang="en-US" sz="3561" b="1" dirty="0"/>
              <a:t>, Alessandro Esposito</a:t>
            </a:r>
            <a:r>
              <a:rPr lang="en-US" sz="3561" b="1" baseline="30000" dirty="0"/>
              <a:t>2</a:t>
            </a:r>
            <a:r>
              <a:rPr lang="en-US" sz="3561" b="1" dirty="0"/>
              <a:t>, Maria Chiara </a:t>
            </a:r>
            <a:r>
              <a:rPr lang="en-US" sz="3561" b="1" dirty="0" err="1"/>
              <a:t>Feliciello</a:t>
            </a:r>
            <a:r>
              <a:rPr lang="en-US" sz="3561" b="1" dirty="0"/>
              <a:t>, Sven Ljubić</a:t>
            </a:r>
            <a:r>
              <a:rPr lang="en-US" sz="3561" b="1" baseline="30000" dirty="0"/>
              <a:t>1</a:t>
            </a:r>
            <a:r>
              <a:rPr lang="en-US" sz="3561" b="1" dirty="0"/>
              <a:t> and </a:t>
            </a:r>
            <a:r>
              <a:rPr lang="en-US" sz="3561" b="1" dirty="0" err="1"/>
              <a:t>Isidoro</a:t>
            </a:r>
            <a:r>
              <a:rPr lang="en-US" sz="3561" b="1" dirty="0"/>
              <a:t> Feliciello</a:t>
            </a:r>
            <a:r>
              <a:rPr lang="en-US" sz="3561" b="1" baseline="30000" dirty="0"/>
              <a:t>2</a:t>
            </a:r>
            <a:r>
              <a:rPr lang="en-US" sz="1942" b="1" dirty="0"/>
              <a:t>               </a:t>
            </a:r>
          </a:p>
          <a:p>
            <a:pPr marL="0" indent="0">
              <a:buNone/>
            </a:pPr>
            <a:r>
              <a:rPr lang="en-US" sz="1942" b="1" dirty="0"/>
              <a:t>                              </a:t>
            </a:r>
          </a:p>
          <a:p>
            <a:pPr marL="0" indent="0">
              <a:buNone/>
            </a:pPr>
            <a:r>
              <a:rPr lang="en-US" sz="1942" b="1" dirty="0"/>
              <a:t>  </a:t>
            </a:r>
            <a:r>
              <a:rPr lang="en-US" sz="2300" b="1" dirty="0"/>
              <a:t> </a:t>
            </a:r>
            <a:r>
              <a:rPr lang="en-US" sz="2500" b="1" baseline="30000" dirty="0"/>
              <a:t>1</a:t>
            </a:r>
            <a:r>
              <a:rPr lang="en-US" sz="2500" b="1" dirty="0"/>
              <a:t>Division of Molecular Biology, </a:t>
            </a:r>
            <a:r>
              <a:rPr lang="en-US" sz="2500" b="1" dirty="0" err="1"/>
              <a:t>Ruđer</a:t>
            </a:r>
            <a:r>
              <a:rPr lang="en-US" sz="2500" b="1" dirty="0"/>
              <a:t> </a:t>
            </a:r>
            <a:r>
              <a:rPr lang="en-US" sz="2500" b="1" dirty="0" err="1"/>
              <a:t>Bošković</a:t>
            </a:r>
            <a:r>
              <a:rPr lang="en-US" sz="2500" b="1" dirty="0"/>
              <a:t> Institute, Zagreb, Croatia</a:t>
            </a:r>
          </a:p>
          <a:p>
            <a:pPr marL="0" indent="0">
              <a:buNone/>
            </a:pPr>
            <a:r>
              <a:rPr lang="en-US" sz="2500" b="1" dirty="0"/>
              <a:t>   </a:t>
            </a:r>
            <a:r>
              <a:rPr lang="en-US" sz="2500" b="1" baseline="30000" dirty="0"/>
              <a:t>2</a:t>
            </a:r>
            <a:r>
              <a:rPr lang="en-US" sz="2500" b="1" dirty="0"/>
              <a:t>Dipartimento di </a:t>
            </a:r>
            <a:r>
              <a:rPr lang="en-US" sz="2500" b="1" dirty="0" err="1"/>
              <a:t>Medicina</a:t>
            </a:r>
            <a:r>
              <a:rPr lang="en-US" sz="2500" b="1" dirty="0"/>
              <a:t> </a:t>
            </a:r>
            <a:r>
              <a:rPr lang="en-US" sz="2500" b="1" dirty="0" err="1"/>
              <a:t>Clinica</a:t>
            </a:r>
            <a:r>
              <a:rPr lang="en-US" sz="2500" b="1" dirty="0"/>
              <a:t> e </a:t>
            </a:r>
            <a:r>
              <a:rPr lang="en-US" sz="2500" b="1" dirty="0" err="1"/>
              <a:t>Chirurgia</a:t>
            </a:r>
            <a:r>
              <a:rPr lang="en-US" sz="2500" b="1" dirty="0"/>
              <a:t>, </a:t>
            </a:r>
            <a:r>
              <a:rPr lang="en-US" sz="2500" b="1" dirty="0" err="1"/>
              <a:t>Universita</a:t>
            </a:r>
            <a:r>
              <a:rPr lang="en-US" sz="2500" b="1" dirty="0"/>
              <a:t>' </a:t>
            </a:r>
            <a:r>
              <a:rPr lang="en-US" sz="2500" b="1" dirty="0" err="1"/>
              <a:t>degli</a:t>
            </a:r>
            <a:r>
              <a:rPr lang="en-US" sz="2500" b="1" dirty="0"/>
              <a:t> </a:t>
            </a:r>
            <a:r>
              <a:rPr lang="en-US" sz="2500" b="1" dirty="0" err="1"/>
              <a:t>Studi</a:t>
            </a:r>
            <a:r>
              <a:rPr lang="en-US" sz="2500" b="1" dirty="0"/>
              <a:t> di Napoli Federico II, Napoli, Italy </a:t>
            </a:r>
          </a:p>
          <a:p>
            <a:endParaRPr lang="en-US" sz="1942" dirty="0"/>
          </a:p>
        </p:txBody>
      </p:sp>
      <p:sp>
        <p:nvSpPr>
          <p:cNvPr id="11" name="TextBox 10"/>
          <p:cNvSpPr txBox="1"/>
          <p:nvPr/>
        </p:nvSpPr>
        <p:spPr>
          <a:xfrm>
            <a:off x="12996218" y="7081967"/>
            <a:ext cx="15049672" cy="22930921"/>
          </a:xfrm>
          <a:prstGeom prst="rect">
            <a:avLst/>
          </a:prstGeom>
          <a:noFill/>
        </p:spPr>
        <p:txBody>
          <a:bodyPr wrap="square" rtlCol="0">
            <a:spAutoFit/>
          </a:bodyPr>
          <a:lstStyle/>
          <a:p>
            <a:r>
              <a:rPr lang="hr-HR" sz="4000" b="1" dirty="0">
                <a:solidFill>
                  <a:schemeClr val="accent1">
                    <a:lumMod val="75000"/>
                  </a:schemeClr>
                </a:solidFill>
              </a:rPr>
              <a:t>METHODS</a:t>
            </a:r>
          </a:p>
          <a:p>
            <a:endParaRPr lang="en-US" sz="1942" dirty="0">
              <a:solidFill>
                <a:schemeClr val="tx2">
                  <a:lumMod val="60000"/>
                  <a:lumOff val="40000"/>
                </a:schemeClr>
              </a:solidFill>
            </a:endParaRPr>
          </a:p>
          <a:p>
            <a:pPr algn="just">
              <a:lnSpc>
                <a:spcPct val="113000"/>
              </a:lnSpc>
            </a:pPr>
            <a:r>
              <a:rPr lang="en-US" sz="2600" b="1" dirty="0">
                <a:latin typeface="Calibri" panose="020F0502020204030204" pitchFamily="34" charset="0"/>
                <a:ea typeface="Calibri" panose="020F0502020204030204" pitchFamily="34" charset="0"/>
                <a:cs typeface="Times New Roman" panose="02020603050405020304" pitchFamily="18" charset="0"/>
              </a:rPr>
              <a:t>The proposed method: Fig. 1</a:t>
            </a:r>
            <a:r>
              <a:rPr lang="en-US" sz="2600" dirty="0">
                <a:latin typeface="Calibri" panose="020F0502020204030204" pitchFamily="34" charset="0"/>
                <a:ea typeface="Calibri" panose="020F0502020204030204" pitchFamily="34" charset="0"/>
                <a:cs typeface="Times New Roman" panose="02020603050405020304" pitchFamily="18" charset="0"/>
              </a:rPr>
              <a:t>, uses a modified primer (Modified Specific Primer, PSM) </a:t>
            </a:r>
            <a:r>
              <a:rPr lang="en-US" sz="2600" b="1" dirty="0">
                <a:latin typeface="Calibri" panose="020F0502020204030204" pitchFamily="34" charset="0"/>
                <a:ea typeface="Calibri" panose="020F0502020204030204" pitchFamily="34" charset="0"/>
                <a:cs typeface="Times New Roman" panose="02020603050405020304" pitchFamily="18" charset="0"/>
              </a:rPr>
              <a:t>(Table 1) </a:t>
            </a:r>
            <a:r>
              <a:rPr lang="en-US" sz="2600" dirty="0">
                <a:latin typeface="Calibri" panose="020F0502020204030204" pitchFamily="34" charset="0"/>
                <a:ea typeface="Calibri" panose="020F0502020204030204" pitchFamily="34" charset="0"/>
                <a:cs typeface="Times New Roman" panose="02020603050405020304" pitchFamily="18" charset="0"/>
              </a:rPr>
              <a:t>during the RT step of the protocol (</a:t>
            </a:r>
            <a:r>
              <a:rPr lang="en-US" sz="2600" b="1" dirty="0">
                <a:latin typeface="Calibri" panose="020F0502020204030204" pitchFamily="34" charset="0"/>
                <a:ea typeface="Calibri" panose="020F0502020204030204" pitchFamily="34" charset="0"/>
                <a:cs typeface="Times New Roman" panose="02020603050405020304" pitchFamily="18" charset="0"/>
              </a:rPr>
              <a:t>Fig. 1A</a:t>
            </a:r>
            <a:r>
              <a:rPr lang="en-US" sz="2600" dirty="0">
                <a:latin typeface="Calibri" panose="020F0502020204030204" pitchFamily="34" charset="0"/>
                <a:ea typeface="Calibri" panose="020F0502020204030204" pitchFamily="34" charset="0"/>
                <a:cs typeface="Times New Roman" panose="02020603050405020304" pitchFamily="18" charset="0"/>
              </a:rPr>
              <a:t>). Such a primer is specific for the RNA molecules to be quantified and its nucleotide sequence is designed to lack a perfect homology to the retro-transcribed template DNA. These modifications make the primer partially complementary to </a:t>
            </a:r>
            <a:r>
              <a:rPr lang="en-US" sz="2600" dirty="0">
                <a:latin typeface="Calibri" panose="020F0502020204030204" pitchFamily="34" charset="0"/>
                <a:cs typeface="Times New Roman" panose="02020603050405020304" pitchFamily="18" charset="0"/>
              </a:rPr>
              <a:t>the target sequence but still able to hybridize at the temperatures of 37-42°C used during the RT step. However, the PSM will dissociate from the partially homologous genomic DNA sequence during the PCR step, once the operating temperature reaches around 60°C. The aim of using such conveniently modified specific primer is to achieve amplification specifically from cDNA template while successfully avoiding genomic DNA targets. </a:t>
            </a:r>
            <a:r>
              <a:rPr lang="hr-HR" sz="2600" dirty="0">
                <a:latin typeface="Calibri" panose="020F0502020204030204" pitchFamily="34" charset="0"/>
                <a:cs typeface="Times New Roman" panose="02020603050405020304" pitchFamily="18" charset="0"/>
              </a:rPr>
              <a:t>During the phase following reverse transcription (</a:t>
            </a:r>
            <a:r>
              <a:rPr lang="hr-HR" sz="2600" b="1" dirty="0">
                <a:latin typeface="Calibri" panose="020F0502020204030204" pitchFamily="34" charset="0"/>
                <a:cs typeface="Times New Roman" panose="02020603050405020304" pitchFamily="18" charset="0"/>
              </a:rPr>
              <a:t>Fig. 1B</a:t>
            </a:r>
            <a:r>
              <a:rPr lang="hr-HR" sz="2600" dirty="0">
                <a:latin typeface="Calibri" panose="020F0502020204030204" pitchFamily="34" charset="0"/>
                <a:cs typeface="Times New Roman" panose="02020603050405020304" pitchFamily="18" charset="0"/>
              </a:rPr>
              <a:t>), the amplification of cDNA by PCR takes place using the same PSM from the previous step in addition to the unmodified specific primers (SP) starting from the opposite direction. Consequently, the resulting amplicon is a copy of the cDNA and not the DNA, due to the specifically selective annealing temperatures usually ranging from 55°C to 62°C. </a:t>
            </a:r>
            <a:r>
              <a:rPr lang="en-US" sz="2600" dirty="0">
                <a:latin typeface="Calibri" panose="020F0502020204030204" pitchFamily="34" charset="0"/>
                <a:cs typeface="Times New Roman" panose="02020603050405020304" pitchFamily="18" charset="0"/>
              </a:rPr>
              <a:t> </a:t>
            </a: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r>
              <a:rPr lang="en-US" sz="2600" b="1" dirty="0">
                <a:latin typeface="Calibri" panose="020F0502020204030204" pitchFamily="34" charset="0"/>
                <a:ea typeface="Calibri" panose="020F0502020204030204" pitchFamily="34" charset="0"/>
                <a:cs typeface="Times New Roman" panose="02020603050405020304" pitchFamily="18" charset="0"/>
              </a:rPr>
              <a:t>  </a:t>
            </a: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endParaRPr lang="en-US" sz="2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spcAft>
                <a:spcPts val="492"/>
              </a:spcAft>
            </a:pPr>
            <a:r>
              <a:rPr lang="en-US" sz="2600" b="1" dirty="0">
                <a:latin typeface="Calibri" panose="020F0502020204030204" pitchFamily="34" charset="0"/>
                <a:ea typeface="Calibri" panose="020F0502020204030204" pitchFamily="34" charset="0"/>
                <a:cs typeface="Times New Roman" panose="02020603050405020304" pitchFamily="18" charset="0"/>
              </a:rPr>
              <a:t>mRNA isolation and reverse transcription: </a:t>
            </a:r>
            <a:r>
              <a:rPr lang="en-US" sz="2600" i="1" dirty="0">
                <a:latin typeface="Calibri" panose="020F0502020204030204" pitchFamily="34" charset="0"/>
                <a:ea typeface="Calibri" panose="020F0502020204030204" pitchFamily="34" charset="0"/>
                <a:cs typeface="Times New Roman" panose="02020603050405020304" pitchFamily="18" charset="0"/>
              </a:rPr>
              <a:t>Escherichia coli</a:t>
            </a:r>
            <a:r>
              <a:rPr lang="en-US" sz="2600" dirty="0">
                <a:latin typeface="Calibri" panose="020F0502020204030204" pitchFamily="34" charset="0"/>
                <a:ea typeface="Calibri" panose="020F0502020204030204" pitchFamily="34" charset="0"/>
                <a:cs typeface="Times New Roman" panose="02020603050405020304" pitchFamily="18" charset="0"/>
              </a:rPr>
              <a:t> wild type strain AB1157 harboring pID2 plasmid (a pACYC184 derivative carrying </a:t>
            </a:r>
            <a:r>
              <a:rPr lang="en-US" sz="2600" i="1" dirty="0" err="1">
                <a:latin typeface="Calibri" panose="020F0502020204030204" pitchFamily="34" charset="0"/>
                <a:ea typeface="Calibri" panose="020F0502020204030204" pitchFamily="34" charset="0"/>
                <a:cs typeface="Times New Roman" panose="02020603050405020304" pitchFamily="18" charset="0"/>
              </a:rPr>
              <a:t>ssb</a:t>
            </a:r>
            <a:r>
              <a:rPr lang="en-US" sz="2600" dirty="0">
                <a:latin typeface="Calibri" panose="020F0502020204030204" pitchFamily="34" charset="0"/>
                <a:ea typeface="Calibri" panose="020F0502020204030204" pitchFamily="34" charset="0"/>
                <a:cs typeface="Times New Roman" panose="02020603050405020304" pitchFamily="18" charset="0"/>
              </a:rPr>
              <a:t> gene under natural promoters) was grown in LB medium at 37</a:t>
            </a:r>
            <a:r>
              <a:rPr lang="en-US" sz="2600" baseline="30000" dirty="0">
                <a:latin typeface="Calibri" panose="020F0502020204030204" pitchFamily="34" charset="0"/>
                <a:ea typeface="Calibri" panose="020F0502020204030204" pitchFamily="34" charset="0"/>
                <a:cs typeface="Times New Roman" panose="02020603050405020304" pitchFamily="18" charset="0"/>
              </a:rPr>
              <a:t>o</a:t>
            </a:r>
            <a:r>
              <a:rPr lang="en-US" sz="2600" dirty="0">
                <a:latin typeface="Calibri" panose="020F0502020204030204" pitchFamily="34" charset="0"/>
                <a:ea typeface="Calibri" panose="020F0502020204030204" pitchFamily="34" charset="0"/>
                <a:cs typeface="Times New Roman" panose="02020603050405020304" pitchFamily="18" charset="0"/>
              </a:rPr>
              <a:t>C. mRNA was isolated from logarithmically grown (OD</a:t>
            </a:r>
            <a:r>
              <a:rPr lang="en-US" sz="2600" baseline="-25000" dirty="0">
                <a:latin typeface="Calibri" panose="020F0502020204030204" pitchFamily="34" charset="0"/>
                <a:ea typeface="Calibri" panose="020F0502020204030204" pitchFamily="34" charset="0"/>
                <a:cs typeface="Times New Roman" panose="02020603050405020304" pitchFamily="18" charset="0"/>
              </a:rPr>
              <a:t>600</a:t>
            </a:r>
            <a:r>
              <a:rPr lang="en-US" sz="2600" dirty="0">
                <a:latin typeface="Calibri" panose="020F0502020204030204" pitchFamily="34" charset="0"/>
                <a:ea typeface="Calibri" panose="020F0502020204030204" pitchFamily="34" charset="0"/>
                <a:cs typeface="Times New Roman" panose="02020603050405020304" pitchFamily="18" charset="0"/>
              </a:rPr>
              <a:t>~0.4) bacteria using RNeasy® Plus Mini Kit (Qiagen) and </a:t>
            </a:r>
            <a:r>
              <a:rPr lang="en-US" sz="2600" dirty="0" err="1">
                <a:latin typeface="Calibri" panose="020F0502020204030204" pitchFamily="34" charset="0"/>
                <a:ea typeface="Calibri" panose="020F0502020204030204" pitchFamily="34" charset="0"/>
                <a:cs typeface="Times New Roman" panose="02020603050405020304" pitchFamily="18" charset="0"/>
              </a:rPr>
              <a:t>RNAprotect</a:t>
            </a:r>
            <a:r>
              <a:rPr lang="en-US" sz="2600" dirty="0">
                <a:latin typeface="Calibri" panose="020F0502020204030204" pitchFamily="34" charset="0"/>
                <a:ea typeface="Calibri" panose="020F0502020204030204" pitchFamily="34" charset="0"/>
                <a:cs typeface="Times New Roman" panose="02020603050405020304" pitchFamily="18" charset="0"/>
              </a:rPr>
              <a:t>™ Bacteria Reagent (Qiagen) according to the manufacturer’s instructions. </a:t>
            </a:r>
            <a:endParaRPr lang="hr-HR" sz="2600" dirty="0">
              <a:latin typeface="Calibri" panose="020F0502020204030204" pitchFamily="34" charset="0"/>
              <a:ea typeface="Calibri" panose="020F0502020204030204" pitchFamily="34" charset="0"/>
              <a:cs typeface="Times New Roman" panose="02020603050405020304" pitchFamily="18" charset="0"/>
            </a:endParaRPr>
          </a:p>
          <a:p>
            <a:pPr>
              <a:lnSpc>
                <a:spcPct val="113000"/>
              </a:lnSpc>
              <a:spcAft>
                <a:spcPts val="982"/>
              </a:spcAft>
            </a:pPr>
            <a:r>
              <a:rPr lang="en-US" sz="2600" dirty="0">
                <a:latin typeface="Calibri" panose="020F0502020204030204" pitchFamily="34" charset="0"/>
                <a:ea typeface="Calibri" panose="020F0502020204030204" pitchFamily="34" charset="0"/>
                <a:cs typeface="Times New Roman" panose="02020603050405020304" pitchFamily="18" charset="0"/>
              </a:rPr>
              <a:t>  RNA was reverse-transcribed by the </a:t>
            </a:r>
            <a:r>
              <a:rPr lang="en-US" sz="2600" dirty="0" err="1">
                <a:latin typeface="Calibri" panose="020F0502020204030204" pitchFamily="34" charset="0"/>
                <a:ea typeface="Calibri" panose="020F0502020204030204" pitchFamily="34" charset="0"/>
                <a:cs typeface="Times New Roman" panose="02020603050405020304" pitchFamily="18" charset="0"/>
              </a:rPr>
              <a:t>PrimeScript</a:t>
            </a:r>
            <a:r>
              <a:rPr lang="en-US" sz="2600" dirty="0">
                <a:latin typeface="Calibri" panose="020F0502020204030204" pitchFamily="34" charset="0"/>
                <a:ea typeface="Calibri" panose="020F0502020204030204" pitchFamily="34" charset="0"/>
                <a:cs typeface="Times New Roman" panose="02020603050405020304" pitchFamily="18" charset="0"/>
              </a:rPr>
              <a:t> RT reagent kit with </a:t>
            </a:r>
            <a:r>
              <a:rPr lang="en-US" sz="2600" b="1" dirty="0">
                <a:latin typeface="Calibri" panose="020F0502020204030204" pitchFamily="34" charset="0"/>
                <a:ea typeface="Calibri" panose="020F0502020204030204" pitchFamily="34" charset="0"/>
                <a:cs typeface="Times New Roman" panose="02020603050405020304" pitchFamily="18" charset="0"/>
              </a:rPr>
              <a:t>genomic DNA Eraser</a:t>
            </a:r>
            <a:r>
              <a:rPr lang="en-US" sz="2600" dirty="0">
                <a:latin typeface="Calibri" panose="020F0502020204030204" pitchFamily="34" charset="0"/>
                <a:ea typeface="Calibri" panose="020F0502020204030204" pitchFamily="34" charset="0"/>
                <a:cs typeface="Times New Roman" panose="02020603050405020304" pitchFamily="18" charset="0"/>
              </a:rPr>
              <a:t> (perfect Real Time, Takara) using random and oligo dT primers mix.</a:t>
            </a:r>
            <a:endParaRPr lang="hr-HR" sz="2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3000"/>
              </a:lnSpc>
            </a:pPr>
            <a:r>
              <a:rPr lang="en-US" sz="2600" b="1" dirty="0">
                <a:latin typeface="Calibri" panose="020F0502020204030204" pitchFamily="34" charset="0"/>
                <a:ea typeface="Calibri" panose="020F0502020204030204" pitchFamily="34" charset="0"/>
                <a:cs typeface="Times New Roman" panose="02020603050405020304" pitchFamily="18" charset="0"/>
              </a:rPr>
              <a:t>Absolute quantification of RNA levels by </a:t>
            </a:r>
            <a:r>
              <a:rPr lang="en-US" sz="2600" b="1" dirty="0" err="1">
                <a:latin typeface="Calibri" panose="020F0502020204030204" pitchFamily="34" charset="0"/>
                <a:ea typeface="Calibri" panose="020F0502020204030204" pitchFamily="34" charset="0"/>
                <a:cs typeface="Times New Roman" panose="02020603050405020304" pitchFamily="18" charset="0"/>
              </a:rPr>
              <a:t>dPCR</a:t>
            </a:r>
            <a:r>
              <a:rPr lang="en-US" sz="2600" b="1" dirty="0">
                <a:latin typeface="Calibri" panose="020F0502020204030204" pitchFamily="34" charset="0"/>
                <a:ea typeface="Calibri" panose="020F0502020204030204" pitchFamily="34" charset="0"/>
                <a:cs typeface="Times New Roman" panose="02020603050405020304" pitchFamily="18" charset="0"/>
              </a:rPr>
              <a:t>: </a:t>
            </a:r>
            <a:r>
              <a:rPr lang="en-US" sz="2600" dirty="0">
                <a:latin typeface="Calibri" panose="020F0502020204030204" pitchFamily="34" charset="0"/>
                <a:ea typeface="Calibri" panose="020F0502020204030204" pitchFamily="34" charset="0"/>
                <a:cs typeface="Times New Roman" panose="02020603050405020304" pitchFamily="18" charset="0"/>
              </a:rPr>
              <a:t>Microfluidic droplet digital PCR (</a:t>
            </a:r>
            <a:r>
              <a:rPr lang="en-US" sz="2600" dirty="0" err="1">
                <a:latin typeface="Calibri" panose="020F0502020204030204" pitchFamily="34" charset="0"/>
                <a:ea typeface="Calibri" panose="020F0502020204030204" pitchFamily="34" charset="0"/>
                <a:cs typeface="Times New Roman" panose="02020603050405020304" pitchFamily="18" charset="0"/>
              </a:rPr>
              <a:t>dPCR</a:t>
            </a:r>
            <a:r>
              <a:rPr lang="en-US" sz="2600" dirty="0">
                <a:latin typeface="Calibri" panose="020F0502020204030204" pitchFamily="34" charset="0"/>
                <a:ea typeface="Calibri" panose="020F0502020204030204" pitchFamily="34" charset="0"/>
                <a:cs typeface="Times New Roman" panose="02020603050405020304" pitchFamily="18" charset="0"/>
              </a:rPr>
              <a:t>) procedure was performed using the </a:t>
            </a:r>
            <a:r>
              <a:rPr lang="en-US" sz="2600" dirty="0" err="1">
                <a:latin typeface="Calibri" panose="020F0502020204030204" pitchFamily="34" charset="0"/>
                <a:ea typeface="Calibri" panose="020F0502020204030204" pitchFamily="34" charset="0"/>
                <a:cs typeface="Times New Roman" panose="02020603050405020304" pitchFamily="18" charset="0"/>
              </a:rPr>
              <a:t>QIAcuity</a:t>
            </a:r>
            <a:r>
              <a:rPr lang="en-US" sz="2600" dirty="0">
                <a:latin typeface="Calibri" panose="020F0502020204030204" pitchFamily="34" charset="0"/>
                <a:ea typeface="Calibri" panose="020F0502020204030204" pitchFamily="34" charset="0"/>
                <a:cs typeface="Times New Roman" panose="02020603050405020304" pitchFamily="18" charset="0"/>
              </a:rPr>
              <a:t> 2-plex instrument (Qiagen, Hilden, Germany). The </a:t>
            </a:r>
            <a:r>
              <a:rPr lang="en-US" sz="2600" dirty="0" err="1">
                <a:latin typeface="Calibri" panose="020F0502020204030204" pitchFamily="34" charset="0"/>
                <a:ea typeface="Calibri" panose="020F0502020204030204" pitchFamily="34" charset="0"/>
                <a:cs typeface="Times New Roman" panose="02020603050405020304" pitchFamily="18" charset="0"/>
              </a:rPr>
              <a:t>dPCR</a:t>
            </a:r>
            <a:r>
              <a:rPr lang="en-US" sz="2600" dirty="0">
                <a:latin typeface="Calibri" panose="020F0502020204030204" pitchFamily="34" charset="0"/>
                <a:ea typeface="Calibri" panose="020F0502020204030204" pitchFamily="34" charset="0"/>
                <a:cs typeface="Times New Roman" panose="02020603050405020304" pitchFamily="18" charset="0"/>
              </a:rPr>
              <a:t> reaction mixture was assembled using </a:t>
            </a:r>
            <a:r>
              <a:rPr lang="en-US" sz="2600" dirty="0" err="1">
                <a:latin typeface="Calibri" panose="020F0502020204030204" pitchFamily="34" charset="0"/>
                <a:ea typeface="Calibri" panose="020F0502020204030204" pitchFamily="34" charset="0"/>
                <a:cs typeface="Times New Roman" panose="02020603050405020304" pitchFamily="18" charset="0"/>
              </a:rPr>
              <a:t>QIAcuity</a:t>
            </a:r>
            <a:r>
              <a:rPr lang="en-US" sz="2600" dirty="0">
                <a:latin typeface="Calibri" panose="020F0502020204030204" pitchFamily="34" charset="0"/>
                <a:ea typeface="Calibri" panose="020F0502020204030204" pitchFamily="34" charset="0"/>
                <a:cs typeface="Times New Roman" panose="02020603050405020304" pitchFamily="18" charset="0"/>
              </a:rPr>
              <a:t> 3X Eva Green PCR Master Mix and a fixed concentration of cDNA template, which was transferred into the 24-well 8.5 K nanoplate. The amplification cycling protocol include 95 °C for 2 min for enzyme activation and the following 40 cycles of 15 s at 95 °C for denaturation, 15 s at 60 °C for annealing and 15 s at 72 °C for extension, and then a final step at 40 °C for 5 min. The experiments were performed using a negative control without reverse transcription enzyme. Data were analyzed using the </a:t>
            </a:r>
            <a:r>
              <a:rPr lang="en-US" sz="2600" dirty="0" err="1">
                <a:latin typeface="Calibri" panose="020F0502020204030204" pitchFamily="34" charset="0"/>
                <a:ea typeface="Calibri" panose="020F0502020204030204" pitchFamily="34" charset="0"/>
                <a:cs typeface="Times New Roman" panose="02020603050405020304" pitchFamily="18" charset="0"/>
              </a:rPr>
              <a:t>QIAcuity</a:t>
            </a:r>
            <a:r>
              <a:rPr lang="en-US" sz="2600" dirty="0">
                <a:latin typeface="Calibri" panose="020F0502020204030204" pitchFamily="34" charset="0"/>
                <a:ea typeface="Calibri" panose="020F0502020204030204" pitchFamily="34" charset="0"/>
                <a:cs typeface="Times New Roman" panose="02020603050405020304" pitchFamily="18" charset="0"/>
              </a:rPr>
              <a:t> Suite Software V1.1.3 (Qiagen) and the results are expressed in copies of cDNA/µL based on Poisson statistics analyses.</a:t>
            </a:r>
            <a:endParaRPr lang="hr-HR" sz="2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Box 11"/>
          <p:cNvSpPr txBox="1"/>
          <p:nvPr/>
        </p:nvSpPr>
        <p:spPr>
          <a:xfrm>
            <a:off x="970882" y="16199694"/>
            <a:ext cx="10409786" cy="8692380"/>
          </a:xfrm>
          <a:prstGeom prst="rect">
            <a:avLst/>
          </a:prstGeom>
          <a:noFill/>
        </p:spPr>
        <p:txBody>
          <a:bodyPr wrap="square" rtlCol="0">
            <a:spAutoFit/>
          </a:bodyPr>
          <a:lstStyle/>
          <a:p>
            <a:pPr algn="just">
              <a:lnSpc>
                <a:spcPct val="115000"/>
              </a:lnSpc>
              <a:spcAft>
                <a:spcPts val="810"/>
              </a:spcAft>
            </a:pPr>
            <a:r>
              <a:rPr lang="hr-HR" sz="4000" b="1" dirty="0">
                <a:solidFill>
                  <a:schemeClr val="accent1">
                    <a:lumMod val="75000"/>
                  </a:schemeClr>
                </a:solidFill>
                <a:ea typeface="Calibri"/>
                <a:cs typeface="Times New Roman"/>
              </a:rPr>
              <a:t>RESULTS</a:t>
            </a:r>
            <a:endParaRPr lang="en-US" sz="4000" b="1" dirty="0">
              <a:solidFill>
                <a:schemeClr val="accent1">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b="1" dirty="0">
              <a:solidFill>
                <a:schemeClr val="tx2">
                  <a:lumMod val="75000"/>
                </a:schemeClr>
              </a:solidFill>
              <a:ea typeface="Calibri"/>
              <a:cs typeface="Times New Roman"/>
            </a:endParaRPr>
          </a:p>
          <a:p>
            <a:pPr algn="just">
              <a:lnSpc>
                <a:spcPct val="115000"/>
              </a:lnSpc>
              <a:spcAft>
                <a:spcPts val="810"/>
              </a:spcAft>
            </a:pPr>
            <a:endParaRPr lang="en-US" sz="2429" dirty="0">
              <a:solidFill>
                <a:schemeClr val="tx2">
                  <a:lumMod val="75000"/>
                </a:schemeClr>
              </a:solidFill>
              <a:ea typeface="Calibri"/>
              <a:cs typeface="Times New Roman"/>
            </a:endParaRPr>
          </a:p>
        </p:txBody>
      </p:sp>
      <p:sp>
        <p:nvSpPr>
          <p:cNvPr id="17" name="TextBox 16"/>
          <p:cNvSpPr txBox="1"/>
          <p:nvPr/>
        </p:nvSpPr>
        <p:spPr>
          <a:xfrm>
            <a:off x="2699074" y="34738824"/>
            <a:ext cx="11683079" cy="3351302"/>
          </a:xfrm>
          <a:prstGeom prst="rect">
            <a:avLst/>
          </a:prstGeom>
          <a:noFill/>
          <a:ln w="63500" cap="rnd">
            <a:solidFill>
              <a:srgbClr val="00B050"/>
            </a:solidFill>
          </a:ln>
        </p:spPr>
        <p:txBody>
          <a:bodyPr wrap="square" rtlCol="0">
            <a:spAutoFit/>
          </a:bodyPr>
          <a:lstStyle/>
          <a:p>
            <a:pPr>
              <a:lnSpc>
                <a:spcPct val="115000"/>
              </a:lnSpc>
              <a:spcBef>
                <a:spcPts val="486"/>
              </a:spcBef>
              <a:spcAft>
                <a:spcPts val="810"/>
              </a:spcAft>
            </a:pPr>
            <a:r>
              <a:rPr lang="hr-HR" sz="4000" b="1" dirty="0">
                <a:solidFill>
                  <a:schemeClr val="accent1">
                    <a:lumMod val="75000"/>
                  </a:schemeClr>
                </a:solidFill>
                <a:ea typeface="Calibri"/>
                <a:cs typeface="Times New Roman"/>
              </a:rPr>
              <a:t>CONCLUSION</a:t>
            </a:r>
            <a:endParaRPr lang="en-US" sz="4000" dirty="0">
              <a:solidFill>
                <a:schemeClr val="accent1">
                  <a:lumMod val="75000"/>
                </a:schemeClr>
              </a:solidFill>
              <a:ea typeface="Calibri"/>
              <a:cs typeface="Times New Roman"/>
            </a:endParaRPr>
          </a:p>
          <a:p>
            <a:pPr algn="just">
              <a:lnSpc>
                <a:spcPct val="115000"/>
              </a:lnSpc>
            </a:pPr>
            <a:r>
              <a:rPr lang="hr-HR" sz="2800" b="1" dirty="0">
                <a:solidFill>
                  <a:srgbClr val="00B050"/>
                </a:solidFill>
                <a:ea typeface="Calibri"/>
                <a:cs typeface="Times New Roman"/>
              </a:rPr>
              <a:t> ◊</a:t>
            </a:r>
            <a:r>
              <a:rPr lang="hr-HR" sz="2800" b="1" dirty="0">
                <a:ea typeface="Calibri"/>
                <a:cs typeface="Times New Roman"/>
              </a:rPr>
              <a:t> </a:t>
            </a:r>
            <a:r>
              <a:rPr lang="en-US" sz="2800" b="1" dirty="0">
                <a:ea typeface="Calibri"/>
                <a:cs typeface="Times New Roman"/>
              </a:rPr>
              <a:t>Our novel method of using a modified primer during cDNA synthesis (RT) produces a cDNA-specific PCR signal that is unaffected by template DNA and therefore quantifies gene expression in a much more accurate and reliable fashion than the standard, commonly used method. </a:t>
            </a:r>
          </a:p>
          <a:p>
            <a:pPr>
              <a:lnSpc>
                <a:spcPct val="115000"/>
              </a:lnSpc>
            </a:pPr>
            <a:r>
              <a:rPr lang="hr-HR" sz="2800" b="1" dirty="0">
                <a:solidFill>
                  <a:srgbClr val="00B050"/>
                </a:solidFill>
                <a:ea typeface="Calibri"/>
                <a:cs typeface="Times New Roman"/>
              </a:rPr>
              <a:t> </a:t>
            </a:r>
            <a:r>
              <a:rPr lang="en-US" sz="2800" b="1" dirty="0">
                <a:solidFill>
                  <a:srgbClr val="00B050"/>
                </a:solidFill>
                <a:ea typeface="Calibri"/>
                <a:cs typeface="Times New Roman"/>
              </a:rPr>
              <a:t>    </a:t>
            </a:r>
            <a:endParaRPr lang="en-US" sz="2800" dirty="0">
              <a:ea typeface="Calibri"/>
              <a:cs typeface="Times New Roman"/>
            </a:endParaRPr>
          </a:p>
        </p:txBody>
      </p:sp>
      <p:sp>
        <p:nvSpPr>
          <p:cNvPr id="10" name="Rectangle 3"/>
          <p:cNvSpPr>
            <a:spLocks noChangeArrowheads="1"/>
          </p:cNvSpPr>
          <p:nvPr/>
        </p:nvSpPr>
        <p:spPr bwMode="auto">
          <a:xfrm>
            <a:off x="1318292" y="5918752"/>
            <a:ext cx="149554" cy="299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4025" tIns="37012" rIns="74025" bIns="37012" numCol="1" anchor="ctr" anchorCtr="0" compatLnSpc="1">
            <a:prstTxWarp prst="textNoShape">
              <a:avLst/>
            </a:prstTxWarp>
            <a:spAutoFit/>
          </a:bodyPr>
          <a:lstStyle/>
          <a:p>
            <a:pPr defTabSz="740199" fontAlgn="base">
              <a:spcBef>
                <a:spcPct val="0"/>
              </a:spcBef>
              <a:spcAft>
                <a:spcPct val="0"/>
              </a:spcAft>
            </a:pPr>
            <a:endParaRPr lang="en-US" altLang="en-US" sz="1457">
              <a:latin typeface="Arial" pitchFamily="34" charset="0"/>
              <a:cs typeface="Arial" pitchFamily="34" charset="0"/>
            </a:endParaRPr>
          </a:p>
        </p:txBody>
      </p:sp>
      <p:sp>
        <p:nvSpPr>
          <p:cNvPr id="19" name="TextBox 18"/>
          <p:cNvSpPr txBox="1"/>
          <p:nvPr/>
        </p:nvSpPr>
        <p:spPr>
          <a:xfrm>
            <a:off x="394818" y="4246366"/>
            <a:ext cx="3816424" cy="430887"/>
          </a:xfrm>
          <a:prstGeom prst="rect">
            <a:avLst/>
          </a:prstGeom>
          <a:noFill/>
        </p:spPr>
        <p:txBody>
          <a:bodyPr wrap="square" rtlCol="0">
            <a:spAutoFit/>
          </a:bodyPr>
          <a:lstStyle/>
          <a:p>
            <a:r>
              <a:rPr lang="hr-HR" sz="2200" b="1" dirty="0"/>
              <a:t>Project: HRZZ-IP-</a:t>
            </a:r>
            <a:r>
              <a:rPr lang="en-US" sz="2200" b="1" dirty="0"/>
              <a:t>2019-04-</a:t>
            </a:r>
            <a:r>
              <a:rPr lang="hr-HR" sz="2200" b="1" dirty="0"/>
              <a:t>3790</a:t>
            </a:r>
            <a:endParaRPr lang="en-US" sz="2200" b="1" dirty="0"/>
          </a:p>
        </p:txBody>
      </p:sp>
      <p:sp>
        <p:nvSpPr>
          <p:cNvPr id="21" name="Rectangle 20">
            <a:extLst>
              <a:ext uri="{FF2B5EF4-FFF2-40B4-BE49-F238E27FC236}">
                <a16:creationId xmlns:a16="http://schemas.microsoft.com/office/drawing/2014/main" id="{17F1EBBB-044B-4606-8059-512E52BA65B7}"/>
              </a:ext>
            </a:extLst>
          </p:cNvPr>
          <p:cNvSpPr/>
          <p:nvPr/>
        </p:nvSpPr>
        <p:spPr>
          <a:xfrm>
            <a:off x="2483050" y="24480614"/>
            <a:ext cx="9160423" cy="2092881"/>
          </a:xfrm>
          <a:prstGeom prst="rect">
            <a:avLst/>
          </a:prstGeom>
        </p:spPr>
        <p:txBody>
          <a:bodyPr wrap="square">
            <a:spAutoFit/>
          </a:bodyPr>
          <a:lstStyle/>
          <a:p>
            <a:pPr algn="just"/>
            <a:r>
              <a:rPr lang="en-GB" sz="2600" b="1" dirty="0">
                <a:ea typeface="Times New Roman" panose="02020603050405020304" pitchFamily="18" charset="0"/>
              </a:rPr>
              <a:t>Fig. 2</a:t>
            </a:r>
            <a:r>
              <a:rPr lang="en-GB" sz="2600" dirty="0">
                <a:ea typeface="Times New Roman" panose="02020603050405020304" pitchFamily="18" charset="0"/>
              </a:rPr>
              <a:t> Transcription of </a:t>
            </a:r>
            <a:r>
              <a:rPr lang="en-GB" sz="2600" b="1" i="1" dirty="0" err="1">
                <a:ea typeface="Times New Roman" panose="02020603050405020304" pitchFamily="18" charset="0"/>
              </a:rPr>
              <a:t>ssb</a:t>
            </a:r>
            <a:r>
              <a:rPr lang="en-GB" sz="2600" i="1" dirty="0">
                <a:ea typeface="Times New Roman" panose="02020603050405020304" pitchFamily="18" charset="0"/>
              </a:rPr>
              <a:t> </a:t>
            </a:r>
            <a:r>
              <a:rPr lang="en-GB" sz="2600" dirty="0">
                <a:ea typeface="Times New Roman" panose="02020603050405020304" pitchFamily="18" charset="0"/>
              </a:rPr>
              <a:t>gene in </a:t>
            </a:r>
            <a:r>
              <a:rPr lang="en-GB" sz="2600" b="1" i="1" dirty="0">
                <a:ea typeface="Times New Roman" panose="02020603050405020304" pitchFamily="18" charset="0"/>
              </a:rPr>
              <a:t>E. coli</a:t>
            </a:r>
            <a:r>
              <a:rPr lang="en-GB" sz="2600" b="1" dirty="0">
                <a:ea typeface="Times New Roman" panose="02020603050405020304" pitchFamily="18" charset="0"/>
              </a:rPr>
              <a:t> </a:t>
            </a:r>
            <a:r>
              <a:rPr lang="en-GB" sz="2600" dirty="0">
                <a:ea typeface="Times New Roman" panose="02020603050405020304" pitchFamily="18" charset="0"/>
              </a:rPr>
              <a:t>cells </a:t>
            </a:r>
            <a:r>
              <a:rPr lang="en-GB" sz="2600" dirty="0" err="1">
                <a:ea typeface="Times New Roman" panose="02020603050405020304" pitchFamily="18" charset="0"/>
              </a:rPr>
              <a:t>harboring</a:t>
            </a:r>
            <a:r>
              <a:rPr lang="en-GB" sz="2600" dirty="0">
                <a:ea typeface="Times New Roman" panose="02020603050405020304" pitchFamily="18" charset="0"/>
              </a:rPr>
              <a:t> </a:t>
            </a:r>
            <a:r>
              <a:rPr lang="en-GB" sz="2600" i="1" dirty="0" err="1">
                <a:ea typeface="Times New Roman" panose="02020603050405020304" pitchFamily="18" charset="0"/>
              </a:rPr>
              <a:t>ssb</a:t>
            </a:r>
            <a:r>
              <a:rPr lang="en-GB" sz="2600" dirty="0">
                <a:ea typeface="Times New Roman" panose="02020603050405020304" pitchFamily="18" charset="0"/>
              </a:rPr>
              <a:t> overexpression plasmid, determined by </a:t>
            </a:r>
            <a:r>
              <a:rPr lang="en-GB" sz="2600" dirty="0" err="1">
                <a:ea typeface="Times New Roman" panose="02020603050405020304" pitchFamily="18" charset="0"/>
              </a:rPr>
              <a:t>dPCR</a:t>
            </a:r>
            <a:r>
              <a:rPr lang="en-GB" sz="2600" dirty="0">
                <a:ea typeface="Times New Roman" panose="02020603050405020304" pitchFamily="18" charset="0"/>
              </a:rPr>
              <a:t> using </a:t>
            </a:r>
            <a:r>
              <a:rPr lang="en-GB" sz="2600" b="1" dirty="0">
                <a:ea typeface="Times New Roman" panose="02020603050405020304" pitchFamily="18" charset="0"/>
              </a:rPr>
              <a:t>current (A)</a:t>
            </a:r>
            <a:r>
              <a:rPr lang="en-GB" sz="2600" dirty="0">
                <a:ea typeface="Times New Roman" panose="02020603050405020304" pitchFamily="18" charset="0"/>
              </a:rPr>
              <a:t> and </a:t>
            </a:r>
            <a:r>
              <a:rPr lang="en-GB" sz="2600" b="1" dirty="0">
                <a:ea typeface="Times New Roman" panose="02020603050405020304" pitchFamily="18" charset="0"/>
              </a:rPr>
              <a:t>new method (B)</a:t>
            </a:r>
            <a:r>
              <a:rPr lang="en-GB" sz="2600" dirty="0">
                <a:ea typeface="Times New Roman" panose="02020603050405020304" pitchFamily="18" charset="0"/>
              </a:rPr>
              <a:t>. Columns represent number of copies/µl and </a:t>
            </a:r>
            <a:r>
              <a:rPr lang="en-US" sz="2600" dirty="0">
                <a:ea typeface="Times New Roman" panose="02020603050405020304" pitchFamily="18" charset="0"/>
              </a:rPr>
              <a:t>the plotted error bar shows whether or not the events differ with 95% Poisson confidence interval.</a:t>
            </a:r>
            <a:endParaRPr lang="hr-HR" sz="2600"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45250" y="4606406"/>
            <a:ext cx="5596184" cy="1769939"/>
          </a:xfrm>
          <a:prstGeom prst="rect">
            <a:avLst/>
          </a:prstGeom>
        </p:spPr>
      </p:pic>
      <p:pic>
        <p:nvPicPr>
          <p:cNvPr id="2" name="Picture 1">
            <a:extLst>
              <a:ext uri="{FF2B5EF4-FFF2-40B4-BE49-F238E27FC236}">
                <a16:creationId xmlns:a16="http://schemas.microsoft.com/office/drawing/2014/main" id="{2160023F-C8E2-401E-9D34-270CAF8FC925}"/>
              </a:ext>
            </a:extLst>
          </p:cNvPr>
          <p:cNvPicPr>
            <a:picLocks noChangeAspect="1"/>
          </p:cNvPicPr>
          <p:nvPr/>
        </p:nvPicPr>
        <p:blipFill>
          <a:blip r:embed="rId5"/>
          <a:stretch>
            <a:fillRect/>
          </a:stretch>
        </p:blipFill>
        <p:spPr>
          <a:xfrm>
            <a:off x="24013442" y="4783256"/>
            <a:ext cx="3546365" cy="1325409"/>
          </a:xfrm>
          <a:prstGeom prst="rect">
            <a:avLst/>
          </a:prstGeom>
        </p:spPr>
      </p:pic>
      <p:pic>
        <p:nvPicPr>
          <p:cNvPr id="23" name="Picture 22" descr="C:\Users\IRB\Desktop\IF\isidoro\Research\Manuscripts in prep\new method 20%\Manuscript\08032023\Nuova cartella\Figure 2 large300.tif">
            <a:extLst>
              <a:ext uri="{FF2B5EF4-FFF2-40B4-BE49-F238E27FC236}">
                <a16:creationId xmlns:a16="http://schemas.microsoft.com/office/drawing/2014/main" id="{4A945FDE-4903-458E-96AF-C4C0FBDF6198}"/>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07186" y="16919774"/>
            <a:ext cx="6855427" cy="7309866"/>
          </a:xfrm>
          <a:prstGeom prst="rect">
            <a:avLst/>
          </a:prstGeom>
          <a:noFill/>
          <a:ln>
            <a:noFill/>
          </a:ln>
        </p:spPr>
      </p:pic>
      <p:pic>
        <p:nvPicPr>
          <p:cNvPr id="24" name="Picture 23" descr="C:\Users\IRB\Desktop\IF\isidoro\Research\Manuscripts in prep\new method 20%\Manuscript\08032023\Nuova cartella\Figure 3 large300.tif">
            <a:extLst>
              <a:ext uri="{FF2B5EF4-FFF2-40B4-BE49-F238E27FC236}">
                <a16:creationId xmlns:a16="http://schemas.microsoft.com/office/drawing/2014/main" id="{A1A81B2E-73F5-40CA-9B21-1B2D2515E474}"/>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767713" y="30961334"/>
            <a:ext cx="8429925" cy="4823017"/>
          </a:xfrm>
          <a:prstGeom prst="rect">
            <a:avLst/>
          </a:prstGeom>
          <a:noFill/>
          <a:ln>
            <a:noFill/>
          </a:ln>
        </p:spPr>
      </p:pic>
      <p:pic>
        <p:nvPicPr>
          <p:cNvPr id="25" name="Picture 24" descr="C:\Users\IRB\Desktop\IF\isidoro\Research\Manuscripts in prep\new method 20%\Manuscript\08032023\Nuova cartella\Figure 4 large300.tif">
            <a:extLst>
              <a:ext uri="{FF2B5EF4-FFF2-40B4-BE49-F238E27FC236}">
                <a16:creationId xmlns:a16="http://schemas.microsoft.com/office/drawing/2014/main" id="{59F8F3EB-BD25-4838-8E51-1715C7D91BC0}"/>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26091" y="27110936"/>
            <a:ext cx="7970203" cy="5187646"/>
          </a:xfrm>
          <a:prstGeom prst="rect">
            <a:avLst/>
          </a:prstGeom>
          <a:noFill/>
          <a:ln>
            <a:noFill/>
          </a:ln>
        </p:spPr>
      </p:pic>
      <p:pic>
        <p:nvPicPr>
          <p:cNvPr id="20" name="Picture 19" descr="C:\Users\IRB\Desktop\IF\isidoro\Research\Manuscripts in prep\new method 20%\Manuscript\08032023\Nuova cartella\Fig. 1 large300.tif">
            <a:extLst>
              <a:ext uri="{FF2B5EF4-FFF2-40B4-BE49-F238E27FC236}">
                <a16:creationId xmlns:a16="http://schemas.microsoft.com/office/drawing/2014/main" id="{C775620B-87DA-44E6-BB24-346BC5BE5757}"/>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2852202" y="14039454"/>
            <a:ext cx="6840034" cy="8136904"/>
          </a:xfrm>
          <a:prstGeom prst="rect">
            <a:avLst/>
          </a:prstGeom>
          <a:noFill/>
          <a:ln>
            <a:noFill/>
          </a:ln>
        </p:spPr>
      </p:pic>
      <p:sp>
        <p:nvSpPr>
          <p:cNvPr id="7" name="TextBox 6">
            <a:extLst>
              <a:ext uri="{FF2B5EF4-FFF2-40B4-BE49-F238E27FC236}">
                <a16:creationId xmlns:a16="http://schemas.microsoft.com/office/drawing/2014/main" id="{416E8AB8-ECDA-4EC5-B0F9-C2696EDE301D}"/>
              </a:ext>
            </a:extLst>
          </p:cNvPr>
          <p:cNvSpPr txBox="1"/>
          <p:nvPr/>
        </p:nvSpPr>
        <p:spPr>
          <a:xfrm>
            <a:off x="20196849" y="14399494"/>
            <a:ext cx="7344985" cy="3684214"/>
          </a:xfrm>
          <a:prstGeom prst="rect">
            <a:avLst/>
          </a:prstGeom>
          <a:noFill/>
        </p:spPr>
        <p:txBody>
          <a:bodyPr wrap="square" rtlCol="0">
            <a:spAutoFit/>
          </a:bodyPr>
          <a:lstStyle/>
          <a:p>
            <a:pPr algn="just">
              <a:lnSpc>
                <a:spcPct val="113000"/>
              </a:lnSpc>
            </a:pPr>
            <a:r>
              <a:rPr lang="en-GB" sz="2600" b="1" dirty="0"/>
              <a:t>Fig. 1 </a:t>
            </a:r>
            <a:r>
              <a:rPr lang="en-GB" sz="2600" dirty="0"/>
              <a:t>Schematic illustration of the new method. </a:t>
            </a:r>
            <a:r>
              <a:rPr lang="en-GB" sz="2600" b="1" dirty="0"/>
              <a:t>A)</a:t>
            </a:r>
            <a:r>
              <a:rPr lang="en-GB" sz="2600" dirty="0"/>
              <a:t> Producing cDNA from DNA. Integration of PSM into cDNA by </a:t>
            </a:r>
            <a:r>
              <a:rPr lang="en-GB" sz="2600" b="1" dirty="0"/>
              <a:t>RT</a:t>
            </a:r>
            <a:r>
              <a:rPr lang="en-GB" sz="2600" dirty="0"/>
              <a:t> makes it a permanent part of the sequence. </a:t>
            </a:r>
            <a:r>
              <a:rPr lang="en-GB" sz="2600" b="1" dirty="0"/>
              <a:t>B)</a:t>
            </a:r>
            <a:r>
              <a:rPr lang="en-GB" sz="2600" dirty="0"/>
              <a:t> Amplification of target sequence by means of </a:t>
            </a:r>
            <a:r>
              <a:rPr lang="en-GB" sz="2600" b="1" dirty="0"/>
              <a:t>polymerase chain reaction</a:t>
            </a:r>
            <a:r>
              <a:rPr lang="en-GB" sz="2600" dirty="0"/>
              <a:t>. cDNA containing the PSM is properly amplified at certain discriminating temperature, while genomic DNA targets are successfully avoided.</a:t>
            </a:r>
            <a:endParaRPr lang="hr-HR" sz="2600" dirty="0"/>
          </a:p>
        </p:txBody>
      </p:sp>
      <p:sp>
        <p:nvSpPr>
          <p:cNvPr id="8" name="Rectangle 7">
            <a:extLst>
              <a:ext uri="{FF2B5EF4-FFF2-40B4-BE49-F238E27FC236}">
                <a16:creationId xmlns:a16="http://schemas.microsoft.com/office/drawing/2014/main" id="{8EBD433C-B62B-40ED-B849-6078C0883E8C}"/>
              </a:ext>
            </a:extLst>
          </p:cNvPr>
          <p:cNvSpPr/>
          <p:nvPr/>
        </p:nvSpPr>
        <p:spPr>
          <a:xfrm>
            <a:off x="1906986" y="32436915"/>
            <a:ext cx="10011725" cy="1692771"/>
          </a:xfrm>
          <a:prstGeom prst="rect">
            <a:avLst/>
          </a:prstGeom>
        </p:spPr>
        <p:txBody>
          <a:bodyPr wrap="square">
            <a:spAutoFit/>
          </a:bodyPr>
          <a:lstStyle/>
          <a:p>
            <a:pPr algn="just"/>
            <a:r>
              <a:rPr lang="en-US" sz="2600" b="1" dirty="0"/>
              <a:t>Fig. 3 </a:t>
            </a:r>
            <a:r>
              <a:rPr lang="hr-HR" sz="2600" dirty="0"/>
              <a:t>Absolute quantification of the</a:t>
            </a:r>
            <a:r>
              <a:rPr lang="en-US" sz="2600" dirty="0"/>
              <a:t> </a:t>
            </a:r>
            <a:r>
              <a:rPr lang="en-US" sz="2600" b="1" i="1" dirty="0"/>
              <a:t>E. coli </a:t>
            </a:r>
            <a:r>
              <a:rPr lang="en-US" sz="2600" b="1" i="1" dirty="0" err="1"/>
              <a:t>sulA</a:t>
            </a:r>
            <a:r>
              <a:rPr lang="en-US" sz="2600" b="1" dirty="0"/>
              <a:t> </a:t>
            </a:r>
            <a:r>
              <a:rPr lang="en-US" sz="2600" dirty="0"/>
              <a:t>gene expression obtained by </a:t>
            </a:r>
            <a:r>
              <a:rPr lang="en-US" sz="2600" dirty="0" err="1"/>
              <a:t>dPCR</a:t>
            </a:r>
            <a:r>
              <a:rPr lang="en-US" sz="2600" dirty="0"/>
              <a:t> using </a:t>
            </a:r>
            <a:r>
              <a:rPr lang="en-US" sz="2600" dirty="0">
                <a:solidFill>
                  <a:srgbClr val="C00000"/>
                </a:solidFill>
              </a:rPr>
              <a:t>current</a:t>
            </a:r>
            <a:r>
              <a:rPr lang="en-US" sz="2600" dirty="0"/>
              <a:t> and </a:t>
            </a:r>
            <a:r>
              <a:rPr lang="en-US" sz="2600" dirty="0">
                <a:solidFill>
                  <a:srgbClr val="0070C0"/>
                </a:solidFill>
              </a:rPr>
              <a:t>new</a:t>
            </a:r>
            <a:r>
              <a:rPr lang="en-US" sz="2600" dirty="0"/>
              <a:t> method. Columns represent number of copies/µl and the plotted error bar shows whether or not the events differ with 95% Poisson confidence interval.</a:t>
            </a:r>
            <a:endParaRPr lang="hr-HR" sz="2600" dirty="0"/>
          </a:p>
        </p:txBody>
      </p:sp>
      <p:sp>
        <p:nvSpPr>
          <p:cNvPr id="26" name="Rectangle 25">
            <a:extLst>
              <a:ext uri="{FF2B5EF4-FFF2-40B4-BE49-F238E27FC236}">
                <a16:creationId xmlns:a16="http://schemas.microsoft.com/office/drawing/2014/main" id="{55D304C4-2947-4C99-B5D5-5CC84F257D9F}"/>
              </a:ext>
            </a:extLst>
          </p:cNvPr>
          <p:cNvSpPr/>
          <p:nvPr/>
        </p:nvSpPr>
        <p:spPr>
          <a:xfrm>
            <a:off x="16309166" y="36001894"/>
            <a:ext cx="9504476" cy="1692771"/>
          </a:xfrm>
          <a:prstGeom prst="rect">
            <a:avLst/>
          </a:prstGeom>
        </p:spPr>
        <p:txBody>
          <a:bodyPr wrap="square">
            <a:spAutoFit/>
          </a:bodyPr>
          <a:lstStyle/>
          <a:p>
            <a:pPr algn="just"/>
            <a:r>
              <a:rPr lang="en-US" sz="2600" b="1" dirty="0"/>
              <a:t>Fig. 4 </a:t>
            </a:r>
            <a:r>
              <a:rPr lang="hr-HR" sz="2600" dirty="0"/>
              <a:t>Absolute quantification of the</a:t>
            </a:r>
            <a:r>
              <a:rPr lang="en-US" sz="2600" dirty="0"/>
              <a:t> </a:t>
            </a:r>
            <a:r>
              <a:rPr lang="en-US" sz="2600" b="1" i="1" dirty="0"/>
              <a:t>E. coli </a:t>
            </a:r>
            <a:r>
              <a:rPr lang="en-US" sz="2600" b="1" i="1" dirty="0" err="1"/>
              <a:t>recA</a:t>
            </a:r>
            <a:r>
              <a:rPr lang="en-US" sz="2600" b="1" dirty="0"/>
              <a:t> </a:t>
            </a:r>
            <a:r>
              <a:rPr lang="en-US" sz="2600" dirty="0"/>
              <a:t>gene expression obtained by </a:t>
            </a:r>
            <a:r>
              <a:rPr lang="en-US" sz="2600" dirty="0" err="1"/>
              <a:t>dPCR</a:t>
            </a:r>
            <a:r>
              <a:rPr lang="en-US" sz="2600" dirty="0"/>
              <a:t> using </a:t>
            </a:r>
            <a:r>
              <a:rPr lang="en-US" sz="2600" dirty="0">
                <a:solidFill>
                  <a:srgbClr val="C00000"/>
                </a:solidFill>
              </a:rPr>
              <a:t>current</a:t>
            </a:r>
            <a:r>
              <a:rPr lang="en-US" sz="2600" dirty="0"/>
              <a:t> and </a:t>
            </a:r>
            <a:r>
              <a:rPr lang="en-US" sz="2600" dirty="0">
                <a:solidFill>
                  <a:srgbClr val="0070C0"/>
                </a:solidFill>
              </a:rPr>
              <a:t>new</a:t>
            </a:r>
            <a:r>
              <a:rPr lang="en-US" sz="2600" dirty="0"/>
              <a:t> method. Columns represent number of copies/µl and the plotted error bar shows whether or not the events differ with 95% Poisson confidence interval.</a:t>
            </a:r>
            <a:endParaRPr lang="hr-HR" sz="2600" dirty="0"/>
          </a:p>
        </p:txBody>
      </p:sp>
      <p:graphicFrame>
        <p:nvGraphicFramePr>
          <p:cNvPr id="14" name="Table 13">
            <a:extLst>
              <a:ext uri="{FF2B5EF4-FFF2-40B4-BE49-F238E27FC236}">
                <a16:creationId xmlns:a16="http://schemas.microsoft.com/office/drawing/2014/main" id="{B6A7F481-DD3B-4B7D-9A2A-95DC45F0BE9A}"/>
              </a:ext>
            </a:extLst>
          </p:cNvPr>
          <p:cNvGraphicFramePr>
            <a:graphicFrameLocks noGrp="1"/>
          </p:cNvGraphicFramePr>
          <p:nvPr>
            <p:extLst>
              <p:ext uri="{D42A27DB-BD31-4B8C-83A1-F6EECF244321}">
                <p14:modId xmlns:p14="http://schemas.microsoft.com/office/powerpoint/2010/main" val="1021639089"/>
              </p:ext>
            </p:extLst>
          </p:nvPr>
        </p:nvGraphicFramePr>
        <p:xfrm>
          <a:off x="20413042" y="20376158"/>
          <a:ext cx="7344816" cy="2138635"/>
        </p:xfrm>
        <a:graphic>
          <a:graphicData uri="http://schemas.openxmlformats.org/drawingml/2006/table">
            <a:tbl>
              <a:tblPr firstRow="1" firstCol="1" bandRow="1">
                <a:tableStyleId>{5C22544A-7EE6-4342-B048-85BDC9FD1C3A}</a:tableStyleId>
              </a:tblPr>
              <a:tblGrid>
                <a:gridCol w="623782">
                  <a:extLst>
                    <a:ext uri="{9D8B030D-6E8A-4147-A177-3AD203B41FA5}">
                      <a16:colId xmlns:a16="http://schemas.microsoft.com/office/drawing/2014/main" val="2980732929"/>
                    </a:ext>
                  </a:extLst>
                </a:gridCol>
                <a:gridCol w="2232536">
                  <a:extLst>
                    <a:ext uri="{9D8B030D-6E8A-4147-A177-3AD203B41FA5}">
                      <a16:colId xmlns:a16="http://schemas.microsoft.com/office/drawing/2014/main" val="1942673114"/>
                    </a:ext>
                  </a:extLst>
                </a:gridCol>
                <a:gridCol w="2244249">
                  <a:extLst>
                    <a:ext uri="{9D8B030D-6E8A-4147-A177-3AD203B41FA5}">
                      <a16:colId xmlns:a16="http://schemas.microsoft.com/office/drawing/2014/main" val="718838358"/>
                    </a:ext>
                  </a:extLst>
                </a:gridCol>
                <a:gridCol w="2244249">
                  <a:extLst>
                    <a:ext uri="{9D8B030D-6E8A-4147-A177-3AD203B41FA5}">
                      <a16:colId xmlns:a16="http://schemas.microsoft.com/office/drawing/2014/main" val="3028915233"/>
                    </a:ext>
                  </a:extLst>
                </a:gridCol>
              </a:tblGrid>
              <a:tr h="525971">
                <a:tc>
                  <a:txBody>
                    <a:bodyPr/>
                    <a:lstStyle/>
                    <a:p>
                      <a:pPr algn="just">
                        <a:lnSpc>
                          <a:spcPct val="150000"/>
                        </a:lnSpc>
                        <a:spcAft>
                          <a:spcPts val="0"/>
                        </a:spcAft>
                      </a:pPr>
                      <a:r>
                        <a:rPr lang="hr-HR" sz="700">
                          <a:effectLst/>
                        </a:rPr>
                        <a:t> </a:t>
                      </a:r>
                      <a:endParaRPr lang="hr-HR"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tc>
                <a:tc>
                  <a:txBody>
                    <a:bodyPr/>
                    <a:lstStyle/>
                    <a:p>
                      <a:pPr algn="ctr">
                        <a:lnSpc>
                          <a:spcPct val="150000"/>
                        </a:lnSpc>
                        <a:spcAft>
                          <a:spcPts val="0"/>
                        </a:spcAft>
                      </a:pPr>
                      <a:r>
                        <a:rPr lang="hr-HR" sz="1600" dirty="0">
                          <a:effectLst/>
                        </a:rPr>
                        <a:t>Forward</a:t>
                      </a:r>
                      <a:endParaRPr lang="hr-HR"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tc>
                <a:tc>
                  <a:txBody>
                    <a:bodyPr/>
                    <a:lstStyle/>
                    <a:p>
                      <a:pPr algn="ctr">
                        <a:lnSpc>
                          <a:spcPct val="150000"/>
                        </a:lnSpc>
                        <a:spcAft>
                          <a:spcPts val="0"/>
                        </a:spcAft>
                      </a:pPr>
                      <a:r>
                        <a:rPr lang="hr-HR" sz="1600" dirty="0">
                          <a:effectLst/>
                        </a:rPr>
                        <a:t>Reverse</a:t>
                      </a:r>
                      <a:endParaRPr lang="hr-HR"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tc>
                <a:tc>
                  <a:txBody>
                    <a:bodyPr/>
                    <a:lstStyle/>
                    <a:p>
                      <a:pPr algn="ctr">
                        <a:lnSpc>
                          <a:spcPct val="150000"/>
                        </a:lnSpc>
                        <a:spcAft>
                          <a:spcPts val="0"/>
                        </a:spcAft>
                      </a:pPr>
                      <a:r>
                        <a:rPr lang="hr-HR" sz="1600" dirty="0">
                          <a:effectLst/>
                        </a:rPr>
                        <a:t>PSM</a:t>
                      </a:r>
                      <a:endParaRPr lang="hr-HR"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tc>
                <a:extLst>
                  <a:ext uri="{0D108BD9-81ED-4DB2-BD59-A6C34878D82A}">
                    <a16:rowId xmlns:a16="http://schemas.microsoft.com/office/drawing/2014/main" val="4171480021"/>
                  </a:ext>
                </a:extLst>
              </a:tr>
              <a:tr h="525971">
                <a:tc>
                  <a:txBody>
                    <a:bodyPr/>
                    <a:lstStyle/>
                    <a:p>
                      <a:pPr algn="just">
                        <a:lnSpc>
                          <a:spcPct val="150000"/>
                        </a:lnSpc>
                        <a:spcAft>
                          <a:spcPts val="0"/>
                        </a:spcAft>
                      </a:pPr>
                      <a:r>
                        <a:rPr lang="hr-HR" sz="1600" b="1" i="1" dirty="0">
                          <a:effectLst/>
                        </a:rPr>
                        <a:t>ssb</a:t>
                      </a:r>
                      <a:endParaRPr lang="hr-HR" sz="1600" b="1"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tc>
                  <a:txBody>
                    <a:bodyPr/>
                    <a:lstStyle/>
                    <a:p>
                      <a:pPr algn="just">
                        <a:lnSpc>
                          <a:spcPct val="150000"/>
                        </a:lnSpc>
                        <a:spcAft>
                          <a:spcPts val="0"/>
                        </a:spcAft>
                      </a:pPr>
                      <a:r>
                        <a:rPr lang="en-GB" sz="1200" dirty="0">
                          <a:effectLst/>
                        </a:rPr>
                        <a:t>GTTGTGCTGTTCGGCAAACT</a:t>
                      </a:r>
                      <a:endParaRPr lang="hr-H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tc>
                  <a:txBody>
                    <a:bodyPr/>
                    <a:lstStyle/>
                    <a:p>
                      <a:pPr algn="just">
                        <a:lnSpc>
                          <a:spcPct val="150000"/>
                        </a:lnSpc>
                        <a:spcAft>
                          <a:spcPts val="0"/>
                        </a:spcAft>
                      </a:pPr>
                      <a:r>
                        <a:rPr lang="en-GB" sz="1200" dirty="0">
                          <a:effectLst/>
                        </a:rPr>
                        <a:t>GCGATCCTGACCGGATTGAT</a:t>
                      </a:r>
                      <a:endParaRPr lang="hr-H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tc>
                  <a:txBody>
                    <a:bodyPr/>
                    <a:lstStyle/>
                    <a:p>
                      <a:pPr algn="just">
                        <a:lnSpc>
                          <a:spcPct val="150000"/>
                        </a:lnSpc>
                        <a:spcAft>
                          <a:spcPts val="0"/>
                        </a:spcAft>
                      </a:pPr>
                      <a:r>
                        <a:rPr lang="en-GB" sz="1200" dirty="0">
                          <a:effectLst/>
                        </a:rPr>
                        <a:t>GCGATCCTGACCG</a:t>
                      </a:r>
                      <a:r>
                        <a:rPr lang="en-GB" sz="1200" dirty="0">
                          <a:solidFill>
                            <a:srgbClr val="FF0000"/>
                          </a:solidFill>
                          <a:effectLst/>
                        </a:rPr>
                        <a:t>C</a:t>
                      </a:r>
                      <a:r>
                        <a:rPr lang="en-GB" sz="1200" dirty="0">
                          <a:effectLst/>
                        </a:rPr>
                        <a:t>A</a:t>
                      </a:r>
                      <a:r>
                        <a:rPr lang="en-GB" sz="1200" dirty="0">
                          <a:solidFill>
                            <a:srgbClr val="FF0000"/>
                          </a:solidFill>
                          <a:effectLst/>
                        </a:rPr>
                        <a:t>A</a:t>
                      </a:r>
                      <a:r>
                        <a:rPr lang="en-GB" sz="1200" dirty="0">
                          <a:effectLst/>
                        </a:rPr>
                        <a:t>T</a:t>
                      </a:r>
                      <a:r>
                        <a:rPr lang="en-GB" sz="1200" dirty="0">
                          <a:solidFill>
                            <a:srgbClr val="FF0000"/>
                          </a:solidFill>
                          <a:effectLst/>
                        </a:rPr>
                        <a:t>C</a:t>
                      </a:r>
                      <a:r>
                        <a:rPr lang="en-GB" sz="1200" dirty="0">
                          <a:effectLst/>
                        </a:rPr>
                        <a:t>A</a:t>
                      </a:r>
                      <a:r>
                        <a:rPr lang="en-GB" sz="1200" dirty="0">
                          <a:solidFill>
                            <a:srgbClr val="FF0000"/>
                          </a:solidFill>
                          <a:effectLst/>
                        </a:rPr>
                        <a:t>A</a:t>
                      </a:r>
                      <a:endParaRPr lang="hr-HR" sz="12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extLst>
                  <a:ext uri="{0D108BD9-81ED-4DB2-BD59-A6C34878D82A}">
                    <a16:rowId xmlns:a16="http://schemas.microsoft.com/office/drawing/2014/main" val="2710726678"/>
                  </a:ext>
                </a:extLst>
              </a:tr>
              <a:tr h="525971">
                <a:tc>
                  <a:txBody>
                    <a:bodyPr/>
                    <a:lstStyle/>
                    <a:p>
                      <a:pPr algn="just">
                        <a:lnSpc>
                          <a:spcPct val="150000"/>
                        </a:lnSpc>
                        <a:spcAft>
                          <a:spcPts val="0"/>
                        </a:spcAft>
                      </a:pPr>
                      <a:r>
                        <a:rPr lang="hr-HR" sz="1600" i="1" dirty="0">
                          <a:effectLst/>
                        </a:rPr>
                        <a:t>sulA</a:t>
                      </a:r>
                      <a:endParaRPr lang="hr-HR" sz="16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tc>
                  <a:txBody>
                    <a:bodyPr/>
                    <a:lstStyle/>
                    <a:p>
                      <a:pPr algn="just">
                        <a:lnSpc>
                          <a:spcPct val="150000"/>
                        </a:lnSpc>
                        <a:spcAft>
                          <a:spcPts val="0"/>
                        </a:spcAft>
                      </a:pPr>
                      <a:r>
                        <a:rPr lang="en-GB" sz="1200" dirty="0">
                          <a:effectLst/>
                        </a:rPr>
                        <a:t>CCTGAACCCATTCCCGACTC</a:t>
                      </a:r>
                      <a:endParaRPr lang="hr-H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tc>
                  <a:txBody>
                    <a:bodyPr/>
                    <a:lstStyle/>
                    <a:p>
                      <a:pPr algn="just">
                        <a:lnSpc>
                          <a:spcPct val="150000"/>
                        </a:lnSpc>
                        <a:spcAft>
                          <a:spcPts val="0"/>
                        </a:spcAft>
                      </a:pPr>
                      <a:r>
                        <a:rPr lang="en-GB" sz="1200" dirty="0">
                          <a:effectLst/>
                        </a:rPr>
                        <a:t>GCCGGGCTTATCAGTGAAGT</a:t>
                      </a:r>
                      <a:endParaRPr lang="hr-H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tc>
                  <a:txBody>
                    <a:bodyPr/>
                    <a:lstStyle/>
                    <a:p>
                      <a:pPr algn="just">
                        <a:lnSpc>
                          <a:spcPct val="150000"/>
                        </a:lnSpc>
                        <a:spcAft>
                          <a:spcPts val="0"/>
                        </a:spcAft>
                      </a:pPr>
                      <a:r>
                        <a:rPr lang="en-GB" sz="1200" dirty="0">
                          <a:effectLst/>
                        </a:rPr>
                        <a:t>CCTGAACCCATTC</a:t>
                      </a:r>
                      <a:r>
                        <a:rPr lang="en-GB" sz="1200" dirty="0">
                          <a:solidFill>
                            <a:srgbClr val="FF0000"/>
                          </a:solidFill>
                          <a:effectLst/>
                        </a:rPr>
                        <a:t>G</a:t>
                      </a:r>
                      <a:r>
                        <a:rPr lang="en-GB" sz="1200" dirty="0">
                          <a:effectLst/>
                        </a:rPr>
                        <a:t>C</a:t>
                      </a:r>
                      <a:r>
                        <a:rPr lang="en-GB" sz="1200" dirty="0">
                          <a:solidFill>
                            <a:srgbClr val="FF0000"/>
                          </a:solidFill>
                          <a:effectLst/>
                        </a:rPr>
                        <a:t>C</a:t>
                      </a:r>
                      <a:r>
                        <a:rPr lang="en-GB" sz="1200" dirty="0">
                          <a:effectLst/>
                        </a:rPr>
                        <a:t>A</a:t>
                      </a:r>
                      <a:r>
                        <a:rPr lang="en-GB" sz="1200" dirty="0">
                          <a:solidFill>
                            <a:srgbClr val="FF0000"/>
                          </a:solidFill>
                          <a:effectLst/>
                        </a:rPr>
                        <a:t>G</a:t>
                      </a:r>
                      <a:r>
                        <a:rPr lang="en-GB" sz="1200" dirty="0">
                          <a:effectLst/>
                        </a:rPr>
                        <a:t>T</a:t>
                      </a:r>
                      <a:r>
                        <a:rPr lang="en-GB" sz="1200" dirty="0">
                          <a:solidFill>
                            <a:srgbClr val="FF0000"/>
                          </a:solidFill>
                          <a:effectLst/>
                        </a:rPr>
                        <a:t>G</a:t>
                      </a:r>
                      <a:endParaRPr lang="hr-HR" sz="12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extLst>
                  <a:ext uri="{0D108BD9-81ED-4DB2-BD59-A6C34878D82A}">
                    <a16:rowId xmlns:a16="http://schemas.microsoft.com/office/drawing/2014/main" val="2344993137"/>
                  </a:ext>
                </a:extLst>
              </a:tr>
              <a:tr h="560722">
                <a:tc>
                  <a:txBody>
                    <a:bodyPr/>
                    <a:lstStyle/>
                    <a:p>
                      <a:pPr algn="just">
                        <a:lnSpc>
                          <a:spcPct val="150000"/>
                        </a:lnSpc>
                        <a:spcAft>
                          <a:spcPts val="0"/>
                        </a:spcAft>
                      </a:pPr>
                      <a:r>
                        <a:rPr lang="hr-HR" sz="1600" i="1" dirty="0">
                          <a:effectLst/>
                        </a:rPr>
                        <a:t>recA</a:t>
                      </a:r>
                      <a:endParaRPr lang="hr-HR" sz="16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tc>
                  <a:txBody>
                    <a:bodyPr/>
                    <a:lstStyle/>
                    <a:p>
                      <a:pPr algn="just">
                        <a:lnSpc>
                          <a:spcPct val="150000"/>
                        </a:lnSpc>
                        <a:spcAft>
                          <a:spcPts val="0"/>
                        </a:spcAft>
                      </a:pPr>
                      <a:r>
                        <a:rPr lang="en-GB" sz="1200" dirty="0">
                          <a:effectLst/>
                        </a:rPr>
                        <a:t>AGGGCGTCACAGATTTCCAG</a:t>
                      </a:r>
                      <a:endParaRPr lang="hr-H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tc>
                  <a:txBody>
                    <a:bodyPr/>
                    <a:lstStyle/>
                    <a:p>
                      <a:pPr algn="just">
                        <a:lnSpc>
                          <a:spcPct val="150000"/>
                        </a:lnSpc>
                        <a:spcAft>
                          <a:spcPts val="0"/>
                        </a:spcAft>
                      </a:pPr>
                      <a:r>
                        <a:rPr lang="en-GB" sz="1200" dirty="0">
                          <a:effectLst/>
                        </a:rPr>
                        <a:t>TTCCGGTAAAACCACGCTGA</a:t>
                      </a:r>
                      <a:endParaRPr lang="hr-HR"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tc>
                  <a:txBody>
                    <a:bodyPr/>
                    <a:lstStyle/>
                    <a:p>
                      <a:pPr algn="just">
                        <a:lnSpc>
                          <a:spcPct val="150000"/>
                        </a:lnSpc>
                        <a:spcAft>
                          <a:spcPts val="0"/>
                        </a:spcAft>
                      </a:pPr>
                      <a:r>
                        <a:rPr lang="en-GB" sz="1200" dirty="0">
                          <a:effectLst/>
                        </a:rPr>
                        <a:t>AGGGCGTCACAGA</a:t>
                      </a:r>
                      <a:r>
                        <a:rPr lang="en-GB" sz="1200" dirty="0">
                          <a:solidFill>
                            <a:srgbClr val="FF0000"/>
                          </a:solidFill>
                          <a:effectLst/>
                        </a:rPr>
                        <a:t>A</a:t>
                      </a:r>
                      <a:r>
                        <a:rPr lang="en-GB" sz="1200" dirty="0">
                          <a:effectLst/>
                        </a:rPr>
                        <a:t>T</a:t>
                      </a:r>
                      <a:r>
                        <a:rPr lang="en-GB" sz="1200" dirty="0">
                          <a:solidFill>
                            <a:srgbClr val="FF0000"/>
                          </a:solidFill>
                          <a:effectLst/>
                        </a:rPr>
                        <a:t>A</a:t>
                      </a:r>
                      <a:r>
                        <a:rPr lang="en-GB" sz="1200" dirty="0">
                          <a:effectLst/>
                        </a:rPr>
                        <a:t>C</a:t>
                      </a:r>
                      <a:r>
                        <a:rPr lang="en-GB" sz="1200" dirty="0">
                          <a:solidFill>
                            <a:srgbClr val="FF0000"/>
                          </a:solidFill>
                          <a:effectLst/>
                        </a:rPr>
                        <a:t>G</a:t>
                      </a:r>
                      <a:r>
                        <a:rPr lang="en-GB" sz="1200" dirty="0">
                          <a:effectLst/>
                        </a:rPr>
                        <a:t>A</a:t>
                      </a:r>
                      <a:r>
                        <a:rPr lang="en-GB" sz="1200" dirty="0">
                          <a:solidFill>
                            <a:srgbClr val="FF0000"/>
                          </a:solidFill>
                          <a:effectLst/>
                        </a:rPr>
                        <a:t>C</a:t>
                      </a:r>
                      <a:endParaRPr lang="hr-HR" sz="12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6144" marR="56144" marT="0" marB="0" anchor="ctr"/>
                </a:tc>
                <a:extLst>
                  <a:ext uri="{0D108BD9-81ED-4DB2-BD59-A6C34878D82A}">
                    <a16:rowId xmlns:a16="http://schemas.microsoft.com/office/drawing/2014/main" val="1273869368"/>
                  </a:ext>
                </a:extLst>
              </a:tr>
            </a:tbl>
          </a:graphicData>
        </a:graphic>
      </p:graphicFrame>
      <p:sp>
        <p:nvSpPr>
          <p:cNvPr id="15" name="Rectangle 1">
            <a:extLst>
              <a:ext uri="{FF2B5EF4-FFF2-40B4-BE49-F238E27FC236}">
                <a16:creationId xmlns:a16="http://schemas.microsoft.com/office/drawing/2014/main" id="{20B58639-7DD6-4BED-BDEF-DB27E40D67F4}"/>
              </a:ext>
            </a:extLst>
          </p:cNvPr>
          <p:cNvSpPr>
            <a:spLocks noChangeArrowheads="1"/>
          </p:cNvSpPr>
          <p:nvPr/>
        </p:nvSpPr>
        <p:spPr bwMode="auto">
          <a:xfrm>
            <a:off x="20413042" y="19055805"/>
            <a:ext cx="7466426" cy="148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4859" tIns="37429" rIns="74859" bIns="37429" numCol="1" anchor="ctr" anchorCtr="0" compatLnSpc="1">
            <a:prstTxWarp prst="textNoShape">
              <a:avLst/>
            </a:prstTxWarp>
            <a:spAutoFit/>
          </a:bodyPr>
          <a:lstStyle/>
          <a:p>
            <a:pPr defTabSz="748509" eaLnBrk="0" fontAlgn="base" hangingPunct="0">
              <a:spcBef>
                <a:spcPct val="0"/>
              </a:spcBef>
              <a:spcAft>
                <a:spcPct val="0"/>
              </a:spcAft>
            </a:pPr>
            <a:r>
              <a:rPr lang="en-GB" altLang="sr-Latn-RS" sz="2400" b="1" dirty="0">
                <a:latin typeface="Segoe UI" panose="020B0502040204020203" pitchFamily="34" charset="0"/>
                <a:ea typeface="Times New Roman" panose="02020603050405020304" pitchFamily="18" charset="0"/>
                <a:cs typeface="Segoe UI" panose="020B0502040204020203" pitchFamily="34" charset="0"/>
              </a:rPr>
              <a:t>Table 1</a:t>
            </a:r>
            <a:r>
              <a:rPr lang="en-GB" altLang="sr-Latn-RS" sz="2400" dirty="0">
                <a:latin typeface="Segoe UI" panose="020B0502040204020203" pitchFamily="34" charset="0"/>
                <a:ea typeface="Times New Roman" panose="02020603050405020304" pitchFamily="18" charset="0"/>
                <a:cs typeface="Segoe UI" panose="020B0502040204020203" pitchFamily="34" charset="0"/>
              </a:rPr>
              <a:t> List of primers used in transcription analyses. Changes in PSM relative to reverse/forward primer are shown in </a:t>
            </a:r>
            <a:r>
              <a:rPr lang="en-GB" altLang="sr-Latn-RS" sz="2400" dirty="0">
                <a:solidFill>
                  <a:srgbClr val="FF0000"/>
                </a:solidFill>
                <a:latin typeface="Segoe UI" panose="020B0502040204020203" pitchFamily="34" charset="0"/>
                <a:ea typeface="Times New Roman" panose="02020603050405020304" pitchFamily="18" charset="0"/>
                <a:cs typeface="Segoe UI" panose="020B0502040204020203" pitchFamily="34" charset="0"/>
              </a:rPr>
              <a:t>red</a:t>
            </a:r>
            <a:r>
              <a:rPr lang="en-GB" altLang="sr-Latn-RS" sz="2400" dirty="0">
                <a:latin typeface="Segoe UI" panose="020B0502040204020203" pitchFamily="34" charset="0"/>
                <a:ea typeface="Times New Roman" panose="02020603050405020304" pitchFamily="18" charset="0"/>
                <a:cs typeface="Segoe UI" panose="020B0502040204020203" pitchFamily="34" charset="0"/>
              </a:rPr>
              <a:t>.</a:t>
            </a:r>
            <a:endParaRPr lang="hr-HR" altLang="sr-Latn-RS" sz="2400" dirty="0"/>
          </a:p>
          <a:p>
            <a:pPr defTabSz="748509" eaLnBrk="0" fontAlgn="base" hangingPunct="0">
              <a:spcBef>
                <a:spcPct val="0"/>
              </a:spcBef>
              <a:spcAft>
                <a:spcPct val="0"/>
              </a:spcAft>
            </a:pPr>
            <a:endParaRPr lang="hr-HR" altLang="sr-Latn-RS" sz="1965" dirty="0">
              <a:latin typeface="Arial" panose="020B0604020202020204" pitchFamily="34" charset="0"/>
            </a:endParaRPr>
          </a:p>
        </p:txBody>
      </p:sp>
      <p:sp>
        <p:nvSpPr>
          <p:cNvPr id="16" name="Rectangle: Rounded Corners 15">
            <a:extLst>
              <a:ext uri="{FF2B5EF4-FFF2-40B4-BE49-F238E27FC236}">
                <a16:creationId xmlns:a16="http://schemas.microsoft.com/office/drawing/2014/main" id="{524CF459-9376-46B1-A0A4-6496F6A3FCD5}"/>
              </a:ext>
            </a:extLst>
          </p:cNvPr>
          <p:cNvSpPr/>
          <p:nvPr/>
        </p:nvSpPr>
        <p:spPr>
          <a:xfrm>
            <a:off x="20284663" y="18780176"/>
            <a:ext cx="7495601" cy="4044254"/>
          </a:xfrm>
          <a:prstGeom prst="round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859" tIns="37429" rIns="74859" bIns="37429" numCol="1" spcCol="0" rtlCol="0" fromWordArt="0" anchor="ctr" anchorCtr="0" forceAA="0" compatLnSpc="1">
            <a:prstTxWarp prst="textNoShape">
              <a:avLst/>
            </a:prstTxWarp>
            <a:noAutofit/>
          </a:bodyPr>
          <a:lstStyle/>
          <a:p>
            <a:pPr algn="ctr"/>
            <a:endParaRPr lang="hr-HR" sz="1384"/>
          </a:p>
        </p:txBody>
      </p:sp>
    </p:spTree>
    <p:extLst>
      <p:ext uri="{BB962C8B-B14F-4D97-AF65-F5344CB8AC3E}">
        <p14:creationId xmlns:p14="http://schemas.microsoft.com/office/powerpoint/2010/main" val="38589038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2369</TotalTime>
  <Words>1126</Words>
  <Application>Microsoft Office PowerPoint</Application>
  <PresentationFormat>Custom</PresentationFormat>
  <Paragraphs>78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UI</vt:lpstr>
      <vt:lpstr>Times New Roman</vt:lpstr>
      <vt:lpstr>Office Theme</vt:lpstr>
      <vt:lpstr>Reverse transcription-quantitative PCR (RT-qPCR) without the need for removal of template DNA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damird</dc:creator>
  <cp:lastModifiedBy>Isidoro Feliciello</cp:lastModifiedBy>
  <cp:revision>218</cp:revision>
  <cp:lastPrinted>2023-06-14T12:46:26Z</cp:lastPrinted>
  <dcterms:created xsi:type="dcterms:W3CDTF">2017-08-23T10:57:36Z</dcterms:created>
  <dcterms:modified xsi:type="dcterms:W3CDTF">2023-06-18T18:16:14Z</dcterms:modified>
</cp:coreProperties>
</file>