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8" r:id="rId3"/>
    <p:sldId id="271" r:id="rId4"/>
    <p:sldId id="272" r:id="rId5"/>
    <p:sldId id="259" r:id="rId6"/>
    <p:sldId id="264" r:id="rId7"/>
    <p:sldId id="269" r:id="rId8"/>
    <p:sldId id="257" r:id="rId9"/>
    <p:sldId id="260" r:id="rId10"/>
    <p:sldId id="270" r:id="rId11"/>
    <p:sldId id="265" r:id="rId12"/>
    <p:sldId id="263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5C2E4A-0281-41AE-A497-05F1835B939C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51E640E4-A9A4-4A69-A77B-21FCB40267C1}">
      <dgm:prSet phldrT="[Testo]" custT="1"/>
      <dgm:spPr/>
      <dgm:t>
        <a:bodyPr/>
        <a:lstStyle/>
        <a:p>
          <a:r>
            <a:rPr lang="it-IT" sz="1800" dirty="0">
              <a:solidFill>
                <a:srgbClr val="002060"/>
              </a:solidFill>
              <a:latin typeface="Arial Black" pitchFamily="34" charset="0"/>
            </a:rPr>
            <a:t> </a:t>
          </a:r>
          <a:r>
            <a:rPr lang="it-IT" sz="1800" b="1" dirty="0">
              <a:solidFill>
                <a:schemeClr val="tx1"/>
              </a:solidFill>
              <a:latin typeface="Arial Black" pitchFamily="34" charset="0"/>
            </a:rPr>
            <a:t>MISURE SICUREZZA PER COVID-19</a:t>
          </a:r>
        </a:p>
      </dgm:t>
    </dgm:pt>
    <dgm:pt modelId="{3A125577-C64E-4641-9E3B-EF164AEDC562}" type="parTrans" cxnId="{11A0B702-6093-4104-BF95-59F3C0BC512A}">
      <dgm:prSet/>
      <dgm:spPr/>
      <dgm:t>
        <a:bodyPr/>
        <a:lstStyle/>
        <a:p>
          <a:endParaRPr lang="it-IT"/>
        </a:p>
      </dgm:t>
    </dgm:pt>
    <dgm:pt modelId="{14AEC163-8459-41BF-B95E-79B13B98D5BF}" type="sibTrans" cxnId="{11A0B702-6093-4104-BF95-59F3C0BC512A}">
      <dgm:prSet/>
      <dgm:spPr/>
      <dgm:t>
        <a:bodyPr/>
        <a:lstStyle/>
        <a:p>
          <a:endParaRPr lang="it-IT"/>
        </a:p>
      </dgm:t>
    </dgm:pt>
    <dgm:pt modelId="{6FB0AEE7-9ACC-4EE2-9DC5-32EC797DEFA6}">
      <dgm:prSet phldrT="[Testo]" custT="1"/>
      <dgm:spPr/>
      <dgm:t>
        <a:bodyPr/>
        <a:lstStyle/>
        <a:p>
          <a:r>
            <a:rPr lang="it-IT" sz="1800" dirty="0">
              <a:solidFill>
                <a:srgbClr val="FFC000"/>
              </a:solidFill>
              <a:latin typeface="Arial Black" pitchFamily="34" charset="0"/>
            </a:rPr>
            <a:t>QUALI CONSEGUENZE PER LA PRIVACY?</a:t>
          </a:r>
        </a:p>
      </dgm:t>
    </dgm:pt>
    <dgm:pt modelId="{1785CD43-EE38-4BBC-9FF3-033613F3F1BA}" type="parTrans" cxnId="{D45D3BAF-C2C1-4143-A935-72F965217191}">
      <dgm:prSet/>
      <dgm:spPr/>
      <dgm:t>
        <a:bodyPr/>
        <a:lstStyle/>
        <a:p>
          <a:endParaRPr lang="it-IT"/>
        </a:p>
      </dgm:t>
    </dgm:pt>
    <dgm:pt modelId="{794C2A71-B605-415A-B778-3A41EBC41AF1}" type="sibTrans" cxnId="{D45D3BAF-C2C1-4143-A935-72F965217191}">
      <dgm:prSet/>
      <dgm:spPr/>
      <dgm:t>
        <a:bodyPr/>
        <a:lstStyle/>
        <a:p>
          <a:endParaRPr lang="it-IT"/>
        </a:p>
      </dgm:t>
    </dgm:pt>
    <dgm:pt modelId="{476CB1A5-3653-430C-AB7D-9EFEF155186F}">
      <dgm:prSet phldrT="[Testo]" custT="1"/>
      <dgm:spPr/>
      <dgm:t>
        <a:bodyPr/>
        <a:lstStyle/>
        <a:p>
          <a:r>
            <a:rPr lang="it-IT" sz="1800" dirty="0">
              <a:solidFill>
                <a:srgbClr val="00B050"/>
              </a:solidFill>
              <a:latin typeface="Arial Black" pitchFamily="34" charset="0"/>
            </a:rPr>
            <a:t>PROTOCOLLO SINDACALE 23 APRILE 2020</a:t>
          </a:r>
        </a:p>
      </dgm:t>
    </dgm:pt>
    <dgm:pt modelId="{08F29773-53A3-48CC-BEEC-48C7B23F76B4}" type="parTrans" cxnId="{EE8ADC16-7C86-4810-86C3-274A8F02D11D}">
      <dgm:prSet/>
      <dgm:spPr/>
      <dgm:t>
        <a:bodyPr/>
        <a:lstStyle/>
        <a:p>
          <a:endParaRPr lang="it-IT"/>
        </a:p>
      </dgm:t>
    </dgm:pt>
    <dgm:pt modelId="{3FF3330A-DB7C-4C16-B746-446BD79921E2}" type="sibTrans" cxnId="{EE8ADC16-7C86-4810-86C3-274A8F02D11D}">
      <dgm:prSet/>
      <dgm:spPr/>
      <dgm:t>
        <a:bodyPr/>
        <a:lstStyle/>
        <a:p>
          <a:endParaRPr lang="it-IT"/>
        </a:p>
      </dgm:t>
    </dgm:pt>
    <dgm:pt modelId="{FB452197-8A74-4E00-876F-66A182E68F8A}" type="pres">
      <dgm:prSet presAssocID="{DE5C2E4A-0281-41AE-A497-05F1835B939C}" presName="composite" presStyleCnt="0">
        <dgm:presLayoutVars>
          <dgm:chMax val="5"/>
          <dgm:dir/>
          <dgm:resizeHandles val="exact"/>
        </dgm:presLayoutVars>
      </dgm:prSet>
      <dgm:spPr/>
    </dgm:pt>
    <dgm:pt modelId="{23433889-AE18-42F8-BFEF-5465439C5A08}" type="pres">
      <dgm:prSet presAssocID="{51E640E4-A9A4-4A69-A77B-21FCB40267C1}" presName="circle1" presStyleLbl="lnNode1" presStyleIdx="0" presStyleCnt="3"/>
      <dgm:spPr/>
    </dgm:pt>
    <dgm:pt modelId="{C10BFFC5-1A20-4A4D-B396-EC6F84FF66EC}" type="pres">
      <dgm:prSet presAssocID="{51E640E4-A9A4-4A69-A77B-21FCB40267C1}" presName="text1" presStyleLbl="revTx" presStyleIdx="0" presStyleCnt="3">
        <dgm:presLayoutVars>
          <dgm:bulletEnabled val="1"/>
        </dgm:presLayoutVars>
      </dgm:prSet>
      <dgm:spPr/>
    </dgm:pt>
    <dgm:pt modelId="{69A94580-18BC-4787-8DA4-8921B31418F4}" type="pres">
      <dgm:prSet presAssocID="{51E640E4-A9A4-4A69-A77B-21FCB40267C1}" presName="line1" presStyleLbl="callout" presStyleIdx="0" presStyleCnt="6"/>
      <dgm:spPr/>
    </dgm:pt>
    <dgm:pt modelId="{309AB9DF-0AD0-47A4-9B7B-F9072A56FC3B}" type="pres">
      <dgm:prSet presAssocID="{51E640E4-A9A4-4A69-A77B-21FCB40267C1}" presName="d1" presStyleLbl="callout" presStyleIdx="1" presStyleCnt="6"/>
      <dgm:spPr/>
    </dgm:pt>
    <dgm:pt modelId="{AA5D2872-4BC8-4597-9D5E-4EC249CA290D}" type="pres">
      <dgm:prSet presAssocID="{476CB1A5-3653-430C-AB7D-9EFEF155186F}" presName="circle2" presStyleLbl="lnNode1" presStyleIdx="1" presStyleCnt="3"/>
      <dgm:spPr/>
    </dgm:pt>
    <dgm:pt modelId="{5DBF53E0-B063-4EE9-B84E-1C0F66D5510C}" type="pres">
      <dgm:prSet presAssocID="{476CB1A5-3653-430C-AB7D-9EFEF155186F}" presName="text2" presStyleLbl="revTx" presStyleIdx="1" presStyleCnt="3">
        <dgm:presLayoutVars>
          <dgm:bulletEnabled val="1"/>
        </dgm:presLayoutVars>
      </dgm:prSet>
      <dgm:spPr/>
    </dgm:pt>
    <dgm:pt modelId="{53C950A2-4F24-4225-A266-B5A7BF23CFE1}" type="pres">
      <dgm:prSet presAssocID="{476CB1A5-3653-430C-AB7D-9EFEF155186F}" presName="line2" presStyleLbl="callout" presStyleIdx="2" presStyleCnt="6"/>
      <dgm:spPr/>
    </dgm:pt>
    <dgm:pt modelId="{9FC8EAD1-F96E-4AEC-9007-14071FA1DC28}" type="pres">
      <dgm:prSet presAssocID="{476CB1A5-3653-430C-AB7D-9EFEF155186F}" presName="d2" presStyleLbl="callout" presStyleIdx="3" presStyleCnt="6"/>
      <dgm:spPr/>
    </dgm:pt>
    <dgm:pt modelId="{149F123C-C3DE-4CAD-9173-2AD32BB0414A}" type="pres">
      <dgm:prSet presAssocID="{6FB0AEE7-9ACC-4EE2-9DC5-32EC797DEFA6}" presName="circle3" presStyleLbl="lnNode1" presStyleIdx="2" presStyleCnt="3" custLinFactNeighborX="-427" custLinFactNeighborY="-9402"/>
      <dgm:spPr/>
    </dgm:pt>
    <dgm:pt modelId="{01AF3993-828F-4BDA-9153-96B33F3AAA3D}" type="pres">
      <dgm:prSet presAssocID="{6FB0AEE7-9ACC-4EE2-9DC5-32EC797DEFA6}" presName="text3" presStyleLbl="revTx" presStyleIdx="2" presStyleCnt="3">
        <dgm:presLayoutVars>
          <dgm:bulletEnabled val="1"/>
        </dgm:presLayoutVars>
      </dgm:prSet>
      <dgm:spPr/>
    </dgm:pt>
    <dgm:pt modelId="{345C1E59-152D-456A-97AC-C05ED50030AF}" type="pres">
      <dgm:prSet presAssocID="{6FB0AEE7-9ACC-4EE2-9DC5-32EC797DEFA6}" presName="line3" presStyleLbl="callout" presStyleIdx="4" presStyleCnt="6"/>
      <dgm:spPr/>
    </dgm:pt>
    <dgm:pt modelId="{4C4BE90B-B998-4159-B505-736B73F2E3C7}" type="pres">
      <dgm:prSet presAssocID="{6FB0AEE7-9ACC-4EE2-9DC5-32EC797DEFA6}" presName="d3" presStyleLbl="callout" presStyleIdx="5" presStyleCnt="6"/>
      <dgm:spPr/>
    </dgm:pt>
  </dgm:ptLst>
  <dgm:cxnLst>
    <dgm:cxn modelId="{11A0B702-6093-4104-BF95-59F3C0BC512A}" srcId="{DE5C2E4A-0281-41AE-A497-05F1835B939C}" destId="{51E640E4-A9A4-4A69-A77B-21FCB40267C1}" srcOrd="0" destOrd="0" parTransId="{3A125577-C64E-4641-9E3B-EF164AEDC562}" sibTransId="{14AEC163-8459-41BF-B95E-79B13B98D5BF}"/>
    <dgm:cxn modelId="{EE8ADC16-7C86-4810-86C3-274A8F02D11D}" srcId="{DE5C2E4A-0281-41AE-A497-05F1835B939C}" destId="{476CB1A5-3653-430C-AB7D-9EFEF155186F}" srcOrd="1" destOrd="0" parTransId="{08F29773-53A3-48CC-BEEC-48C7B23F76B4}" sibTransId="{3FF3330A-DB7C-4C16-B746-446BD79921E2}"/>
    <dgm:cxn modelId="{4287084C-1A2B-467C-BA13-FD8C1514DA89}" type="presOf" srcId="{6FB0AEE7-9ACC-4EE2-9DC5-32EC797DEFA6}" destId="{01AF3993-828F-4BDA-9153-96B33F3AAA3D}" srcOrd="0" destOrd="0" presId="urn:microsoft.com/office/officeart/2005/8/layout/target1"/>
    <dgm:cxn modelId="{C02E3152-8638-4D39-99A8-B2A83F7CB309}" type="presOf" srcId="{DE5C2E4A-0281-41AE-A497-05F1835B939C}" destId="{FB452197-8A74-4E00-876F-66A182E68F8A}" srcOrd="0" destOrd="0" presId="urn:microsoft.com/office/officeart/2005/8/layout/target1"/>
    <dgm:cxn modelId="{FA2569A3-F357-4910-B945-E0A842A433EA}" type="presOf" srcId="{476CB1A5-3653-430C-AB7D-9EFEF155186F}" destId="{5DBF53E0-B063-4EE9-B84E-1C0F66D5510C}" srcOrd="0" destOrd="0" presId="urn:microsoft.com/office/officeart/2005/8/layout/target1"/>
    <dgm:cxn modelId="{D45D3BAF-C2C1-4143-A935-72F965217191}" srcId="{DE5C2E4A-0281-41AE-A497-05F1835B939C}" destId="{6FB0AEE7-9ACC-4EE2-9DC5-32EC797DEFA6}" srcOrd="2" destOrd="0" parTransId="{1785CD43-EE38-4BBC-9FF3-033613F3F1BA}" sibTransId="{794C2A71-B605-415A-B778-3A41EBC41AF1}"/>
    <dgm:cxn modelId="{DEC153EF-B29E-42CC-A733-0DA87F2FF449}" type="presOf" srcId="{51E640E4-A9A4-4A69-A77B-21FCB40267C1}" destId="{C10BFFC5-1A20-4A4D-B396-EC6F84FF66EC}" srcOrd="0" destOrd="0" presId="urn:microsoft.com/office/officeart/2005/8/layout/target1"/>
    <dgm:cxn modelId="{8B00CE09-7DE7-4197-B221-61BCB9079A09}" type="presParOf" srcId="{FB452197-8A74-4E00-876F-66A182E68F8A}" destId="{23433889-AE18-42F8-BFEF-5465439C5A08}" srcOrd="0" destOrd="0" presId="urn:microsoft.com/office/officeart/2005/8/layout/target1"/>
    <dgm:cxn modelId="{E05733D2-4C40-4F09-8D69-D632FACEF52C}" type="presParOf" srcId="{FB452197-8A74-4E00-876F-66A182E68F8A}" destId="{C10BFFC5-1A20-4A4D-B396-EC6F84FF66EC}" srcOrd="1" destOrd="0" presId="urn:microsoft.com/office/officeart/2005/8/layout/target1"/>
    <dgm:cxn modelId="{1868AFC7-FEBB-489A-9123-D1B5EC2359A7}" type="presParOf" srcId="{FB452197-8A74-4E00-876F-66A182E68F8A}" destId="{69A94580-18BC-4787-8DA4-8921B31418F4}" srcOrd="2" destOrd="0" presId="urn:microsoft.com/office/officeart/2005/8/layout/target1"/>
    <dgm:cxn modelId="{8E7D6EF2-5A48-4456-92CC-64DA80E0C73B}" type="presParOf" srcId="{FB452197-8A74-4E00-876F-66A182E68F8A}" destId="{309AB9DF-0AD0-47A4-9B7B-F9072A56FC3B}" srcOrd="3" destOrd="0" presId="urn:microsoft.com/office/officeart/2005/8/layout/target1"/>
    <dgm:cxn modelId="{6DDFBD3A-6B6F-4F9B-998E-849474DEDA12}" type="presParOf" srcId="{FB452197-8A74-4E00-876F-66A182E68F8A}" destId="{AA5D2872-4BC8-4597-9D5E-4EC249CA290D}" srcOrd="4" destOrd="0" presId="urn:microsoft.com/office/officeart/2005/8/layout/target1"/>
    <dgm:cxn modelId="{4568205E-034B-426B-BD18-D73F53654145}" type="presParOf" srcId="{FB452197-8A74-4E00-876F-66A182E68F8A}" destId="{5DBF53E0-B063-4EE9-B84E-1C0F66D5510C}" srcOrd="5" destOrd="0" presId="urn:microsoft.com/office/officeart/2005/8/layout/target1"/>
    <dgm:cxn modelId="{D4CBCF6F-C1B0-4FD7-B706-42DCCCCBBFE3}" type="presParOf" srcId="{FB452197-8A74-4E00-876F-66A182E68F8A}" destId="{53C950A2-4F24-4225-A266-B5A7BF23CFE1}" srcOrd="6" destOrd="0" presId="urn:microsoft.com/office/officeart/2005/8/layout/target1"/>
    <dgm:cxn modelId="{66E6F6C1-B86E-4AB3-831D-B67755B8826B}" type="presParOf" srcId="{FB452197-8A74-4E00-876F-66A182E68F8A}" destId="{9FC8EAD1-F96E-4AEC-9007-14071FA1DC28}" srcOrd="7" destOrd="0" presId="urn:microsoft.com/office/officeart/2005/8/layout/target1"/>
    <dgm:cxn modelId="{D0CEF176-9B7A-4ABA-BFD3-BE1AFD2EFB17}" type="presParOf" srcId="{FB452197-8A74-4E00-876F-66A182E68F8A}" destId="{149F123C-C3DE-4CAD-9173-2AD32BB0414A}" srcOrd="8" destOrd="0" presId="urn:microsoft.com/office/officeart/2005/8/layout/target1"/>
    <dgm:cxn modelId="{0C4B42D2-807A-42B1-AB3E-62083B401F83}" type="presParOf" srcId="{FB452197-8A74-4E00-876F-66A182E68F8A}" destId="{01AF3993-828F-4BDA-9153-96B33F3AAA3D}" srcOrd="9" destOrd="0" presId="urn:microsoft.com/office/officeart/2005/8/layout/target1"/>
    <dgm:cxn modelId="{5C3F6AFA-D080-4AD5-8F62-1CA4582CECAE}" type="presParOf" srcId="{FB452197-8A74-4E00-876F-66A182E68F8A}" destId="{345C1E59-152D-456A-97AC-C05ED50030AF}" srcOrd="10" destOrd="0" presId="urn:microsoft.com/office/officeart/2005/8/layout/target1"/>
    <dgm:cxn modelId="{1681B3EB-964E-48E1-A86E-3676546B294C}" type="presParOf" srcId="{FB452197-8A74-4E00-876F-66A182E68F8A}" destId="{4C4BE90B-B998-4159-B505-736B73F2E3C7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FB7888-5916-4060-A4C5-582B9B449625}" type="doc">
      <dgm:prSet loTypeId="urn:microsoft.com/office/officeart/2005/8/layout/arrow5" loCatId="relationship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it-IT"/>
        </a:p>
      </dgm:t>
    </dgm:pt>
    <dgm:pt modelId="{CD5C48CC-E52A-4C39-BF00-2230F90C5947}">
      <dgm:prSet phldrT="[Testo]"/>
      <dgm:spPr/>
      <dgm:t>
        <a:bodyPr/>
        <a:lstStyle/>
        <a:p>
          <a:r>
            <a:rPr lang="it-IT" b="1" dirty="0"/>
            <a:t>MEDIAZIONE SINDACALE (ART. 4, C. 1, ST. LAV.)</a:t>
          </a:r>
        </a:p>
      </dgm:t>
    </dgm:pt>
    <dgm:pt modelId="{12B55F4C-CF40-46D1-97A4-621E7160DFDC}" type="parTrans" cxnId="{C0A4F36A-D83F-4246-BDB2-396E1255E3E6}">
      <dgm:prSet/>
      <dgm:spPr/>
      <dgm:t>
        <a:bodyPr/>
        <a:lstStyle/>
        <a:p>
          <a:endParaRPr lang="it-IT"/>
        </a:p>
      </dgm:t>
    </dgm:pt>
    <dgm:pt modelId="{032E506C-6032-4032-A4B0-607F5F6926F1}" type="sibTrans" cxnId="{C0A4F36A-D83F-4246-BDB2-396E1255E3E6}">
      <dgm:prSet/>
      <dgm:spPr/>
      <dgm:t>
        <a:bodyPr/>
        <a:lstStyle/>
        <a:p>
          <a:endParaRPr lang="it-IT"/>
        </a:p>
      </dgm:t>
    </dgm:pt>
    <dgm:pt modelId="{612004C4-0FA0-49C0-837D-4DCFC51505A9}">
      <dgm:prSet phldrT="[Testo]"/>
      <dgm:spPr/>
      <dgm:t>
        <a:bodyPr/>
        <a:lstStyle/>
        <a:p>
          <a:r>
            <a:rPr lang="it-IT" b="1" dirty="0"/>
            <a:t>INTESE DI PROSSIMITA’ ART. 8, L. N. 148/2011, aggiornato al </a:t>
          </a:r>
          <a:r>
            <a:rPr lang="it-IT" b="1" dirty="0" err="1"/>
            <a:t>d.l.</a:t>
          </a:r>
          <a:r>
            <a:rPr lang="it-IT" b="1" dirty="0"/>
            <a:t> 76/2013 (</a:t>
          </a:r>
          <a:r>
            <a:rPr lang="it-IT" b="1" dirty="0" err="1"/>
            <a:t>conv</a:t>
          </a:r>
          <a:r>
            <a:rPr lang="it-IT" b="1" dirty="0"/>
            <a:t>. in l. 99/2013</a:t>
          </a:r>
          <a:r>
            <a:rPr lang="it-IT" dirty="0"/>
            <a:t>)</a:t>
          </a:r>
        </a:p>
      </dgm:t>
    </dgm:pt>
    <dgm:pt modelId="{8F54C112-2364-40C8-97A2-16F50510C07F}" type="parTrans" cxnId="{5D56344F-B6F3-4733-8B91-509023DFC576}">
      <dgm:prSet/>
      <dgm:spPr/>
      <dgm:t>
        <a:bodyPr/>
        <a:lstStyle/>
        <a:p>
          <a:endParaRPr lang="it-IT"/>
        </a:p>
      </dgm:t>
    </dgm:pt>
    <dgm:pt modelId="{A4B8917F-5A1D-45AA-9C1B-548483396D8C}" type="sibTrans" cxnId="{5D56344F-B6F3-4733-8B91-509023DFC576}">
      <dgm:prSet/>
      <dgm:spPr/>
      <dgm:t>
        <a:bodyPr/>
        <a:lstStyle/>
        <a:p>
          <a:endParaRPr lang="it-IT"/>
        </a:p>
      </dgm:t>
    </dgm:pt>
    <dgm:pt modelId="{E07E2851-3C77-41FB-9C93-36331F853357}" type="pres">
      <dgm:prSet presAssocID="{C8FB7888-5916-4060-A4C5-582B9B449625}" presName="diagram" presStyleCnt="0">
        <dgm:presLayoutVars>
          <dgm:dir/>
          <dgm:resizeHandles val="exact"/>
        </dgm:presLayoutVars>
      </dgm:prSet>
      <dgm:spPr/>
    </dgm:pt>
    <dgm:pt modelId="{7A81DF2C-D2D5-4ADC-A0A6-AD649CE86A5C}" type="pres">
      <dgm:prSet presAssocID="{CD5C48CC-E52A-4C39-BF00-2230F90C5947}" presName="arrow" presStyleLbl="node1" presStyleIdx="0" presStyleCnt="2">
        <dgm:presLayoutVars>
          <dgm:bulletEnabled val="1"/>
        </dgm:presLayoutVars>
      </dgm:prSet>
      <dgm:spPr/>
    </dgm:pt>
    <dgm:pt modelId="{AF83E5F2-4454-41E8-B7FC-B27B5E5C7132}" type="pres">
      <dgm:prSet presAssocID="{612004C4-0FA0-49C0-837D-4DCFC51505A9}" presName="arrow" presStyleLbl="node1" presStyleIdx="1" presStyleCnt="2">
        <dgm:presLayoutVars>
          <dgm:bulletEnabled val="1"/>
        </dgm:presLayoutVars>
      </dgm:prSet>
      <dgm:spPr/>
    </dgm:pt>
  </dgm:ptLst>
  <dgm:cxnLst>
    <dgm:cxn modelId="{30A58B21-EAFF-4F82-A794-46CD9848356D}" type="presOf" srcId="{CD5C48CC-E52A-4C39-BF00-2230F90C5947}" destId="{7A81DF2C-D2D5-4ADC-A0A6-AD649CE86A5C}" srcOrd="0" destOrd="0" presId="urn:microsoft.com/office/officeart/2005/8/layout/arrow5"/>
    <dgm:cxn modelId="{C0A4F36A-D83F-4246-BDB2-396E1255E3E6}" srcId="{C8FB7888-5916-4060-A4C5-582B9B449625}" destId="{CD5C48CC-E52A-4C39-BF00-2230F90C5947}" srcOrd="0" destOrd="0" parTransId="{12B55F4C-CF40-46D1-97A4-621E7160DFDC}" sibTransId="{032E506C-6032-4032-A4B0-607F5F6926F1}"/>
    <dgm:cxn modelId="{5D56344F-B6F3-4733-8B91-509023DFC576}" srcId="{C8FB7888-5916-4060-A4C5-582B9B449625}" destId="{612004C4-0FA0-49C0-837D-4DCFC51505A9}" srcOrd="1" destOrd="0" parTransId="{8F54C112-2364-40C8-97A2-16F50510C07F}" sibTransId="{A4B8917F-5A1D-45AA-9C1B-548483396D8C}"/>
    <dgm:cxn modelId="{BE737988-EFC7-48B7-8518-4340FCDB8051}" type="presOf" srcId="{C8FB7888-5916-4060-A4C5-582B9B449625}" destId="{E07E2851-3C77-41FB-9C93-36331F853357}" srcOrd="0" destOrd="0" presId="urn:microsoft.com/office/officeart/2005/8/layout/arrow5"/>
    <dgm:cxn modelId="{82064CE6-79DB-49E8-83A1-86970315CA7D}" type="presOf" srcId="{612004C4-0FA0-49C0-837D-4DCFC51505A9}" destId="{AF83E5F2-4454-41E8-B7FC-B27B5E5C7132}" srcOrd="0" destOrd="0" presId="urn:microsoft.com/office/officeart/2005/8/layout/arrow5"/>
    <dgm:cxn modelId="{DBB42E73-8EED-4584-873C-A8D847B28B46}" type="presParOf" srcId="{E07E2851-3C77-41FB-9C93-36331F853357}" destId="{7A81DF2C-D2D5-4ADC-A0A6-AD649CE86A5C}" srcOrd="0" destOrd="0" presId="urn:microsoft.com/office/officeart/2005/8/layout/arrow5"/>
    <dgm:cxn modelId="{EEDE4BEE-EEB0-43C0-A289-A0C1C7D3D6E8}" type="presParOf" srcId="{E07E2851-3C77-41FB-9C93-36331F853357}" destId="{AF83E5F2-4454-41E8-B7FC-B27B5E5C713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492C26-67C9-45CA-8D3F-E079D75C563F}" type="doc">
      <dgm:prSet loTypeId="urn:microsoft.com/office/officeart/2005/8/layout/pyramid1" loCatId="pyramid" qsTypeId="urn:microsoft.com/office/officeart/2005/8/quickstyle/simple1" qsCatId="simple" csTypeId="urn:microsoft.com/office/officeart/2005/8/colors/colorful2" csCatId="colorful" phldr="1"/>
      <dgm:spPr/>
    </dgm:pt>
    <dgm:pt modelId="{42A9D221-FC8C-439D-8856-5DA3AAE54E99}">
      <dgm:prSet phldrT="[Testo]" custT="1"/>
      <dgm:spPr/>
      <dgm:t>
        <a:bodyPr/>
        <a:lstStyle/>
        <a:p>
          <a:endParaRPr lang="it-IT" sz="1800" dirty="0">
            <a:latin typeface="Arial Black" pitchFamily="34" charset="0"/>
          </a:endParaRPr>
        </a:p>
        <a:p>
          <a:r>
            <a:rPr lang="it-IT" sz="1800" dirty="0">
              <a:latin typeface="Arial Black" pitchFamily="34" charset="0"/>
            </a:rPr>
            <a:t>ACCERTAMENTI SANITARI PROTOCOLLO 24.4.2020</a:t>
          </a:r>
        </a:p>
      </dgm:t>
    </dgm:pt>
    <dgm:pt modelId="{5E4DB5F6-A8E4-49DC-AC8A-53CD788AAFC0}" type="parTrans" cxnId="{C2901B48-66AD-4369-9411-7C32CE26B5D1}">
      <dgm:prSet/>
      <dgm:spPr/>
      <dgm:t>
        <a:bodyPr/>
        <a:lstStyle/>
        <a:p>
          <a:endParaRPr lang="it-IT"/>
        </a:p>
      </dgm:t>
    </dgm:pt>
    <dgm:pt modelId="{B2B27FDF-CE25-4C8A-9FB9-6736E4B076BA}" type="sibTrans" cxnId="{C2901B48-66AD-4369-9411-7C32CE26B5D1}">
      <dgm:prSet/>
      <dgm:spPr/>
      <dgm:t>
        <a:bodyPr/>
        <a:lstStyle/>
        <a:p>
          <a:endParaRPr lang="it-IT"/>
        </a:p>
      </dgm:t>
    </dgm:pt>
    <dgm:pt modelId="{96EC40B1-BA2A-4CC5-8B9D-667AF533A007}">
      <dgm:prSet phldrT="[Tes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dirty="0">
              <a:latin typeface="Arial Black" pitchFamily="34" charset="0"/>
            </a:rPr>
            <a:t>TITOLARE E’ DATORE DI LAVORO TRAMITE MEDICO COMPETENTE</a:t>
          </a:r>
        </a:p>
      </dgm:t>
    </dgm:pt>
    <dgm:pt modelId="{5EFE4081-19C5-4A44-9CFB-8BA5B97026C4}" type="parTrans" cxnId="{16E12A13-A84F-44E3-8815-54DCFF054A64}">
      <dgm:prSet/>
      <dgm:spPr/>
      <dgm:t>
        <a:bodyPr/>
        <a:lstStyle/>
        <a:p>
          <a:endParaRPr lang="it-IT"/>
        </a:p>
      </dgm:t>
    </dgm:pt>
    <dgm:pt modelId="{5E5310A4-A645-4EF9-A53A-32D6E1672331}" type="sibTrans" cxnId="{16E12A13-A84F-44E3-8815-54DCFF054A64}">
      <dgm:prSet/>
      <dgm:spPr/>
      <dgm:t>
        <a:bodyPr/>
        <a:lstStyle/>
        <a:p>
          <a:endParaRPr lang="it-IT"/>
        </a:p>
      </dgm:t>
    </dgm:pt>
    <dgm:pt modelId="{B88C382D-C53A-4F6F-BA76-8A62C7FB2B33}">
      <dgm:prSet phldrT="[Tes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dirty="0">
              <a:latin typeface="Arial Black" pitchFamily="34" charset="0"/>
            </a:rPr>
            <a:t>DEROGA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dirty="0">
              <a:latin typeface="Arial Black" pitchFamily="34" charset="0"/>
            </a:rPr>
            <a:t>ART. 5 St. lav.</a:t>
          </a:r>
        </a:p>
      </dgm:t>
    </dgm:pt>
    <dgm:pt modelId="{7D247536-4A7E-47D2-AB2A-674C4A4C0D3B}" type="sibTrans" cxnId="{2A07D64D-BA82-4CE9-AB23-96277B73220C}">
      <dgm:prSet/>
      <dgm:spPr/>
      <dgm:t>
        <a:bodyPr/>
        <a:lstStyle/>
        <a:p>
          <a:endParaRPr lang="it-IT"/>
        </a:p>
      </dgm:t>
    </dgm:pt>
    <dgm:pt modelId="{2188C9E0-7B92-4C91-8286-B952B3A6C0A7}" type="parTrans" cxnId="{2A07D64D-BA82-4CE9-AB23-96277B73220C}">
      <dgm:prSet/>
      <dgm:spPr/>
      <dgm:t>
        <a:bodyPr/>
        <a:lstStyle/>
        <a:p>
          <a:endParaRPr lang="it-IT"/>
        </a:p>
      </dgm:t>
    </dgm:pt>
    <dgm:pt modelId="{32E9869B-EF53-4EEB-85C5-B3572E682EEA}" type="pres">
      <dgm:prSet presAssocID="{CB492C26-67C9-45CA-8D3F-E079D75C563F}" presName="Name0" presStyleCnt="0">
        <dgm:presLayoutVars>
          <dgm:dir/>
          <dgm:animLvl val="lvl"/>
          <dgm:resizeHandles val="exact"/>
        </dgm:presLayoutVars>
      </dgm:prSet>
      <dgm:spPr/>
    </dgm:pt>
    <dgm:pt modelId="{2D4F291C-9916-476A-A180-3ED5B3146461}" type="pres">
      <dgm:prSet presAssocID="{42A9D221-FC8C-439D-8856-5DA3AAE54E99}" presName="Name8" presStyleCnt="0"/>
      <dgm:spPr/>
    </dgm:pt>
    <dgm:pt modelId="{39FB6ACA-A4D7-42E5-836C-07FF439DA70E}" type="pres">
      <dgm:prSet presAssocID="{42A9D221-FC8C-439D-8856-5DA3AAE54E99}" presName="level" presStyleLbl="node1" presStyleIdx="0" presStyleCnt="3">
        <dgm:presLayoutVars>
          <dgm:chMax val="1"/>
          <dgm:bulletEnabled val="1"/>
        </dgm:presLayoutVars>
      </dgm:prSet>
      <dgm:spPr/>
    </dgm:pt>
    <dgm:pt modelId="{725A9B94-0A4C-42A3-99DE-32A1F6E92500}" type="pres">
      <dgm:prSet presAssocID="{42A9D221-FC8C-439D-8856-5DA3AAE54E9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29301B7-6314-44CE-A04F-475C992D22F1}" type="pres">
      <dgm:prSet presAssocID="{96EC40B1-BA2A-4CC5-8B9D-667AF533A007}" presName="Name8" presStyleCnt="0"/>
      <dgm:spPr/>
    </dgm:pt>
    <dgm:pt modelId="{8E375D9F-CE81-4A66-A2FD-72DFE2E46998}" type="pres">
      <dgm:prSet presAssocID="{96EC40B1-BA2A-4CC5-8B9D-667AF533A007}" presName="level" presStyleLbl="node1" presStyleIdx="1" presStyleCnt="3">
        <dgm:presLayoutVars>
          <dgm:chMax val="1"/>
          <dgm:bulletEnabled val="1"/>
        </dgm:presLayoutVars>
      </dgm:prSet>
      <dgm:spPr/>
    </dgm:pt>
    <dgm:pt modelId="{665B22CC-D6AA-4FCE-9BB9-96BD3815F2AA}" type="pres">
      <dgm:prSet presAssocID="{96EC40B1-BA2A-4CC5-8B9D-667AF533A00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830FA1C-18F8-40BB-9F54-1085691AD313}" type="pres">
      <dgm:prSet presAssocID="{B88C382D-C53A-4F6F-BA76-8A62C7FB2B33}" presName="Name8" presStyleCnt="0"/>
      <dgm:spPr/>
    </dgm:pt>
    <dgm:pt modelId="{D3C98183-3C30-4027-B519-07B458716F4C}" type="pres">
      <dgm:prSet presAssocID="{B88C382D-C53A-4F6F-BA76-8A62C7FB2B33}" presName="level" presStyleLbl="node1" presStyleIdx="2" presStyleCnt="3" custLinFactNeighborX="-1876" custLinFactNeighborY="-4307">
        <dgm:presLayoutVars>
          <dgm:chMax val="1"/>
          <dgm:bulletEnabled val="1"/>
        </dgm:presLayoutVars>
      </dgm:prSet>
      <dgm:spPr/>
    </dgm:pt>
    <dgm:pt modelId="{26A68CEE-D560-49FD-AD84-FE71AF562BC0}" type="pres">
      <dgm:prSet presAssocID="{B88C382D-C53A-4F6F-BA76-8A62C7FB2B3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6E12A13-A84F-44E3-8815-54DCFF054A64}" srcId="{CB492C26-67C9-45CA-8D3F-E079D75C563F}" destId="{96EC40B1-BA2A-4CC5-8B9D-667AF533A007}" srcOrd="1" destOrd="0" parTransId="{5EFE4081-19C5-4A44-9CFB-8BA5B97026C4}" sibTransId="{5E5310A4-A645-4EF9-A53A-32D6E1672331}"/>
    <dgm:cxn modelId="{55B2FE5F-1FD2-46E7-910C-DA9A4095F480}" type="presOf" srcId="{96EC40B1-BA2A-4CC5-8B9D-667AF533A007}" destId="{665B22CC-D6AA-4FCE-9BB9-96BD3815F2AA}" srcOrd="1" destOrd="0" presId="urn:microsoft.com/office/officeart/2005/8/layout/pyramid1"/>
    <dgm:cxn modelId="{A875A545-5585-4812-A6D6-190BD478D332}" type="presOf" srcId="{B88C382D-C53A-4F6F-BA76-8A62C7FB2B33}" destId="{D3C98183-3C30-4027-B519-07B458716F4C}" srcOrd="0" destOrd="0" presId="urn:microsoft.com/office/officeart/2005/8/layout/pyramid1"/>
    <dgm:cxn modelId="{C2901B48-66AD-4369-9411-7C32CE26B5D1}" srcId="{CB492C26-67C9-45CA-8D3F-E079D75C563F}" destId="{42A9D221-FC8C-439D-8856-5DA3AAE54E99}" srcOrd="0" destOrd="0" parTransId="{5E4DB5F6-A8E4-49DC-AC8A-53CD788AAFC0}" sibTransId="{B2B27FDF-CE25-4C8A-9FB9-6736E4B076BA}"/>
    <dgm:cxn modelId="{2A07D64D-BA82-4CE9-AB23-96277B73220C}" srcId="{CB492C26-67C9-45CA-8D3F-E079D75C563F}" destId="{B88C382D-C53A-4F6F-BA76-8A62C7FB2B33}" srcOrd="2" destOrd="0" parTransId="{2188C9E0-7B92-4C91-8286-B952B3A6C0A7}" sibTransId="{7D247536-4A7E-47D2-AB2A-674C4A4C0D3B}"/>
    <dgm:cxn modelId="{D333E892-45D7-4D4D-85B8-4121BE4BF0F7}" type="presOf" srcId="{96EC40B1-BA2A-4CC5-8B9D-667AF533A007}" destId="{8E375D9F-CE81-4A66-A2FD-72DFE2E46998}" srcOrd="0" destOrd="0" presId="urn:microsoft.com/office/officeart/2005/8/layout/pyramid1"/>
    <dgm:cxn modelId="{7741BA95-30F8-4B7C-BF98-FE8A7F8BA633}" type="presOf" srcId="{CB492C26-67C9-45CA-8D3F-E079D75C563F}" destId="{32E9869B-EF53-4EEB-85C5-B3572E682EEA}" srcOrd="0" destOrd="0" presId="urn:microsoft.com/office/officeart/2005/8/layout/pyramid1"/>
    <dgm:cxn modelId="{A574DCC3-0ABE-4799-8D65-CC6591035BFE}" type="presOf" srcId="{B88C382D-C53A-4F6F-BA76-8A62C7FB2B33}" destId="{26A68CEE-D560-49FD-AD84-FE71AF562BC0}" srcOrd="1" destOrd="0" presId="urn:microsoft.com/office/officeart/2005/8/layout/pyramid1"/>
    <dgm:cxn modelId="{5EC245CC-65AD-4D90-9A42-EE6CBD84C08A}" type="presOf" srcId="{42A9D221-FC8C-439D-8856-5DA3AAE54E99}" destId="{39FB6ACA-A4D7-42E5-836C-07FF439DA70E}" srcOrd="0" destOrd="0" presId="urn:microsoft.com/office/officeart/2005/8/layout/pyramid1"/>
    <dgm:cxn modelId="{3AFACDE8-2531-4054-A9BB-98670227939C}" type="presOf" srcId="{42A9D221-FC8C-439D-8856-5DA3AAE54E99}" destId="{725A9B94-0A4C-42A3-99DE-32A1F6E92500}" srcOrd="1" destOrd="0" presId="urn:microsoft.com/office/officeart/2005/8/layout/pyramid1"/>
    <dgm:cxn modelId="{1D972133-DC30-48F0-AF79-707EF586CB10}" type="presParOf" srcId="{32E9869B-EF53-4EEB-85C5-B3572E682EEA}" destId="{2D4F291C-9916-476A-A180-3ED5B3146461}" srcOrd="0" destOrd="0" presId="urn:microsoft.com/office/officeart/2005/8/layout/pyramid1"/>
    <dgm:cxn modelId="{3501C247-40EF-4B3C-8086-A2FA2958F554}" type="presParOf" srcId="{2D4F291C-9916-476A-A180-3ED5B3146461}" destId="{39FB6ACA-A4D7-42E5-836C-07FF439DA70E}" srcOrd="0" destOrd="0" presId="urn:microsoft.com/office/officeart/2005/8/layout/pyramid1"/>
    <dgm:cxn modelId="{A81AA73D-5CCF-433F-9054-B1AAEC60E2C2}" type="presParOf" srcId="{2D4F291C-9916-476A-A180-3ED5B3146461}" destId="{725A9B94-0A4C-42A3-99DE-32A1F6E92500}" srcOrd="1" destOrd="0" presId="urn:microsoft.com/office/officeart/2005/8/layout/pyramid1"/>
    <dgm:cxn modelId="{4E70E8F0-498B-4A46-A887-51D1851CA42F}" type="presParOf" srcId="{32E9869B-EF53-4EEB-85C5-B3572E682EEA}" destId="{329301B7-6314-44CE-A04F-475C992D22F1}" srcOrd="1" destOrd="0" presId="urn:microsoft.com/office/officeart/2005/8/layout/pyramid1"/>
    <dgm:cxn modelId="{8F946F96-5DCA-4B6E-BF5F-E3D7FDF3B441}" type="presParOf" srcId="{329301B7-6314-44CE-A04F-475C992D22F1}" destId="{8E375D9F-CE81-4A66-A2FD-72DFE2E46998}" srcOrd="0" destOrd="0" presId="urn:microsoft.com/office/officeart/2005/8/layout/pyramid1"/>
    <dgm:cxn modelId="{B813ECD2-8530-42DB-90D3-1E1BC80BA853}" type="presParOf" srcId="{329301B7-6314-44CE-A04F-475C992D22F1}" destId="{665B22CC-D6AA-4FCE-9BB9-96BD3815F2AA}" srcOrd="1" destOrd="0" presId="urn:microsoft.com/office/officeart/2005/8/layout/pyramid1"/>
    <dgm:cxn modelId="{851DF711-FC30-4C8B-BBC7-5DC4F1B3DF67}" type="presParOf" srcId="{32E9869B-EF53-4EEB-85C5-B3572E682EEA}" destId="{A830FA1C-18F8-40BB-9F54-1085691AD313}" srcOrd="2" destOrd="0" presId="urn:microsoft.com/office/officeart/2005/8/layout/pyramid1"/>
    <dgm:cxn modelId="{89EE160B-DD82-44F2-8F0D-B657A1EC1C8B}" type="presParOf" srcId="{A830FA1C-18F8-40BB-9F54-1085691AD313}" destId="{D3C98183-3C30-4027-B519-07B458716F4C}" srcOrd="0" destOrd="0" presId="urn:microsoft.com/office/officeart/2005/8/layout/pyramid1"/>
    <dgm:cxn modelId="{AE016670-D1FB-4F7F-95C1-9A20F2A7C1CE}" type="presParOf" srcId="{A830FA1C-18F8-40BB-9F54-1085691AD313}" destId="{26A68CEE-D560-49FD-AD84-FE71AF562BC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4DD9A7-7639-4C93-8593-DD6853A0CE6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A69854C-40FE-46ED-AB5C-1489D96B0CB4}">
      <dgm:prSet phldrT="[Testo]"/>
      <dgm:spPr/>
      <dgm:t>
        <a:bodyPr/>
        <a:lstStyle/>
        <a:p>
          <a:r>
            <a:rPr lang="it-IT" dirty="0"/>
            <a:t>Base giuridica trattamento dati sensibili luoghi lavoro non sanitari</a:t>
          </a:r>
        </a:p>
      </dgm:t>
    </dgm:pt>
    <dgm:pt modelId="{D51AE800-19A4-4B44-A5B9-7CEC8AE1ABF7}" type="parTrans" cxnId="{864BAE44-5C92-48DB-986F-59C893AD04BC}">
      <dgm:prSet/>
      <dgm:spPr/>
      <dgm:t>
        <a:bodyPr/>
        <a:lstStyle/>
        <a:p>
          <a:endParaRPr lang="it-IT"/>
        </a:p>
      </dgm:t>
    </dgm:pt>
    <dgm:pt modelId="{F80CEB35-73D3-4FA4-A88B-02D763645CD9}" type="sibTrans" cxnId="{864BAE44-5C92-48DB-986F-59C893AD04BC}">
      <dgm:prSet/>
      <dgm:spPr/>
      <dgm:t>
        <a:bodyPr/>
        <a:lstStyle/>
        <a:p>
          <a:endParaRPr lang="it-IT"/>
        </a:p>
      </dgm:t>
    </dgm:pt>
    <dgm:pt modelId="{37888604-9354-4E09-B755-D594AD0FD374}">
      <dgm:prSet phldrT="[Testo]"/>
      <dgm:spPr/>
      <dgm:t>
        <a:bodyPr/>
        <a:lstStyle/>
        <a:p>
          <a:r>
            <a:rPr lang="it-IT" dirty="0"/>
            <a:t>DPCM 11.3.2020-ART.1, N.7, lett. d)</a:t>
          </a:r>
        </a:p>
      </dgm:t>
    </dgm:pt>
    <dgm:pt modelId="{01338767-FDAC-4BA8-97CE-F72192E4564C}" type="parTrans" cxnId="{22B157D2-7044-4F10-A584-F22BF91CD0B4}">
      <dgm:prSet/>
      <dgm:spPr/>
      <dgm:t>
        <a:bodyPr/>
        <a:lstStyle/>
        <a:p>
          <a:endParaRPr lang="it-IT"/>
        </a:p>
      </dgm:t>
    </dgm:pt>
    <dgm:pt modelId="{D2D09234-E54A-4A9A-A6F0-52FE727BC270}" type="sibTrans" cxnId="{22B157D2-7044-4F10-A584-F22BF91CD0B4}">
      <dgm:prSet/>
      <dgm:spPr/>
      <dgm:t>
        <a:bodyPr/>
        <a:lstStyle/>
        <a:p>
          <a:endParaRPr lang="it-IT"/>
        </a:p>
      </dgm:t>
    </dgm:pt>
    <dgm:pt modelId="{C7804DE4-8DEB-47BA-A053-F6F19B76F059}">
      <dgm:prSet phldrT="[Testo]"/>
      <dgm:spPr/>
      <dgm:t>
        <a:bodyPr/>
        <a:lstStyle/>
        <a:p>
          <a:r>
            <a:rPr lang="it-IT" dirty="0"/>
            <a:t>PROTOCOLLONAZIONALE SICUREZZA 23.4.2020</a:t>
          </a:r>
        </a:p>
      </dgm:t>
    </dgm:pt>
    <dgm:pt modelId="{9431C446-C4BD-40A4-8EBE-8723A1B2DE97}" type="parTrans" cxnId="{0A0A2AC4-B90C-49EA-BA5C-E1BBA7810F58}">
      <dgm:prSet/>
      <dgm:spPr/>
      <dgm:t>
        <a:bodyPr/>
        <a:lstStyle/>
        <a:p>
          <a:endParaRPr lang="it-IT"/>
        </a:p>
      </dgm:t>
    </dgm:pt>
    <dgm:pt modelId="{E988FD47-9C19-47AB-A207-3DCAE8FF7DB9}" type="sibTrans" cxnId="{0A0A2AC4-B90C-49EA-BA5C-E1BBA7810F58}">
      <dgm:prSet/>
      <dgm:spPr/>
      <dgm:t>
        <a:bodyPr/>
        <a:lstStyle/>
        <a:p>
          <a:endParaRPr lang="it-IT"/>
        </a:p>
      </dgm:t>
    </dgm:pt>
    <dgm:pt modelId="{02379602-DE85-4979-AC07-D7972860D2A5}">
      <dgm:prSet phldrT="[Testo]"/>
      <dgm:spPr/>
      <dgm:t>
        <a:bodyPr/>
        <a:lstStyle/>
        <a:p>
          <a:r>
            <a:rPr lang="it-IT" dirty="0"/>
            <a:t>PROTOCOLLI AZIENDALI O TERRITORIALI</a:t>
          </a:r>
        </a:p>
      </dgm:t>
    </dgm:pt>
    <dgm:pt modelId="{9F1A8074-B9AE-429A-BFF3-121F3DDA4994}" type="parTrans" cxnId="{28660F1D-FAC5-4CF5-8979-0EBDCC4E3102}">
      <dgm:prSet/>
      <dgm:spPr/>
      <dgm:t>
        <a:bodyPr/>
        <a:lstStyle/>
        <a:p>
          <a:endParaRPr lang="it-IT"/>
        </a:p>
      </dgm:t>
    </dgm:pt>
    <dgm:pt modelId="{AE7001CD-C800-4C72-9F4C-BF327CA025ED}" type="sibTrans" cxnId="{28660F1D-FAC5-4CF5-8979-0EBDCC4E3102}">
      <dgm:prSet/>
      <dgm:spPr/>
      <dgm:t>
        <a:bodyPr/>
        <a:lstStyle/>
        <a:p>
          <a:endParaRPr lang="it-IT"/>
        </a:p>
      </dgm:t>
    </dgm:pt>
    <dgm:pt modelId="{95CB0156-016D-487F-A8A2-E7CB615D9DE7}" type="pres">
      <dgm:prSet presAssocID="{FE4DD9A7-7639-4C93-8593-DD6853A0CE6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BD7E33A-784C-40E7-9B59-854D1BB85A2E}" type="pres">
      <dgm:prSet presAssocID="{EA69854C-40FE-46ED-AB5C-1489D96B0CB4}" presName="root1" presStyleCnt="0"/>
      <dgm:spPr/>
    </dgm:pt>
    <dgm:pt modelId="{2713007E-53B4-46FD-96DF-5B66DB58703D}" type="pres">
      <dgm:prSet presAssocID="{EA69854C-40FE-46ED-AB5C-1489D96B0CB4}" presName="LevelOneTextNode" presStyleLbl="node0" presStyleIdx="0" presStyleCnt="1">
        <dgm:presLayoutVars>
          <dgm:chPref val="3"/>
        </dgm:presLayoutVars>
      </dgm:prSet>
      <dgm:spPr/>
    </dgm:pt>
    <dgm:pt modelId="{533731DA-C660-4912-808D-173BAAEA2EA8}" type="pres">
      <dgm:prSet presAssocID="{EA69854C-40FE-46ED-AB5C-1489D96B0CB4}" presName="level2hierChild" presStyleCnt="0"/>
      <dgm:spPr/>
    </dgm:pt>
    <dgm:pt modelId="{F979E912-7DA6-4493-9400-3A1FBA1ED2F0}" type="pres">
      <dgm:prSet presAssocID="{01338767-FDAC-4BA8-97CE-F72192E4564C}" presName="conn2-1" presStyleLbl="parChTrans1D2" presStyleIdx="0" presStyleCnt="3"/>
      <dgm:spPr/>
    </dgm:pt>
    <dgm:pt modelId="{92FDF055-92D1-433D-BA5B-41B8772CDEB9}" type="pres">
      <dgm:prSet presAssocID="{01338767-FDAC-4BA8-97CE-F72192E4564C}" presName="connTx" presStyleLbl="parChTrans1D2" presStyleIdx="0" presStyleCnt="3"/>
      <dgm:spPr/>
    </dgm:pt>
    <dgm:pt modelId="{A62486E3-B3B5-480F-B94D-7BFFF785C0C4}" type="pres">
      <dgm:prSet presAssocID="{37888604-9354-4E09-B755-D594AD0FD374}" presName="root2" presStyleCnt="0"/>
      <dgm:spPr/>
    </dgm:pt>
    <dgm:pt modelId="{A4BFDF53-A871-4BF9-9F4B-AB8DA211DC55}" type="pres">
      <dgm:prSet presAssocID="{37888604-9354-4E09-B755-D594AD0FD374}" presName="LevelTwoTextNode" presStyleLbl="node2" presStyleIdx="0" presStyleCnt="3">
        <dgm:presLayoutVars>
          <dgm:chPref val="3"/>
        </dgm:presLayoutVars>
      </dgm:prSet>
      <dgm:spPr/>
    </dgm:pt>
    <dgm:pt modelId="{B06203AF-73D9-4727-B1CE-9348AA2D7C9D}" type="pres">
      <dgm:prSet presAssocID="{37888604-9354-4E09-B755-D594AD0FD374}" presName="level3hierChild" presStyleCnt="0"/>
      <dgm:spPr/>
    </dgm:pt>
    <dgm:pt modelId="{C47A1A70-EF39-424A-9FA5-BB564EC024CB}" type="pres">
      <dgm:prSet presAssocID="{9431C446-C4BD-40A4-8EBE-8723A1B2DE97}" presName="conn2-1" presStyleLbl="parChTrans1D2" presStyleIdx="1" presStyleCnt="3"/>
      <dgm:spPr/>
    </dgm:pt>
    <dgm:pt modelId="{C49CD8C3-ED1D-4436-9790-6AE6FA5C3660}" type="pres">
      <dgm:prSet presAssocID="{9431C446-C4BD-40A4-8EBE-8723A1B2DE97}" presName="connTx" presStyleLbl="parChTrans1D2" presStyleIdx="1" presStyleCnt="3"/>
      <dgm:spPr/>
    </dgm:pt>
    <dgm:pt modelId="{E69B4B0B-76FA-4856-ABBE-BCEBBA867718}" type="pres">
      <dgm:prSet presAssocID="{C7804DE4-8DEB-47BA-A053-F6F19B76F059}" presName="root2" presStyleCnt="0"/>
      <dgm:spPr/>
    </dgm:pt>
    <dgm:pt modelId="{FAE456F0-C465-4E92-85E2-A3F36AB6B3C5}" type="pres">
      <dgm:prSet presAssocID="{C7804DE4-8DEB-47BA-A053-F6F19B76F059}" presName="LevelTwoTextNode" presStyleLbl="node2" presStyleIdx="1" presStyleCnt="3">
        <dgm:presLayoutVars>
          <dgm:chPref val="3"/>
        </dgm:presLayoutVars>
      </dgm:prSet>
      <dgm:spPr/>
    </dgm:pt>
    <dgm:pt modelId="{0ADB4A4C-AEA1-4EFB-82C0-D730FCE9D983}" type="pres">
      <dgm:prSet presAssocID="{C7804DE4-8DEB-47BA-A053-F6F19B76F059}" presName="level3hierChild" presStyleCnt="0"/>
      <dgm:spPr/>
    </dgm:pt>
    <dgm:pt modelId="{100530C1-1723-4C59-893D-605F1D8CF4AE}" type="pres">
      <dgm:prSet presAssocID="{9F1A8074-B9AE-429A-BFF3-121F3DDA4994}" presName="conn2-1" presStyleLbl="parChTrans1D2" presStyleIdx="2" presStyleCnt="3"/>
      <dgm:spPr/>
    </dgm:pt>
    <dgm:pt modelId="{8CBD8EDE-46A1-4F3F-8164-176B67D49FA6}" type="pres">
      <dgm:prSet presAssocID="{9F1A8074-B9AE-429A-BFF3-121F3DDA4994}" presName="connTx" presStyleLbl="parChTrans1D2" presStyleIdx="2" presStyleCnt="3"/>
      <dgm:spPr/>
    </dgm:pt>
    <dgm:pt modelId="{C0578924-1C80-4F40-96A9-AADE979BF90C}" type="pres">
      <dgm:prSet presAssocID="{02379602-DE85-4979-AC07-D7972860D2A5}" presName="root2" presStyleCnt="0"/>
      <dgm:spPr/>
    </dgm:pt>
    <dgm:pt modelId="{4C4AE900-805C-4F68-8E0F-90F55AC71AA1}" type="pres">
      <dgm:prSet presAssocID="{02379602-DE85-4979-AC07-D7972860D2A5}" presName="LevelTwoTextNode" presStyleLbl="node2" presStyleIdx="2" presStyleCnt="3">
        <dgm:presLayoutVars>
          <dgm:chPref val="3"/>
        </dgm:presLayoutVars>
      </dgm:prSet>
      <dgm:spPr/>
    </dgm:pt>
    <dgm:pt modelId="{4870F125-BE68-4E29-A991-8D26580BA786}" type="pres">
      <dgm:prSet presAssocID="{02379602-DE85-4979-AC07-D7972860D2A5}" presName="level3hierChild" presStyleCnt="0"/>
      <dgm:spPr/>
    </dgm:pt>
  </dgm:ptLst>
  <dgm:cxnLst>
    <dgm:cxn modelId="{28660F1D-FAC5-4CF5-8979-0EBDCC4E3102}" srcId="{EA69854C-40FE-46ED-AB5C-1489D96B0CB4}" destId="{02379602-DE85-4979-AC07-D7972860D2A5}" srcOrd="2" destOrd="0" parTransId="{9F1A8074-B9AE-429A-BFF3-121F3DDA4994}" sibTransId="{AE7001CD-C800-4C72-9F4C-BF327CA025ED}"/>
    <dgm:cxn modelId="{F239672A-AB75-4F21-BEB5-B55E5997C89D}" type="presOf" srcId="{FE4DD9A7-7639-4C93-8593-DD6853A0CE65}" destId="{95CB0156-016D-487F-A8A2-E7CB615D9DE7}" srcOrd="0" destOrd="0" presId="urn:microsoft.com/office/officeart/2008/layout/HorizontalMultiLevelHierarchy"/>
    <dgm:cxn modelId="{2572BF34-C143-40E1-ABA4-8111600FAD3A}" type="presOf" srcId="{9431C446-C4BD-40A4-8EBE-8723A1B2DE97}" destId="{C47A1A70-EF39-424A-9FA5-BB564EC024CB}" srcOrd="0" destOrd="0" presId="urn:microsoft.com/office/officeart/2008/layout/HorizontalMultiLevelHierarchy"/>
    <dgm:cxn modelId="{864BAE44-5C92-48DB-986F-59C893AD04BC}" srcId="{FE4DD9A7-7639-4C93-8593-DD6853A0CE65}" destId="{EA69854C-40FE-46ED-AB5C-1489D96B0CB4}" srcOrd="0" destOrd="0" parTransId="{D51AE800-19A4-4B44-A5B9-7CEC8AE1ABF7}" sibTransId="{F80CEB35-73D3-4FA4-A88B-02D763645CD9}"/>
    <dgm:cxn modelId="{A7CD1545-03B7-4174-BAF4-3DC0A2180E7B}" type="presOf" srcId="{EA69854C-40FE-46ED-AB5C-1489D96B0CB4}" destId="{2713007E-53B4-46FD-96DF-5B66DB58703D}" srcOrd="0" destOrd="0" presId="urn:microsoft.com/office/officeart/2008/layout/HorizontalMultiLevelHierarchy"/>
    <dgm:cxn modelId="{47E07066-7B53-479F-BFCB-03B0F32BBA58}" type="presOf" srcId="{01338767-FDAC-4BA8-97CE-F72192E4564C}" destId="{F979E912-7DA6-4493-9400-3A1FBA1ED2F0}" srcOrd="0" destOrd="0" presId="urn:microsoft.com/office/officeart/2008/layout/HorizontalMultiLevelHierarchy"/>
    <dgm:cxn modelId="{EE1F6A54-049C-4F7D-A410-C0A101932E30}" type="presOf" srcId="{9F1A8074-B9AE-429A-BFF3-121F3DDA4994}" destId="{8CBD8EDE-46A1-4F3F-8164-176B67D49FA6}" srcOrd="1" destOrd="0" presId="urn:microsoft.com/office/officeart/2008/layout/HorizontalMultiLevelHierarchy"/>
    <dgm:cxn modelId="{C70F5B7B-4CE5-40CA-81E5-FDA0790B2CDF}" type="presOf" srcId="{9F1A8074-B9AE-429A-BFF3-121F3DDA4994}" destId="{100530C1-1723-4C59-893D-605F1D8CF4AE}" srcOrd="0" destOrd="0" presId="urn:microsoft.com/office/officeart/2008/layout/HorizontalMultiLevelHierarchy"/>
    <dgm:cxn modelId="{EAE1EB9F-B677-434C-AC78-8D6135457B5D}" type="presOf" srcId="{37888604-9354-4E09-B755-D594AD0FD374}" destId="{A4BFDF53-A871-4BF9-9F4B-AB8DA211DC55}" srcOrd="0" destOrd="0" presId="urn:microsoft.com/office/officeart/2008/layout/HorizontalMultiLevelHierarchy"/>
    <dgm:cxn modelId="{601F2FB8-5A7B-44F4-8D79-9027E61A164D}" type="presOf" srcId="{01338767-FDAC-4BA8-97CE-F72192E4564C}" destId="{92FDF055-92D1-433D-BA5B-41B8772CDEB9}" srcOrd="1" destOrd="0" presId="urn:microsoft.com/office/officeart/2008/layout/HorizontalMultiLevelHierarchy"/>
    <dgm:cxn modelId="{0A0A2AC4-B90C-49EA-BA5C-E1BBA7810F58}" srcId="{EA69854C-40FE-46ED-AB5C-1489D96B0CB4}" destId="{C7804DE4-8DEB-47BA-A053-F6F19B76F059}" srcOrd="1" destOrd="0" parTransId="{9431C446-C4BD-40A4-8EBE-8723A1B2DE97}" sibTransId="{E988FD47-9C19-47AB-A207-3DCAE8FF7DB9}"/>
    <dgm:cxn modelId="{6008A2D0-7A3A-4191-AC2C-C15EBB9AEBA5}" type="presOf" srcId="{C7804DE4-8DEB-47BA-A053-F6F19B76F059}" destId="{FAE456F0-C465-4E92-85E2-A3F36AB6B3C5}" srcOrd="0" destOrd="0" presId="urn:microsoft.com/office/officeart/2008/layout/HorizontalMultiLevelHierarchy"/>
    <dgm:cxn modelId="{22B157D2-7044-4F10-A584-F22BF91CD0B4}" srcId="{EA69854C-40FE-46ED-AB5C-1489D96B0CB4}" destId="{37888604-9354-4E09-B755-D594AD0FD374}" srcOrd="0" destOrd="0" parTransId="{01338767-FDAC-4BA8-97CE-F72192E4564C}" sibTransId="{D2D09234-E54A-4A9A-A6F0-52FE727BC270}"/>
    <dgm:cxn modelId="{77A163DD-EEF4-48F9-A402-2A22C4CD3CE7}" type="presOf" srcId="{02379602-DE85-4979-AC07-D7972860D2A5}" destId="{4C4AE900-805C-4F68-8E0F-90F55AC71AA1}" srcOrd="0" destOrd="0" presId="urn:microsoft.com/office/officeart/2008/layout/HorizontalMultiLevelHierarchy"/>
    <dgm:cxn modelId="{6B43D6F1-C722-4809-BBD9-60C8543C5C3C}" type="presOf" srcId="{9431C446-C4BD-40A4-8EBE-8723A1B2DE97}" destId="{C49CD8C3-ED1D-4436-9790-6AE6FA5C3660}" srcOrd="1" destOrd="0" presId="urn:microsoft.com/office/officeart/2008/layout/HorizontalMultiLevelHierarchy"/>
    <dgm:cxn modelId="{624F752E-7300-4FDF-9AEB-33BEFD96BA9F}" type="presParOf" srcId="{95CB0156-016D-487F-A8A2-E7CB615D9DE7}" destId="{FBD7E33A-784C-40E7-9B59-854D1BB85A2E}" srcOrd="0" destOrd="0" presId="urn:microsoft.com/office/officeart/2008/layout/HorizontalMultiLevelHierarchy"/>
    <dgm:cxn modelId="{690D2C34-76C3-4730-9546-990A4849D706}" type="presParOf" srcId="{FBD7E33A-784C-40E7-9B59-854D1BB85A2E}" destId="{2713007E-53B4-46FD-96DF-5B66DB58703D}" srcOrd="0" destOrd="0" presId="urn:microsoft.com/office/officeart/2008/layout/HorizontalMultiLevelHierarchy"/>
    <dgm:cxn modelId="{A82797A0-0058-41EF-BBC0-87CE50407936}" type="presParOf" srcId="{FBD7E33A-784C-40E7-9B59-854D1BB85A2E}" destId="{533731DA-C660-4912-808D-173BAAEA2EA8}" srcOrd="1" destOrd="0" presId="urn:microsoft.com/office/officeart/2008/layout/HorizontalMultiLevelHierarchy"/>
    <dgm:cxn modelId="{CED76FA8-DB1D-4B8E-8E7F-A6CFFBCF385F}" type="presParOf" srcId="{533731DA-C660-4912-808D-173BAAEA2EA8}" destId="{F979E912-7DA6-4493-9400-3A1FBA1ED2F0}" srcOrd="0" destOrd="0" presId="urn:microsoft.com/office/officeart/2008/layout/HorizontalMultiLevelHierarchy"/>
    <dgm:cxn modelId="{F15CD325-90DD-48EE-B1EA-AB321EA580D8}" type="presParOf" srcId="{F979E912-7DA6-4493-9400-3A1FBA1ED2F0}" destId="{92FDF055-92D1-433D-BA5B-41B8772CDEB9}" srcOrd="0" destOrd="0" presId="urn:microsoft.com/office/officeart/2008/layout/HorizontalMultiLevelHierarchy"/>
    <dgm:cxn modelId="{39201750-9538-4E11-B47D-4098108CB5F3}" type="presParOf" srcId="{533731DA-C660-4912-808D-173BAAEA2EA8}" destId="{A62486E3-B3B5-480F-B94D-7BFFF785C0C4}" srcOrd="1" destOrd="0" presId="urn:microsoft.com/office/officeart/2008/layout/HorizontalMultiLevelHierarchy"/>
    <dgm:cxn modelId="{E1AFA493-1250-4062-AE97-B0DF41CAEFD8}" type="presParOf" srcId="{A62486E3-B3B5-480F-B94D-7BFFF785C0C4}" destId="{A4BFDF53-A871-4BF9-9F4B-AB8DA211DC55}" srcOrd="0" destOrd="0" presId="urn:microsoft.com/office/officeart/2008/layout/HorizontalMultiLevelHierarchy"/>
    <dgm:cxn modelId="{34D87D5A-BEBA-4042-985C-8616D1978306}" type="presParOf" srcId="{A62486E3-B3B5-480F-B94D-7BFFF785C0C4}" destId="{B06203AF-73D9-4727-B1CE-9348AA2D7C9D}" srcOrd="1" destOrd="0" presId="urn:microsoft.com/office/officeart/2008/layout/HorizontalMultiLevelHierarchy"/>
    <dgm:cxn modelId="{5E2FA0F9-94A2-4159-9923-B1FE54C4717B}" type="presParOf" srcId="{533731DA-C660-4912-808D-173BAAEA2EA8}" destId="{C47A1A70-EF39-424A-9FA5-BB564EC024CB}" srcOrd="2" destOrd="0" presId="urn:microsoft.com/office/officeart/2008/layout/HorizontalMultiLevelHierarchy"/>
    <dgm:cxn modelId="{169EEADD-4D37-4636-864D-427B5F196166}" type="presParOf" srcId="{C47A1A70-EF39-424A-9FA5-BB564EC024CB}" destId="{C49CD8C3-ED1D-4436-9790-6AE6FA5C3660}" srcOrd="0" destOrd="0" presId="urn:microsoft.com/office/officeart/2008/layout/HorizontalMultiLevelHierarchy"/>
    <dgm:cxn modelId="{30A7C178-69D9-46F4-935D-8BCBEACE50A3}" type="presParOf" srcId="{533731DA-C660-4912-808D-173BAAEA2EA8}" destId="{E69B4B0B-76FA-4856-ABBE-BCEBBA867718}" srcOrd="3" destOrd="0" presId="urn:microsoft.com/office/officeart/2008/layout/HorizontalMultiLevelHierarchy"/>
    <dgm:cxn modelId="{CD8545DF-A61C-457D-9EE6-3361F2420AA3}" type="presParOf" srcId="{E69B4B0B-76FA-4856-ABBE-BCEBBA867718}" destId="{FAE456F0-C465-4E92-85E2-A3F36AB6B3C5}" srcOrd="0" destOrd="0" presId="urn:microsoft.com/office/officeart/2008/layout/HorizontalMultiLevelHierarchy"/>
    <dgm:cxn modelId="{9E4C930F-78A6-4255-8FD3-CE28331AB9A6}" type="presParOf" srcId="{E69B4B0B-76FA-4856-ABBE-BCEBBA867718}" destId="{0ADB4A4C-AEA1-4EFB-82C0-D730FCE9D983}" srcOrd="1" destOrd="0" presId="urn:microsoft.com/office/officeart/2008/layout/HorizontalMultiLevelHierarchy"/>
    <dgm:cxn modelId="{E619D5F3-6163-4E0E-A9EC-C553C8F3C8EE}" type="presParOf" srcId="{533731DA-C660-4912-808D-173BAAEA2EA8}" destId="{100530C1-1723-4C59-893D-605F1D8CF4AE}" srcOrd="4" destOrd="0" presId="urn:microsoft.com/office/officeart/2008/layout/HorizontalMultiLevelHierarchy"/>
    <dgm:cxn modelId="{F24235E9-D5D2-4643-BF25-3861A4E19555}" type="presParOf" srcId="{100530C1-1723-4C59-893D-605F1D8CF4AE}" destId="{8CBD8EDE-46A1-4F3F-8164-176B67D49FA6}" srcOrd="0" destOrd="0" presId="urn:microsoft.com/office/officeart/2008/layout/HorizontalMultiLevelHierarchy"/>
    <dgm:cxn modelId="{DD67965C-4F3F-4638-BC07-B3D3282F90A4}" type="presParOf" srcId="{533731DA-C660-4912-808D-173BAAEA2EA8}" destId="{C0578924-1C80-4F40-96A9-AADE979BF90C}" srcOrd="5" destOrd="0" presId="urn:microsoft.com/office/officeart/2008/layout/HorizontalMultiLevelHierarchy"/>
    <dgm:cxn modelId="{BA40F930-67B9-41A7-A1F1-E173B7CFD491}" type="presParOf" srcId="{C0578924-1C80-4F40-96A9-AADE979BF90C}" destId="{4C4AE900-805C-4F68-8E0F-90F55AC71AA1}" srcOrd="0" destOrd="0" presId="urn:microsoft.com/office/officeart/2008/layout/HorizontalMultiLevelHierarchy"/>
    <dgm:cxn modelId="{D0FE2224-2BBF-4850-99DA-0CA5CA06A53B}" type="presParOf" srcId="{C0578924-1C80-4F40-96A9-AADE979BF90C}" destId="{4870F125-BE68-4E29-A991-8D26580BA78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52CA30-45B2-44E1-B127-9CB45BDB0736}" type="doc">
      <dgm:prSet loTypeId="urn:microsoft.com/office/officeart/2005/8/layout/default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it-IT"/>
        </a:p>
      </dgm:t>
    </dgm:pt>
    <dgm:pt modelId="{479F2095-B5ED-4C56-8B0F-BA42BB264969}">
      <dgm:prSet phldrT="[Testo]" custT="1"/>
      <dgm:spPr/>
      <dgm:t>
        <a:bodyPr/>
        <a:lstStyle/>
        <a:p>
          <a:r>
            <a:rPr lang="it-IT" sz="1800" b="0" dirty="0">
              <a:latin typeface="Arial Black" panose="020B0A04020102020204" pitchFamily="34" charset="0"/>
            </a:rPr>
            <a:t>Informativa finalità-modalità </a:t>
          </a:r>
          <a:r>
            <a:rPr lang="it-IT" sz="1800" b="0" dirty="0" err="1">
              <a:latin typeface="Arial Black" panose="020B0A04020102020204" pitchFamily="34" charset="0"/>
            </a:rPr>
            <a:t>tratt</a:t>
          </a:r>
          <a:r>
            <a:rPr lang="it-IT" sz="1800" b="0" dirty="0">
              <a:latin typeface="Arial Black" panose="020B0A04020102020204" pitchFamily="34" charset="0"/>
            </a:rPr>
            <a:t> dati(13GDPR)</a:t>
          </a:r>
        </a:p>
      </dgm:t>
    </dgm:pt>
    <dgm:pt modelId="{4A0A62B0-0F56-490C-ABA4-5DF132F5231D}" type="parTrans" cxnId="{BEF1CA1E-FFDA-4C84-BDE1-DA4225C5F919}">
      <dgm:prSet/>
      <dgm:spPr/>
      <dgm:t>
        <a:bodyPr/>
        <a:lstStyle/>
        <a:p>
          <a:endParaRPr lang="it-IT"/>
        </a:p>
      </dgm:t>
    </dgm:pt>
    <dgm:pt modelId="{0AEB6061-648A-406A-B25A-729E5D0C050B}" type="sibTrans" cxnId="{BEF1CA1E-FFDA-4C84-BDE1-DA4225C5F919}">
      <dgm:prSet/>
      <dgm:spPr/>
      <dgm:t>
        <a:bodyPr/>
        <a:lstStyle/>
        <a:p>
          <a:endParaRPr lang="it-IT"/>
        </a:p>
      </dgm:t>
    </dgm:pt>
    <dgm:pt modelId="{181459B9-5FEF-4F95-908D-A1C4DD34ABB7}">
      <dgm:prSet phldrT="[Testo]" custT="1"/>
      <dgm:spPr/>
      <dgm:t>
        <a:bodyPr/>
        <a:lstStyle/>
        <a:p>
          <a:r>
            <a:rPr lang="it-IT" sz="1800" dirty="0">
              <a:latin typeface="Arial Black" panose="020B0A04020102020204" pitchFamily="34" charset="0"/>
            </a:rPr>
            <a:t>Informativa su rischi –misure-nominativo medico (36TU)</a:t>
          </a:r>
        </a:p>
      </dgm:t>
    </dgm:pt>
    <dgm:pt modelId="{FCACECF4-1B0F-4E97-96B6-2C07F9B5614A}" type="parTrans" cxnId="{B342403C-E625-4C1D-8FB5-41425429CE98}">
      <dgm:prSet/>
      <dgm:spPr/>
      <dgm:t>
        <a:bodyPr/>
        <a:lstStyle/>
        <a:p>
          <a:endParaRPr lang="it-IT"/>
        </a:p>
      </dgm:t>
    </dgm:pt>
    <dgm:pt modelId="{B9C2FDA1-2C24-480C-9DA3-B820EC2D8FA6}" type="sibTrans" cxnId="{B342403C-E625-4C1D-8FB5-41425429CE98}">
      <dgm:prSet/>
      <dgm:spPr/>
      <dgm:t>
        <a:bodyPr/>
        <a:lstStyle/>
        <a:p>
          <a:endParaRPr lang="it-IT"/>
        </a:p>
      </dgm:t>
    </dgm:pt>
    <dgm:pt modelId="{B1632AF3-F246-4827-9A0F-D43B9C6AF388}">
      <dgm:prSet phldrT="[Testo]" custT="1"/>
      <dgm:spPr/>
      <dgm:t>
        <a:bodyPr/>
        <a:lstStyle/>
        <a:p>
          <a:r>
            <a:rPr lang="it-IT" sz="1800" dirty="0">
              <a:latin typeface="Arial Black" panose="020B0A04020102020204" pitchFamily="34" charset="0"/>
            </a:rPr>
            <a:t>Valutazione impatto (35 GDPR):nuove tecnologie-</a:t>
          </a:r>
          <a:r>
            <a:rPr lang="it-IT" sz="1800" dirty="0" err="1">
              <a:latin typeface="Arial Black" panose="020B0A04020102020204" pitchFamily="34" charset="0"/>
            </a:rPr>
            <a:t>tratt.ti</a:t>
          </a:r>
          <a:r>
            <a:rPr lang="it-IT" sz="1800" dirty="0">
              <a:latin typeface="Arial Black" panose="020B0A04020102020204" pitchFamily="34" charset="0"/>
            </a:rPr>
            <a:t> dati sensibili su larga scala </a:t>
          </a:r>
        </a:p>
      </dgm:t>
    </dgm:pt>
    <dgm:pt modelId="{3FC172C8-2593-4144-B2B4-0F60EFC033F4}" type="parTrans" cxnId="{FE1B9F39-501E-498E-9075-6C57434DF593}">
      <dgm:prSet/>
      <dgm:spPr/>
      <dgm:t>
        <a:bodyPr/>
        <a:lstStyle/>
        <a:p>
          <a:endParaRPr lang="it-IT"/>
        </a:p>
      </dgm:t>
    </dgm:pt>
    <dgm:pt modelId="{AA6F6153-1086-480B-A572-B1A1E72BE9FE}" type="sibTrans" cxnId="{FE1B9F39-501E-498E-9075-6C57434DF593}">
      <dgm:prSet/>
      <dgm:spPr/>
      <dgm:t>
        <a:bodyPr/>
        <a:lstStyle/>
        <a:p>
          <a:endParaRPr lang="it-IT"/>
        </a:p>
      </dgm:t>
    </dgm:pt>
    <dgm:pt modelId="{8A3D743A-38D2-4F51-97C0-FC0349EC2683}">
      <dgm:prSet phldrT="[Testo]" custT="1"/>
      <dgm:spPr/>
      <dgm:t>
        <a:bodyPr/>
        <a:lstStyle/>
        <a:p>
          <a:r>
            <a:rPr lang="it-IT" sz="1800" dirty="0">
              <a:latin typeface="Arial Black" panose="020B0A04020102020204" pitchFamily="34" charset="0"/>
            </a:rPr>
            <a:t>Valutazione rischi art. 28</a:t>
          </a:r>
        </a:p>
        <a:p>
          <a:r>
            <a:rPr lang="it-IT" sz="1800" dirty="0">
              <a:latin typeface="Arial Black" panose="020B0A04020102020204" pitchFamily="34" charset="0"/>
            </a:rPr>
            <a:t>Modalità art. 29 TU</a:t>
          </a:r>
        </a:p>
      </dgm:t>
    </dgm:pt>
    <dgm:pt modelId="{A7DD4480-685D-4234-88AE-EF23F63279B9}" type="parTrans" cxnId="{4A7BA70E-ED5F-44E2-AF28-19495DB5BEB2}">
      <dgm:prSet/>
      <dgm:spPr/>
      <dgm:t>
        <a:bodyPr/>
        <a:lstStyle/>
        <a:p>
          <a:endParaRPr lang="it-IT"/>
        </a:p>
      </dgm:t>
    </dgm:pt>
    <dgm:pt modelId="{E3F8F575-FCF2-425E-9CBA-30062AA12A6E}" type="sibTrans" cxnId="{4A7BA70E-ED5F-44E2-AF28-19495DB5BEB2}">
      <dgm:prSet/>
      <dgm:spPr/>
      <dgm:t>
        <a:bodyPr/>
        <a:lstStyle/>
        <a:p>
          <a:endParaRPr lang="it-IT"/>
        </a:p>
      </dgm:t>
    </dgm:pt>
    <dgm:pt modelId="{1FC3BA30-476A-407F-A456-B6FCBAD4518D}">
      <dgm:prSet phldrT="[Testo]" custT="1"/>
      <dgm:spPr/>
      <dgm:t>
        <a:bodyPr/>
        <a:lstStyle/>
        <a:p>
          <a:r>
            <a:rPr lang="it-IT" sz="1800" dirty="0">
              <a:latin typeface="Arial Black" panose="020B0A04020102020204" pitchFamily="34" charset="0"/>
            </a:rPr>
            <a:t>Unico documento/Accordo sindacale </a:t>
          </a:r>
          <a:r>
            <a:rPr lang="it-IT" sz="1800" dirty="0" err="1">
              <a:latin typeface="Arial Black" panose="020B0A04020102020204" pitchFamily="34" charset="0"/>
            </a:rPr>
            <a:t>az.le</a:t>
          </a:r>
          <a:r>
            <a:rPr lang="it-IT" sz="1800" dirty="0">
              <a:latin typeface="Arial Black" panose="020B0A04020102020204" pitchFamily="34" charset="0"/>
            </a:rPr>
            <a:t> o </a:t>
          </a:r>
          <a:r>
            <a:rPr lang="it-IT" sz="1800" dirty="0" err="1">
              <a:latin typeface="Arial Black" panose="020B0A04020102020204" pitchFamily="34" charset="0"/>
            </a:rPr>
            <a:t>ter.le</a:t>
          </a:r>
          <a:r>
            <a:rPr lang="it-IT" sz="1800" dirty="0">
              <a:latin typeface="Arial Black" panose="020B0A04020102020204" pitchFamily="34" charset="0"/>
            </a:rPr>
            <a:t> rischi e misure sicurezza-privacy</a:t>
          </a:r>
        </a:p>
      </dgm:t>
    </dgm:pt>
    <dgm:pt modelId="{D2CB6DCC-6790-4BA2-88BE-92826FFB4A66}" type="parTrans" cxnId="{35F7E8E8-C4E1-4AB0-9927-823EF2209D99}">
      <dgm:prSet/>
      <dgm:spPr/>
      <dgm:t>
        <a:bodyPr/>
        <a:lstStyle/>
        <a:p>
          <a:endParaRPr lang="it-IT"/>
        </a:p>
      </dgm:t>
    </dgm:pt>
    <dgm:pt modelId="{43C969CE-6303-4821-B58E-AA3E9FDE4524}" type="sibTrans" cxnId="{35F7E8E8-C4E1-4AB0-9927-823EF2209D99}">
      <dgm:prSet/>
      <dgm:spPr/>
      <dgm:t>
        <a:bodyPr/>
        <a:lstStyle/>
        <a:p>
          <a:endParaRPr lang="it-IT"/>
        </a:p>
      </dgm:t>
    </dgm:pt>
    <dgm:pt modelId="{E2A90320-57E3-434D-B1CD-4932ACD53ECE}" type="pres">
      <dgm:prSet presAssocID="{E752CA30-45B2-44E1-B127-9CB45BDB0736}" presName="diagram" presStyleCnt="0">
        <dgm:presLayoutVars>
          <dgm:dir/>
          <dgm:resizeHandles val="exact"/>
        </dgm:presLayoutVars>
      </dgm:prSet>
      <dgm:spPr/>
    </dgm:pt>
    <dgm:pt modelId="{FA8895BA-FEDF-4675-9A05-7ED582DF9CE7}" type="pres">
      <dgm:prSet presAssocID="{479F2095-B5ED-4C56-8B0F-BA42BB264969}" presName="node" presStyleLbl="node1" presStyleIdx="0" presStyleCnt="5">
        <dgm:presLayoutVars>
          <dgm:bulletEnabled val="1"/>
        </dgm:presLayoutVars>
      </dgm:prSet>
      <dgm:spPr/>
    </dgm:pt>
    <dgm:pt modelId="{8EBA7DF1-157D-4236-A34F-4D1B817BC32D}" type="pres">
      <dgm:prSet presAssocID="{0AEB6061-648A-406A-B25A-729E5D0C050B}" presName="sibTrans" presStyleCnt="0"/>
      <dgm:spPr/>
    </dgm:pt>
    <dgm:pt modelId="{1CF900A9-FD47-4BEC-9368-81C9669F3F4E}" type="pres">
      <dgm:prSet presAssocID="{181459B9-5FEF-4F95-908D-A1C4DD34ABB7}" presName="node" presStyleLbl="node1" presStyleIdx="1" presStyleCnt="5">
        <dgm:presLayoutVars>
          <dgm:bulletEnabled val="1"/>
        </dgm:presLayoutVars>
      </dgm:prSet>
      <dgm:spPr/>
    </dgm:pt>
    <dgm:pt modelId="{689ABFB3-A5A0-4883-AD07-9BAB8F80933B}" type="pres">
      <dgm:prSet presAssocID="{B9C2FDA1-2C24-480C-9DA3-B820EC2D8FA6}" presName="sibTrans" presStyleCnt="0"/>
      <dgm:spPr/>
    </dgm:pt>
    <dgm:pt modelId="{D1FFA309-4A0A-4026-A451-48083561A478}" type="pres">
      <dgm:prSet presAssocID="{B1632AF3-F246-4827-9A0F-D43B9C6AF388}" presName="node" presStyleLbl="node1" presStyleIdx="2" presStyleCnt="5">
        <dgm:presLayoutVars>
          <dgm:bulletEnabled val="1"/>
        </dgm:presLayoutVars>
      </dgm:prSet>
      <dgm:spPr/>
    </dgm:pt>
    <dgm:pt modelId="{85D23A65-4AB4-4F60-B6C8-7074809BF856}" type="pres">
      <dgm:prSet presAssocID="{AA6F6153-1086-480B-A572-B1A1E72BE9FE}" presName="sibTrans" presStyleCnt="0"/>
      <dgm:spPr/>
    </dgm:pt>
    <dgm:pt modelId="{47AF5B97-B29A-4279-85A1-E4D3B2DECD46}" type="pres">
      <dgm:prSet presAssocID="{8A3D743A-38D2-4F51-97C0-FC0349EC2683}" presName="node" presStyleLbl="node1" presStyleIdx="3" presStyleCnt="5">
        <dgm:presLayoutVars>
          <dgm:bulletEnabled val="1"/>
        </dgm:presLayoutVars>
      </dgm:prSet>
      <dgm:spPr/>
    </dgm:pt>
    <dgm:pt modelId="{3964F01D-4215-4507-8F7E-24E2CECD11C0}" type="pres">
      <dgm:prSet presAssocID="{E3F8F575-FCF2-425E-9CBA-30062AA12A6E}" presName="sibTrans" presStyleCnt="0"/>
      <dgm:spPr/>
    </dgm:pt>
    <dgm:pt modelId="{FA28F903-440A-4377-9A8D-490267D45D40}" type="pres">
      <dgm:prSet presAssocID="{1FC3BA30-476A-407F-A456-B6FCBAD4518D}" presName="node" presStyleLbl="node1" presStyleIdx="4" presStyleCnt="5">
        <dgm:presLayoutVars>
          <dgm:bulletEnabled val="1"/>
        </dgm:presLayoutVars>
      </dgm:prSet>
      <dgm:spPr/>
    </dgm:pt>
  </dgm:ptLst>
  <dgm:cxnLst>
    <dgm:cxn modelId="{4A7BA70E-ED5F-44E2-AF28-19495DB5BEB2}" srcId="{E752CA30-45B2-44E1-B127-9CB45BDB0736}" destId="{8A3D743A-38D2-4F51-97C0-FC0349EC2683}" srcOrd="3" destOrd="0" parTransId="{A7DD4480-685D-4234-88AE-EF23F63279B9}" sibTransId="{E3F8F575-FCF2-425E-9CBA-30062AA12A6E}"/>
    <dgm:cxn modelId="{BEF1CA1E-FFDA-4C84-BDE1-DA4225C5F919}" srcId="{E752CA30-45B2-44E1-B127-9CB45BDB0736}" destId="{479F2095-B5ED-4C56-8B0F-BA42BB264969}" srcOrd="0" destOrd="0" parTransId="{4A0A62B0-0F56-490C-ABA4-5DF132F5231D}" sibTransId="{0AEB6061-648A-406A-B25A-729E5D0C050B}"/>
    <dgm:cxn modelId="{47C44A25-40CF-4355-97A4-04B27AAF96C7}" type="presOf" srcId="{479F2095-B5ED-4C56-8B0F-BA42BB264969}" destId="{FA8895BA-FEDF-4675-9A05-7ED582DF9CE7}" srcOrd="0" destOrd="0" presId="urn:microsoft.com/office/officeart/2005/8/layout/default"/>
    <dgm:cxn modelId="{E4E81B29-5A00-4FD6-93EA-AE4B7BA937B1}" type="presOf" srcId="{1FC3BA30-476A-407F-A456-B6FCBAD4518D}" destId="{FA28F903-440A-4377-9A8D-490267D45D40}" srcOrd="0" destOrd="0" presId="urn:microsoft.com/office/officeart/2005/8/layout/default"/>
    <dgm:cxn modelId="{E1921F2C-C84C-4311-9428-521D6062A1E2}" type="presOf" srcId="{E752CA30-45B2-44E1-B127-9CB45BDB0736}" destId="{E2A90320-57E3-434D-B1CD-4932ACD53ECE}" srcOrd="0" destOrd="0" presId="urn:microsoft.com/office/officeart/2005/8/layout/default"/>
    <dgm:cxn modelId="{FE1B9F39-501E-498E-9075-6C57434DF593}" srcId="{E752CA30-45B2-44E1-B127-9CB45BDB0736}" destId="{B1632AF3-F246-4827-9A0F-D43B9C6AF388}" srcOrd="2" destOrd="0" parTransId="{3FC172C8-2593-4144-B2B4-0F60EFC033F4}" sibTransId="{AA6F6153-1086-480B-A572-B1A1E72BE9FE}"/>
    <dgm:cxn modelId="{B342403C-E625-4C1D-8FB5-41425429CE98}" srcId="{E752CA30-45B2-44E1-B127-9CB45BDB0736}" destId="{181459B9-5FEF-4F95-908D-A1C4DD34ABB7}" srcOrd="1" destOrd="0" parTransId="{FCACECF4-1B0F-4E97-96B6-2C07F9B5614A}" sibTransId="{B9C2FDA1-2C24-480C-9DA3-B820EC2D8FA6}"/>
    <dgm:cxn modelId="{B00EEBA7-B98A-4970-985A-5608A39AA21B}" type="presOf" srcId="{B1632AF3-F246-4827-9A0F-D43B9C6AF388}" destId="{D1FFA309-4A0A-4026-A451-48083561A478}" srcOrd="0" destOrd="0" presId="urn:microsoft.com/office/officeart/2005/8/layout/default"/>
    <dgm:cxn modelId="{8263CCAD-6B89-471D-B643-A975455D33B1}" type="presOf" srcId="{8A3D743A-38D2-4F51-97C0-FC0349EC2683}" destId="{47AF5B97-B29A-4279-85A1-E4D3B2DECD46}" srcOrd="0" destOrd="0" presId="urn:microsoft.com/office/officeart/2005/8/layout/default"/>
    <dgm:cxn modelId="{35F7E8E8-C4E1-4AB0-9927-823EF2209D99}" srcId="{E752CA30-45B2-44E1-B127-9CB45BDB0736}" destId="{1FC3BA30-476A-407F-A456-B6FCBAD4518D}" srcOrd="4" destOrd="0" parTransId="{D2CB6DCC-6790-4BA2-88BE-92826FFB4A66}" sibTransId="{43C969CE-6303-4821-B58E-AA3E9FDE4524}"/>
    <dgm:cxn modelId="{8D7AF6FE-91E8-4637-9F76-25D26B139753}" type="presOf" srcId="{181459B9-5FEF-4F95-908D-A1C4DD34ABB7}" destId="{1CF900A9-FD47-4BEC-9368-81C9669F3F4E}" srcOrd="0" destOrd="0" presId="urn:microsoft.com/office/officeart/2005/8/layout/default"/>
    <dgm:cxn modelId="{B0CD1723-C5B1-4273-94DF-049539EA544F}" type="presParOf" srcId="{E2A90320-57E3-434D-B1CD-4932ACD53ECE}" destId="{FA8895BA-FEDF-4675-9A05-7ED582DF9CE7}" srcOrd="0" destOrd="0" presId="urn:microsoft.com/office/officeart/2005/8/layout/default"/>
    <dgm:cxn modelId="{80DF3ABE-26C2-421F-8042-1B8998FE6CC5}" type="presParOf" srcId="{E2A90320-57E3-434D-B1CD-4932ACD53ECE}" destId="{8EBA7DF1-157D-4236-A34F-4D1B817BC32D}" srcOrd="1" destOrd="0" presId="urn:microsoft.com/office/officeart/2005/8/layout/default"/>
    <dgm:cxn modelId="{85C2B8EC-1D95-42AB-963F-BAFDAEE2DC9E}" type="presParOf" srcId="{E2A90320-57E3-434D-B1CD-4932ACD53ECE}" destId="{1CF900A9-FD47-4BEC-9368-81C9669F3F4E}" srcOrd="2" destOrd="0" presId="urn:microsoft.com/office/officeart/2005/8/layout/default"/>
    <dgm:cxn modelId="{B5CCA6B8-7C95-4960-95FC-DB10F0450196}" type="presParOf" srcId="{E2A90320-57E3-434D-B1CD-4932ACD53ECE}" destId="{689ABFB3-A5A0-4883-AD07-9BAB8F80933B}" srcOrd="3" destOrd="0" presId="urn:microsoft.com/office/officeart/2005/8/layout/default"/>
    <dgm:cxn modelId="{94ADEA02-B2F5-446E-9010-14EB3CD766DB}" type="presParOf" srcId="{E2A90320-57E3-434D-B1CD-4932ACD53ECE}" destId="{D1FFA309-4A0A-4026-A451-48083561A478}" srcOrd="4" destOrd="0" presId="urn:microsoft.com/office/officeart/2005/8/layout/default"/>
    <dgm:cxn modelId="{3F9FDA67-82FF-455A-B65F-D38CF7D554FF}" type="presParOf" srcId="{E2A90320-57E3-434D-B1CD-4932ACD53ECE}" destId="{85D23A65-4AB4-4F60-B6C8-7074809BF856}" srcOrd="5" destOrd="0" presId="urn:microsoft.com/office/officeart/2005/8/layout/default"/>
    <dgm:cxn modelId="{8D71916E-6E93-419F-9C65-2F9AFB868F99}" type="presParOf" srcId="{E2A90320-57E3-434D-B1CD-4932ACD53ECE}" destId="{47AF5B97-B29A-4279-85A1-E4D3B2DECD46}" srcOrd="6" destOrd="0" presId="urn:microsoft.com/office/officeart/2005/8/layout/default"/>
    <dgm:cxn modelId="{B7261C95-FECC-45CF-B5E6-0DE3CCD586A8}" type="presParOf" srcId="{E2A90320-57E3-434D-B1CD-4932ACD53ECE}" destId="{3964F01D-4215-4507-8F7E-24E2CECD11C0}" srcOrd="7" destOrd="0" presId="urn:microsoft.com/office/officeart/2005/8/layout/default"/>
    <dgm:cxn modelId="{6CC31FFE-91FE-4096-A202-0CCC1148D6E5}" type="presParOf" srcId="{E2A90320-57E3-434D-B1CD-4932ACD53ECE}" destId="{FA28F903-440A-4377-9A8D-490267D45D40}" srcOrd="8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9F123C-C3DE-4CAD-9173-2AD32BB0414A}">
      <dsp:nvSpPr>
        <dsp:cNvPr id="0" name=""/>
        <dsp:cNvSpPr/>
      </dsp:nvSpPr>
      <dsp:spPr>
        <a:xfrm>
          <a:off x="360054" y="1008099"/>
          <a:ext cx="4212468" cy="4212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D2872-4BC8-4597-9D5E-4EC249CA290D}">
      <dsp:nvSpPr>
        <dsp:cNvPr id="0" name=""/>
        <dsp:cNvSpPr/>
      </dsp:nvSpPr>
      <dsp:spPr>
        <a:xfrm>
          <a:off x="1220535" y="2246649"/>
          <a:ext cx="2527480" cy="2527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33889-AE18-42F8-BFEF-5465439C5A08}">
      <dsp:nvSpPr>
        <dsp:cNvPr id="0" name=""/>
        <dsp:cNvSpPr/>
      </dsp:nvSpPr>
      <dsp:spPr>
        <a:xfrm>
          <a:off x="2063029" y="3089143"/>
          <a:ext cx="842493" cy="8424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0BFFC5-1A20-4A4D-B396-EC6F84FF66EC}">
      <dsp:nvSpPr>
        <dsp:cNvPr id="0" name=""/>
        <dsp:cNvSpPr/>
      </dsp:nvSpPr>
      <dsp:spPr>
        <a:xfrm>
          <a:off x="5292588" y="0"/>
          <a:ext cx="2106234" cy="1228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rgbClr val="002060"/>
              </a:solidFill>
              <a:latin typeface="Arial Black" pitchFamily="34" charset="0"/>
            </a:rPr>
            <a:t> </a:t>
          </a:r>
          <a:r>
            <a:rPr lang="it-IT" sz="1800" b="1" kern="1200" dirty="0">
              <a:solidFill>
                <a:schemeClr val="tx1"/>
              </a:solidFill>
              <a:latin typeface="Arial Black" pitchFamily="34" charset="0"/>
            </a:rPr>
            <a:t>MISURE SICUREZZA PER COVID-19</a:t>
          </a:r>
        </a:p>
      </dsp:txBody>
      <dsp:txXfrm>
        <a:off x="5292588" y="0"/>
        <a:ext cx="2106234" cy="1228636"/>
      </dsp:txXfrm>
    </dsp:sp>
    <dsp:sp modelId="{69A94580-18BC-4787-8DA4-8921B31418F4}">
      <dsp:nvSpPr>
        <dsp:cNvPr id="0" name=""/>
        <dsp:cNvSpPr/>
      </dsp:nvSpPr>
      <dsp:spPr>
        <a:xfrm>
          <a:off x="4766029" y="614318"/>
          <a:ext cx="52655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9AB9DF-0AD0-47A4-9B7B-F9072A56FC3B}">
      <dsp:nvSpPr>
        <dsp:cNvPr id="0" name=""/>
        <dsp:cNvSpPr/>
      </dsp:nvSpPr>
      <dsp:spPr>
        <a:xfrm rot="5400000">
          <a:off x="2176414" y="922881"/>
          <a:ext cx="2895369" cy="2279647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BF53E0-B063-4EE9-B84E-1C0F66D5510C}">
      <dsp:nvSpPr>
        <dsp:cNvPr id="0" name=""/>
        <dsp:cNvSpPr/>
      </dsp:nvSpPr>
      <dsp:spPr>
        <a:xfrm>
          <a:off x="5292588" y="1228636"/>
          <a:ext cx="2106234" cy="1228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rgbClr val="00B050"/>
              </a:solidFill>
              <a:latin typeface="Arial Black" pitchFamily="34" charset="0"/>
            </a:rPr>
            <a:t>PROTOCOLLO SINDACALE 23 APRILE 2020</a:t>
          </a:r>
        </a:p>
      </dsp:txBody>
      <dsp:txXfrm>
        <a:off x="5292588" y="1228636"/>
        <a:ext cx="2106234" cy="1228636"/>
      </dsp:txXfrm>
    </dsp:sp>
    <dsp:sp modelId="{53C950A2-4F24-4225-A266-B5A7BF23CFE1}">
      <dsp:nvSpPr>
        <dsp:cNvPr id="0" name=""/>
        <dsp:cNvSpPr/>
      </dsp:nvSpPr>
      <dsp:spPr>
        <a:xfrm>
          <a:off x="4766029" y="1842954"/>
          <a:ext cx="52655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8EAD1-F96E-4AEC-9007-14071FA1DC28}">
      <dsp:nvSpPr>
        <dsp:cNvPr id="0" name=""/>
        <dsp:cNvSpPr/>
      </dsp:nvSpPr>
      <dsp:spPr>
        <a:xfrm rot="5400000">
          <a:off x="2797894" y="2132351"/>
          <a:ext cx="2256197" cy="167586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AF3993-828F-4BDA-9153-96B33F3AAA3D}">
      <dsp:nvSpPr>
        <dsp:cNvPr id="0" name=""/>
        <dsp:cNvSpPr/>
      </dsp:nvSpPr>
      <dsp:spPr>
        <a:xfrm>
          <a:off x="5292588" y="2457273"/>
          <a:ext cx="2106234" cy="1228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solidFill>
                <a:srgbClr val="FFC000"/>
              </a:solidFill>
              <a:latin typeface="Arial Black" pitchFamily="34" charset="0"/>
            </a:rPr>
            <a:t>QUALI CONSEGUENZE PER LA PRIVACY?</a:t>
          </a:r>
        </a:p>
      </dsp:txBody>
      <dsp:txXfrm>
        <a:off x="5292588" y="2457273"/>
        <a:ext cx="2106234" cy="1228636"/>
      </dsp:txXfrm>
    </dsp:sp>
    <dsp:sp modelId="{345C1E59-152D-456A-97AC-C05ED50030AF}">
      <dsp:nvSpPr>
        <dsp:cNvPr id="0" name=""/>
        <dsp:cNvSpPr/>
      </dsp:nvSpPr>
      <dsp:spPr>
        <a:xfrm>
          <a:off x="4766029" y="3071591"/>
          <a:ext cx="52655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4BE90B-B998-4159-B505-736B73F2E3C7}">
      <dsp:nvSpPr>
        <dsp:cNvPr id="0" name=""/>
        <dsp:cNvSpPr/>
      </dsp:nvSpPr>
      <dsp:spPr>
        <a:xfrm rot="5400000">
          <a:off x="3420145" y="3340838"/>
          <a:ext cx="1611971" cy="107207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1DF2C-D2D5-4ADC-A0A6-AD649CE86A5C}">
      <dsp:nvSpPr>
        <dsp:cNvPr id="0" name=""/>
        <dsp:cNvSpPr/>
      </dsp:nvSpPr>
      <dsp:spPr>
        <a:xfrm rot="16200000">
          <a:off x="835" y="1461696"/>
          <a:ext cx="3412318" cy="3412318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/>
            <a:t>MEDIAZIONE SINDACALE (ART. 4, C. 1, ST. LAV.)</a:t>
          </a:r>
        </a:p>
      </dsp:txBody>
      <dsp:txXfrm rot="5400000">
        <a:off x="836" y="2314775"/>
        <a:ext cx="2815162" cy="1706159"/>
      </dsp:txXfrm>
    </dsp:sp>
    <dsp:sp modelId="{AF83E5F2-4454-41E8-B7FC-B27B5E5C7132}">
      <dsp:nvSpPr>
        <dsp:cNvPr id="0" name=""/>
        <dsp:cNvSpPr/>
      </dsp:nvSpPr>
      <dsp:spPr>
        <a:xfrm rot="5400000">
          <a:off x="3717895" y="1461696"/>
          <a:ext cx="3412318" cy="3412318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/>
            <a:t>INTESE DI PROSSIMITA’ ART. 8, L. N. 148/2011, aggiornato al </a:t>
          </a:r>
          <a:r>
            <a:rPr lang="it-IT" sz="2000" b="1" kern="1200" dirty="0" err="1"/>
            <a:t>d.l.</a:t>
          </a:r>
          <a:r>
            <a:rPr lang="it-IT" sz="2000" b="1" kern="1200" dirty="0"/>
            <a:t> 76/2013 (</a:t>
          </a:r>
          <a:r>
            <a:rPr lang="it-IT" sz="2000" b="1" kern="1200" dirty="0" err="1"/>
            <a:t>conv</a:t>
          </a:r>
          <a:r>
            <a:rPr lang="it-IT" sz="2000" b="1" kern="1200" dirty="0"/>
            <a:t>. in l. 99/2013</a:t>
          </a:r>
          <a:r>
            <a:rPr lang="it-IT" sz="2000" kern="1200" dirty="0"/>
            <a:t>)</a:t>
          </a:r>
        </a:p>
      </dsp:txBody>
      <dsp:txXfrm rot="-5400000">
        <a:off x="4315052" y="2314776"/>
        <a:ext cx="2815162" cy="17061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FB6ACA-A4D7-42E5-836C-07FF439DA70E}">
      <dsp:nvSpPr>
        <dsp:cNvPr id="0" name=""/>
        <dsp:cNvSpPr/>
      </dsp:nvSpPr>
      <dsp:spPr>
        <a:xfrm>
          <a:off x="2743200" y="0"/>
          <a:ext cx="2743199" cy="1508654"/>
        </a:xfrm>
        <a:prstGeom prst="trapezoid">
          <a:avLst>
            <a:gd name="adj" fmla="val 9091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 dirty="0">
            <a:latin typeface="Arial Black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Arial Black" pitchFamily="34" charset="0"/>
            </a:rPr>
            <a:t>ACCERTAMENTI SANITARI PROTOCOLLO 24.4.2020</a:t>
          </a:r>
        </a:p>
      </dsp:txBody>
      <dsp:txXfrm>
        <a:off x="2743200" y="0"/>
        <a:ext cx="2743199" cy="1508654"/>
      </dsp:txXfrm>
    </dsp:sp>
    <dsp:sp modelId="{8E375D9F-CE81-4A66-A2FD-72DFE2E46998}">
      <dsp:nvSpPr>
        <dsp:cNvPr id="0" name=""/>
        <dsp:cNvSpPr/>
      </dsp:nvSpPr>
      <dsp:spPr>
        <a:xfrm>
          <a:off x="1371600" y="1508654"/>
          <a:ext cx="5486399" cy="1508654"/>
        </a:xfrm>
        <a:prstGeom prst="trapezoid">
          <a:avLst>
            <a:gd name="adj" fmla="val 90915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kern="1200" dirty="0">
              <a:latin typeface="Arial Black" pitchFamily="34" charset="0"/>
            </a:rPr>
            <a:t>TITOLARE E’ DATORE DI LAVORO TRAMITE MEDICO COMPETENTE</a:t>
          </a:r>
        </a:p>
      </dsp:txBody>
      <dsp:txXfrm>
        <a:off x="2331720" y="1508654"/>
        <a:ext cx="3566160" cy="1508654"/>
      </dsp:txXfrm>
    </dsp:sp>
    <dsp:sp modelId="{D3C98183-3C30-4027-B519-07B458716F4C}">
      <dsp:nvSpPr>
        <dsp:cNvPr id="0" name=""/>
        <dsp:cNvSpPr/>
      </dsp:nvSpPr>
      <dsp:spPr>
        <a:xfrm>
          <a:off x="0" y="2952330"/>
          <a:ext cx="8229600" cy="1508654"/>
        </a:xfrm>
        <a:prstGeom prst="trapezoid">
          <a:avLst>
            <a:gd name="adj" fmla="val 90915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kern="1200" dirty="0">
              <a:latin typeface="Arial Black" pitchFamily="34" charset="0"/>
            </a:rPr>
            <a:t>DEROGA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kern="1200" dirty="0">
              <a:latin typeface="Arial Black" pitchFamily="34" charset="0"/>
            </a:rPr>
            <a:t>ART. 5 St. lav.</a:t>
          </a:r>
        </a:p>
      </dsp:txBody>
      <dsp:txXfrm>
        <a:off x="1440179" y="2952330"/>
        <a:ext cx="5349240" cy="15086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530C1-1723-4C59-893D-605F1D8CF4AE}">
      <dsp:nvSpPr>
        <dsp:cNvPr id="0" name=""/>
        <dsp:cNvSpPr/>
      </dsp:nvSpPr>
      <dsp:spPr>
        <a:xfrm>
          <a:off x="1778000" y="3204368"/>
          <a:ext cx="798784" cy="15220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9392" y="0"/>
              </a:lnTo>
              <a:lnTo>
                <a:pt x="399392" y="1522075"/>
              </a:lnTo>
              <a:lnTo>
                <a:pt x="798784" y="15220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2134418" y="3922432"/>
        <a:ext cx="85947" cy="85947"/>
      </dsp:txXfrm>
    </dsp:sp>
    <dsp:sp modelId="{C47A1A70-EF39-424A-9FA5-BB564EC024CB}">
      <dsp:nvSpPr>
        <dsp:cNvPr id="0" name=""/>
        <dsp:cNvSpPr/>
      </dsp:nvSpPr>
      <dsp:spPr>
        <a:xfrm>
          <a:off x="1778000" y="3158648"/>
          <a:ext cx="7987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98784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2157422" y="3184398"/>
        <a:ext cx="39939" cy="39939"/>
      </dsp:txXfrm>
    </dsp:sp>
    <dsp:sp modelId="{F979E912-7DA6-4493-9400-3A1FBA1ED2F0}">
      <dsp:nvSpPr>
        <dsp:cNvPr id="0" name=""/>
        <dsp:cNvSpPr/>
      </dsp:nvSpPr>
      <dsp:spPr>
        <a:xfrm>
          <a:off x="1778000" y="1682293"/>
          <a:ext cx="798784" cy="1522075"/>
        </a:xfrm>
        <a:custGeom>
          <a:avLst/>
          <a:gdLst/>
          <a:ahLst/>
          <a:cxnLst/>
          <a:rect l="0" t="0" r="0" b="0"/>
          <a:pathLst>
            <a:path>
              <a:moveTo>
                <a:pt x="0" y="1522075"/>
              </a:moveTo>
              <a:lnTo>
                <a:pt x="399392" y="1522075"/>
              </a:lnTo>
              <a:lnTo>
                <a:pt x="399392" y="0"/>
              </a:lnTo>
              <a:lnTo>
                <a:pt x="79878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2134418" y="2400357"/>
        <a:ext cx="85947" cy="85947"/>
      </dsp:txXfrm>
    </dsp:sp>
    <dsp:sp modelId="{2713007E-53B4-46FD-96DF-5B66DB58703D}">
      <dsp:nvSpPr>
        <dsp:cNvPr id="0" name=""/>
        <dsp:cNvSpPr/>
      </dsp:nvSpPr>
      <dsp:spPr>
        <a:xfrm rot="16200000">
          <a:off x="-2035198" y="2595538"/>
          <a:ext cx="6408737" cy="12176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kern="1200" dirty="0"/>
            <a:t>Base giuridica trattamento dati sensibili luoghi lavoro non sanitari</a:t>
          </a:r>
        </a:p>
      </dsp:txBody>
      <dsp:txXfrm>
        <a:off x="-2035198" y="2595538"/>
        <a:ext cx="6408737" cy="1217660"/>
      </dsp:txXfrm>
    </dsp:sp>
    <dsp:sp modelId="{A4BFDF53-A871-4BF9-9F4B-AB8DA211DC55}">
      <dsp:nvSpPr>
        <dsp:cNvPr id="0" name=""/>
        <dsp:cNvSpPr/>
      </dsp:nvSpPr>
      <dsp:spPr>
        <a:xfrm>
          <a:off x="2576785" y="1073463"/>
          <a:ext cx="3993924" cy="12176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/>
            <a:t>DPCM 11.3.2020-ART.1, N.7, lett. d)</a:t>
          </a:r>
        </a:p>
      </dsp:txBody>
      <dsp:txXfrm>
        <a:off x="2576785" y="1073463"/>
        <a:ext cx="3993924" cy="1217660"/>
      </dsp:txXfrm>
    </dsp:sp>
    <dsp:sp modelId="{FAE456F0-C465-4E92-85E2-A3F36AB6B3C5}">
      <dsp:nvSpPr>
        <dsp:cNvPr id="0" name=""/>
        <dsp:cNvSpPr/>
      </dsp:nvSpPr>
      <dsp:spPr>
        <a:xfrm>
          <a:off x="2576785" y="2595538"/>
          <a:ext cx="3993924" cy="12176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/>
            <a:t>PROTOCOLLONAZIONALE SICUREZZA 23.4.2020</a:t>
          </a:r>
        </a:p>
      </dsp:txBody>
      <dsp:txXfrm>
        <a:off x="2576785" y="2595538"/>
        <a:ext cx="3993924" cy="1217660"/>
      </dsp:txXfrm>
    </dsp:sp>
    <dsp:sp modelId="{4C4AE900-805C-4F68-8E0F-90F55AC71AA1}">
      <dsp:nvSpPr>
        <dsp:cNvPr id="0" name=""/>
        <dsp:cNvSpPr/>
      </dsp:nvSpPr>
      <dsp:spPr>
        <a:xfrm>
          <a:off x="2576785" y="4117613"/>
          <a:ext cx="3993924" cy="12176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/>
            <a:t>PROTOCOLLI AZIENDALI O TERRITORIALI</a:t>
          </a:r>
        </a:p>
      </dsp:txBody>
      <dsp:txXfrm>
        <a:off x="2576785" y="4117613"/>
        <a:ext cx="3993924" cy="12176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895BA-FEDF-4675-9A05-7ED582DF9CE7}">
      <dsp:nvSpPr>
        <dsp:cNvPr id="0" name=""/>
        <dsp:cNvSpPr/>
      </dsp:nvSpPr>
      <dsp:spPr>
        <a:xfrm>
          <a:off x="63251" y="1698"/>
          <a:ext cx="2842617" cy="1705570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0" kern="1200" dirty="0">
              <a:latin typeface="Arial Black" panose="020B0A04020102020204" pitchFamily="34" charset="0"/>
            </a:rPr>
            <a:t>Informativa finalità-modalità </a:t>
          </a:r>
          <a:r>
            <a:rPr lang="it-IT" sz="1800" b="0" kern="1200" dirty="0" err="1">
              <a:latin typeface="Arial Black" panose="020B0A04020102020204" pitchFamily="34" charset="0"/>
            </a:rPr>
            <a:t>tratt</a:t>
          </a:r>
          <a:r>
            <a:rPr lang="it-IT" sz="1800" b="0" kern="1200" dirty="0">
              <a:latin typeface="Arial Black" panose="020B0A04020102020204" pitchFamily="34" charset="0"/>
            </a:rPr>
            <a:t> dati(13GDPR)</a:t>
          </a:r>
        </a:p>
      </dsp:txBody>
      <dsp:txXfrm>
        <a:off x="63251" y="1698"/>
        <a:ext cx="2842617" cy="1705570"/>
      </dsp:txXfrm>
    </dsp:sp>
    <dsp:sp modelId="{1CF900A9-FD47-4BEC-9368-81C9669F3F4E}">
      <dsp:nvSpPr>
        <dsp:cNvPr id="0" name=""/>
        <dsp:cNvSpPr/>
      </dsp:nvSpPr>
      <dsp:spPr>
        <a:xfrm>
          <a:off x="3190130" y="1698"/>
          <a:ext cx="2842617" cy="1705570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143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Arial Black" panose="020B0A04020102020204" pitchFamily="34" charset="0"/>
            </a:rPr>
            <a:t>Informativa su rischi –misure-nominativo medico (36TU)</a:t>
          </a:r>
        </a:p>
      </dsp:txBody>
      <dsp:txXfrm>
        <a:off x="3190130" y="1698"/>
        <a:ext cx="2842617" cy="1705570"/>
      </dsp:txXfrm>
    </dsp:sp>
    <dsp:sp modelId="{D1FFA309-4A0A-4026-A451-48083561A478}">
      <dsp:nvSpPr>
        <dsp:cNvPr id="0" name=""/>
        <dsp:cNvSpPr/>
      </dsp:nvSpPr>
      <dsp:spPr>
        <a:xfrm>
          <a:off x="63251" y="1991530"/>
          <a:ext cx="2842617" cy="1705570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287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Arial Black" panose="020B0A04020102020204" pitchFamily="34" charset="0"/>
            </a:rPr>
            <a:t>Valutazione impatto (35 GDPR):nuove tecnologie-</a:t>
          </a:r>
          <a:r>
            <a:rPr lang="it-IT" sz="1800" kern="1200" dirty="0" err="1">
              <a:latin typeface="Arial Black" panose="020B0A04020102020204" pitchFamily="34" charset="0"/>
            </a:rPr>
            <a:t>tratt.ti</a:t>
          </a:r>
          <a:r>
            <a:rPr lang="it-IT" sz="1800" kern="1200" dirty="0">
              <a:latin typeface="Arial Black" panose="020B0A04020102020204" pitchFamily="34" charset="0"/>
            </a:rPr>
            <a:t> dati sensibili su larga scala </a:t>
          </a:r>
        </a:p>
      </dsp:txBody>
      <dsp:txXfrm>
        <a:off x="63251" y="1991530"/>
        <a:ext cx="2842617" cy="1705570"/>
      </dsp:txXfrm>
    </dsp:sp>
    <dsp:sp modelId="{47AF5B97-B29A-4279-85A1-E4D3B2DECD46}">
      <dsp:nvSpPr>
        <dsp:cNvPr id="0" name=""/>
        <dsp:cNvSpPr/>
      </dsp:nvSpPr>
      <dsp:spPr>
        <a:xfrm>
          <a:off x="3190130" y="1991530"/>
          <a:ext cx="2842617" cy="1705570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287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Arial Black" panose="020B0A04020102020204" pitchFamily="34" charset="0"/>
            </a:rPr>
            <a:t>Valutazione rischi art. 28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Arial Black" panose="020B0A04020102020204" pitchFamily="34" charset="0"/>
            </a:rPr>
            <a:t>Modalità art. 29 TU</a:t>
          </a:r>
        </a:p>
      </dsp:txBody>
      <dsp:txXfrm>
        <a:off x="3190130" y="1991530"/>
        <a:ext cx="2842617" cy="1705570"/>
      </dsp:txXfrm>
    </dsp:sp>
    <dsp:sp modelId="{FA28F903-440A-4377-9A8D-490267D45D40}">
      <dsp:nvSpPr>
        <dsp:cNvPr id="0" name=""/>
        <dsp:cNvSpPr/>
      </dsp:nvSpPr>
      <dsp:spPr>
        <a:xfrm>
          <a:off x="1626691" y="3981362"/>
          <a:ext cx="2842617" cy="1705570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143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Arial Black" panose="020B0A04020102020204" pitchFamily="34" charset="0"/>
            </a:rPr>
            <a:t>Unico documento/Accordo sindacale </a:t>
          </a:r>
          <a:r>
            <a:rPr lang="it-IT" sz="1800" kern="1200" dirty="0" err="1">
              <a:latin typeface="Arial Black" panose="020B0A04020102020204" pitchFamily="34" charset="0"/>
            </a:rPr>
            <a:t>az.le</a:t>
          </a:r>
          <a:r>
            <a:rPr lang="it-IT" sz="1800" kern="1200" dirty="0">
              <a:latin typeface="Arial Black" panose="020B0A04020102020204" pitchFamily="34" charset="0"/>
            </a:rPr>
            <a:t> o </a:t>
          </a:r>
          <a:r>
            <a:rPr lang="it-IT" sz="1800" kern="1200" dirty="0" err="1">
              <a:latin typeface="Arial Black" panose="020B0A04020102020204" pitchFamily="34" charset="0"/>
            </a:rPr>
            <a:t>ter.le</a:t>
          </a:r>
          <a:r>
            <a:rPr lang="it-IT" sz="1800" kern="1200" dirty="0">
              <a:latin typeface="Arial Black" panose="020B0A04020102020204" pitchFamily="34" charset="0"/>
            </a:rPr>
            <a:t> rischi e misure sicurezza-privacy</a:t>
          </a:r>
        </a:p>
      </dsp:txBody>
      <dsp:txXfrm>
        <a:off x="1626691" y="3981362"/>
        <a:ext cx="2842617" cy="1705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8098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76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1057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790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019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951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92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9452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3192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17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4461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5B0F5-C482-438D-B4AE-DAD6EA587E73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283FA-549D-4129-B916-268D9ACDA4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16375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792088"/>
          </a:xfrm>
        </p:spPr>
        <p:txBody>
          <a:bodyPr>
            <a:normAutofit/>
          </a:bodyPr>
          <a:lstStyle/>
          <a:p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SICUREZZA  E PRIVACY</a:t>
            </a: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3363492066"/>
              </p:ext>
            </p:extLst>
          </p:nvPr>
        </p:nvGraphicFramePr>
        <p:xfrm>
          <a:off x="683568" y="980728"/>
          <a:ext cx="777686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021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3BEE78-6043-4983-A9FB-BBCA3DB1D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8640"/>
            <a:ext cx="7886700" cy="5916315"/>
          </a:xfrm>
        </p:spPr>
        <p:txBody>
          <a:bodyPr>
            <a:normAutofit/>
          </a:bodyPr>
          <a:lstStyle/>
          <a:p>
            <a:pPr algn="just"/>
            <a:r>
              <a:rPr lang="it-IT" sz="2400" dirty="0">
                <a:solidFill>
                  <a:srgbClr val="FF0000"/>
                </a:solidFill>
              </a:rPr>
              <a:t>BASE GIURIDICA DEL TRATTAMENTO DATI SENSIBILI DA PARTE DEL DATORE LAVORO (MEDICO COMPETENTE)</a:t>
            </a:r>
          </a:p>
          <a:p>
            <a:pPr algn="just"/>
            <a:endParaRPr lang="it-IT" sz="2400" dirty="0"/>
          </a:p>
          <a:p>
            <a:pPr algn="just"/>
            <a:r>
              <a:rPr lang="it-IT" sz="2400" dirty="0"/>
              <a:t>DPCM 11.3.2020, ART. 1, N. 7, LETT. D). SI RACCOMANDA ALLE IMPRESE DI ASSUMERE PROTOCOLI ANTICONTAGIO</a:t>
            </a:r>
          </a:p>
          <a:p>
            <a:pPr algn="just"/>
            <a:endParaRPr lang="it-IT" sz="2400" dirty="0"/>
          </a:p>
          <a:p>
            <a:pPr algn="just"/>
            <a:r>
              <a:rPr lang="it-IT" sz="2400" b="1" dirty="0">
                <a:solidFill>
                  <a:srgbClr val="FF0000"/>
                </a:solidFill>
              </a:rPr>
              <a:t>DPCM 26.4.2020  </a:t>
            </a:r>
            <a:r>
              <a:rPr lang="it-IT" sz="2400" dirty="0"/>
              <a:t>RECEPISCE IL PROTOCOLLO DEL 24.4.2020 (+ PROTOCOLLI NEI CANTIERI, TRASPORTO E LOGISTICA, TRASPORTO PUBBLICO…)</a:t>
            </a:r>
          </a:p>
          <a:p>
            <a:pPr algn="just"/>
            <a:endParaRPr lang="it-IT" sz="2400" b="1" dirty="0">
              <a:solidFill>
                <a:srgbClr val="FF0000"/>
              </a:solidFill>
            </a:endParaRPr>
          </a:p>
          <a:p>
            <a:pPr algn="just"/>
            <a:r>
              <a:rPr lang="it-IT" sz="2400" b="1" dirty="0">
                <a:solidFill>
                  <a:srgbClr val="FF0000"/>
                </a:solidFill>
              </a:rPr>
              <a:t>N.B.</a:t>
            </a:r>
            <a:r>
              <a:rPr lang="it-IT" sz="2400" b="1" dirty="0"/>
              <a:t> </a:t>
            </a:r>
            <a:r>
              <a:rPr lang="it-IT" sz="2400" dirty="0"/>
              <a:t>I DPCM SONO AUTORIZZATI AD INTERVENIRE DAL D.L. n. 19/2020 DEL 25 MARZO CHE ORA E’ IN CONVERSIONE ALLA CAMERA DEPUTATI-COMMISSIONE AFFARI SOCIALI</a:t>
            </a:r>
          </a:p>
        </p:txBody>
      </p:sp>
    </p:spTree>
    <p:extLst>
      <p:ext uri="{BB962C8B-B14F-4D97-AF65-F5344CB8AC3E}">
        <p14:creationId xmlns:p14="http://schemas.microsoft.com/office/powerpoint/2010/main" val="2486175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4F1536-0880-434B-8147-F05D4EB33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347297"/>
            <a:ext cx="6591985" cy="648072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7" name="Connettore 6">
            <a:extLst>
              <a:ext uri="{FF2B5EF4-FFF2-40B4-BE49-F238E27FC236}">
                <a16:creationId xmlns:a16="http://schemas.microsoft.com/office/drawing/2014/main" id="{A5CF7B0C-2C19-4F63-9813-5BFF2AF4872B}"/>
              </a:ext>
            </a:extLst>
          </p:cNvPr>
          <p:cNvSpPr/>
          <p:nvPr/>
        </p:nvSpPr>
        <p:spPr>
          <a:xfrm>
            <a:off x="1475656" y="347297"/>
            <a:ext cx="6984776" cy="5637987"/>
          </a:xfrm>
          <a:prstGeom prst="flowChartConnector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ART. 88, GDPR</a:t>
            </a:r>
          </a:p>
          <a:p>
            <a:pPr algn="ctr"/>
            <a:r>
              <a:rPr lang="it-IT" sz="2400" b="1" dirty="0"/>
              <a:t>GLI STATI MEMBRI POSSONO PREVEDEE NORME PIU’ SPECIFICHE SUL TRATTAMENTO DI DATI PER …….SALUTE E SICUREZZA SUL LAVORO CON </a:t>
            </a:r>
            <a:r>
              <a:rPr lang="it-IT" sz="2400" b="1" dirty="0">
                <a:solidFill>
                  <a:srgbClr val="FFC000"/>
                </a:solidFill>
              </a:rPr>
              <a:t>LEGGE</a:t>
            </a:r>
            <a:r>
              <a:rPr lang="it-IT" sz="2400" b="1" dirty="0"/>
              <a:t> O TRAMITE </a:t>
            </a:r>
          </a:p>
          <a:p>
            <a:pPr algn="ctr"/>
            <a:r>
              <a:rPr lang="it-IT" sz="2400" b="1" u="sng" dirty="0">
                <a:solidFill>
                  <a:srgbClr val="FFFF00"/>
                </a:solidFill>
              </a:rPr>
              <a:t>CONTRATTI COLLETTIVI </a:t>
            </a:r>
          </a:p>
        </p:txBody>
      </p:sp>
    </p:spTree>
    <p:extLst>
      <p:ext uri="{BB962C8B-B14F-4D97-AF65-F5344CB8AC3E}">
        <p14:creationId xmlns:p14="http://schemas.microsoft.com/office/powerpoint/2010/main" val="1239361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2AC02059-65B4-4135-AEA3-6404C1BB18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955878"/>
              </p:ext>
            </p:extLst>
          </p:nvPr>
        </p:nvGraphicFramePr>
        <p:xfrm>
          <a:off x="1403350" y="188913"/>
          <a:ext cx="7131050" cy="6408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9743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7139EE-68DD-4F3C-AB30-5FF4DC890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224644"/>
            <a:ext cx="7704856" cy="6408712"/>
          </a:xfrm>
        </p:spPr>
        <p:txBody>
          <a:bodyPr>
            <a:normAutofit/>
          </a:bodyPr>
          <a:lstStyle/>
          <a:p>
            <a:pPr algn="just"/>
            <a:r>
              <a:rPr lang="it-IT" sz="2400" dirty="0">
                <a:solidFill>
                  <a:srgbClr val="FF0000"/>
                </a:solidFill>
              </a:rPr>
              <a:t>FUNZIONI DEL MEDICO COMPETENTE </a:t>
            </a:r>
            <a:r>
              <a:rPr lang="it-IT" sz="2400" dirty="0"/>
              <a:t>:</a:t>
            </a:r>
          </a:p>
          <a:p>
            <a:pPr algn="just"/>
            <a:r>
              <a:rPr lang="it-IT" sz="2400" dirty="0"/>
              <a:t>RILEVAZIONE TEMPERATURA CORPOREA</a:t>
            </a:r>
          </a:p>
          <a:p>
            <a:pPr algn="just"/>
            <a:r>
              <a:rPr lang="it-IT" sz="2400" dirty="0"/>
              <a:t>TEST SIEROLOGICI RAPIDI</a:t>
            </a:r>
          </a:p>
          <a:p>
            <a:pPr algn="just"/>
            <a:r>
              <a:rPr lang="it-IT" sz="2400" dirty="0"/>
              <a:t>VISITE PREVENTIVE - A RICHIESTA - DI RIENTRO AL LUOGO LAVORO DOPO LA MALATTIA (punto 2 del </a:t>
            </a:r>
            <a:r>
              <a:rPr lang="it-IT" sz="2400" dirty="0" err="1"/>
              <a:t>procotollo</a:t>
            </a:r>
            <a:r>
              <a:rPr lang="it-IT" sz="2400" dirty="0"/>
              <a:t>: i lavoratori devono presentare certificazione medica </a:t>
            </a:r>
            <a:r>
              <a:rPr lang="it-IT" sz="2400" dirty="0">
                <a:ea typeface="MS Mincho" panose="020B0400000000000000" pitchFamily="49" charset="-128"/>
                <a:cs typeface="Times New Roman" panose="02020603050405020304" pitchFamily="18" charset="0"/>
              </a:rPr>
              <a:t>da cui risulti la “avvenuta negativizzazione” del tampone secondo le modalità previste, </a:t>
            </a:r>
            <a:r>
              <a:rPr lang="it-IT" sz="2400" u="sng" dirty="0">
                <a:ea typeface="MS Mincho" panose="020B0400000000000000" pitchFamily="49" charset="-128"/>
                <a:cs typeface="Times New Roman" panose="02020603050405020304" pitchFamily="18" charset="0"/>
              </a:rPr>
              <a:t>rilasciata dal dipartimento di prevenzione territoriale di competenza</a:t>
            </a:r>
            <a:r>
              <a:rPr lang="it-IT" sz="2400" dirty="0">
                <a:ea typeface="MS Mincho" panose="020B0400000000000000" pitchFamily="49" charset="-128"/>
                <a:cs typeface="Times New Roman" panose="02020603050405020304" pitchFamily="18" charset="0"/>
              </a:rPr>
              <a:t>) </a:t>
            </a:r>
            <a:r>
              <a:rPr lang="it-IT" sz="2400" u="sng" dirty="0">
                <a:solidFill>
                  <a:srgbClr val="FF0000"/>
                </a:solidFill>
                <a:ea typeface="MS Mincho" panose="020B0400000000000000" pitchFamily="49" charset="-128"/>
                <a:cs typeface="Times New Roman" panose="02020603050405020304" pitchFamily="18" charset="0"/>
              </a:rPr>
              <a:t>per accertare l’idoneità alla mansione ex art. 41, c. 2, lett. e-ter) </a:t>
            </a:r>
          </a:p>
          <a:p>
            <a:pPr marL="0" indent="0" algn="just">
              <a:buNone/>
            </a:pPr>
            <a:r>
              <a:rPr lang="it-IT" sz="2400" dirty="0" err="1"/>
              <a:t>PUò</a:t>
            </a:r>
            <a:r>
              <a:rPr lang="it-IT" sz="2400" dirty="0"/>
              <a:t> AVVALERSI, PER GLI ACCERTAMENTI DIAGOSTICI, DELLA </a:t>
            </a:r>
            <a:r>
              <a:rPr lang="it-IT" sz="2400" dirty="0">
                <a:solidFill>
                  <a:srgbClr val="FFC000"/>
                </a:solidFill>
              </a:rPr>
              <a:t>COLLABORAZIONE DI MEDICI SPECIALISTICI </a:t>
            </a:r>
            <a:r>
              <a:rPr lang="it-IT" sz="2400" dirty="0"/>
              <a:t>SCELTI D’ACCORDO CON DATORE LAVORO CHE NE SOPPORTA ONERI (Art.39, c.5, TU 81/2008)- Vedi anche «</a:t>
            </a:r>
            <a:r>
              <a:rPr lang="it-IT" sz="2400" dirty="0">
                <a:solidFill>
                  <a:srgbClr val="FF0000"/>
                </a:solidFill>
              </a:rPr>
              <a:t>sorveglianza sanitaria eccezionale</a:t>
            </a:r>
            <a:r>
              <a:rPr lang="it-IT" sz="2400" dirty="0"/>
              <a:t>» per over 55 nel Doc.to Inail)</a:t>
            </a:r>
          </a:p>
          <a:p>
            <a:pPr algn="just"/>
            <a:endParaRPr lang="it-IT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26A2CC-EC7E-4104-86EF-BAE66085E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5904656"/>
          </a:xfrm>
        </p:spPr>
        <p:txBody>
          <a:bodyPr>
            <a:noAutofit/>
          </a:bodyPr>
          <a:lstStyle/>
          <a:p>
            <a:pPr algn="just"/>
            <a:r>
              <a:rPr lang="it-IT" dirty="0">
                <a:ea typeface="MS Mincho" panose="02020609040205080304" pitchFamily="49" charset="-128"/>
                <a:cs typeface="Calibri" panose="020F0502020204030204" pitchFamily="34" charset="0"/>
              </a:rPr>
              <a:t>Il medico competente segnala all’azienda situazioni di particolare fragilità e patologie attuali o pregresse dei dipendenti e l’azienda provvede alla loro tutela nel rispetto della privacy (punto 12, Protocollo) </a:t>
            </a:r>
          </a:p>
          <a:p>
            <a:pPr algn="just"/>
            <a:r>
              <a:rPr lang="it-IT" dirty="0"/>
              <a:t>In tali ipotesi, di riorganizzazione del lavoro, il datore può predisporre nuovi turni di servizio  in ragione dell’assenza di alcuni lavoratori </a:t>
            </a:r>
            <a:r>
              <a:rPr lang="it-IT" b="1" dirty="0"/>
              <a:t>MA NON DEVE COMUNICARE LE CAUSALI DELL’ASSENZA </a:t>
            </a:r>
            <a:r>
              <a:rPr lang="it-IT" dirty="0"/>
              <a:t>da cui si possono evincere dati sanitari (</a:t>
            </a:r>
            <a:r>
              <a:rPr lang="it-IT" dirty="0">
                <a:solidFill>
                  <a:srgbClr val="0070C0"/>
                </a:solidFill>
                <a:highlight>
                  <a:srgbClr val="FFFF00"/>
                </a:highlight>
              </a:rPr>
              <a:t>Provv.to generale Garante 5.6.2019 contenente Prescrizioni sul tratt.to dati sensibili nel rapporto lav.- punto </a:t>
            </a:r>
            <a:r>
              <a:rPr lang="it-IT" dirty="0">
                <a:highlight>
                  <a:srgbClr val="FFFF00"/>
                </a:highlight>
              </a:rPr>
              <a:t>1.5</a:t>
            </a:r>
            <a:r>
              <a:rPr lang="it-IT" dirty="0">
                <a:solidFill>
                  <a:srgbClr val="0070C0"/>
                </a:solidFill>
                <a:highlight>
                  <a:srgbClr val="FFFF00"/>
                </a:highlight>
              </a:rPr>
              <a:t>:Modalità tratt.to</a:t>
            </a:r>
            <a:r>
              <a:rPr lang="it-IT" dirty="0"/>
              <a:t>)</a:t>
            </a:r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E1993031-EE4F-42C5-8C95-06316CA930E3}"/>
              </a:ext>
            </a:extLst>
          </p:cNvPr>
          <p:cNvSpPr/>
          <p:nvPr/>
        </p:nvSpPr>
        <p:spPr>
          <a:xfrm>
            <a:off x="6228184" y="1484784"/>
            <a:ext cx="72008" cy="72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1284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0183D2-E7F3-4F50-8314-B4894B1D6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9" y="116632"/>
            <a:ext cx="7130752" cy="6480720"/>
          </a:xfrm>
        </p:spPr>
        <p:txBody>
          <a:bodyPr>
            <a:normAutofit/>
          </a:bodyPr>
          <a:lstStyle/>
          <a:p>
            <a:pPr algn="ctr"/>
            <a:r>
              <a:rPr lang="it-IT" sz="2400" dirty="0">
                <a:solidFill>
                  <a:srgbClr val="FF0000"/>
                </a:solidFill>
                <a:latin typeface="Arial Black" panose="020B0A04020102020204" pitchFamily="34" charset="0"/>
              </a:rPr>
              <a:t>Obblighi del datore di lavoro Covid-19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5E270ED8-8FA5-497E-A0DE-F394AD9464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5145820"/>
              </p:ext>
            </p:extLst>
          </p:nvPr>
        </p:nvGraphicFramePr>
        <p:xfrm>
          <a:off x="1524000" y="692696"/>
          <a:ext cx="60960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455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92688"/>
          </a:xfrm>
        </p:spPr>
        <p:txBody>
          <a:bodyPr>
            <a:noAutofit/>
          </a:bodyPr>
          <a:lstStyle/>
          <a:p>
            <a:pPr algn="ctr"/>
            <a:r>
              <a:rPr lang="it-IT" sz="2400" dirty="0">
                <a:solidFill>
                  <a:srgbClr val="FF0000"/>
                </a:solidFill>
              </a:rPr>
              <a:t>MISURE DI SICUREZZA PER LA PREVENZIONE RISCHIO COVID-19</a:t>
            </a:r>
          </a:p>
          <a:p>
            <a:pPr algn="just"/>
            <a:endParaRPr lang="it-IT" sz="2400" dirty="0">
              <a:highlight>
                <a:srgbClr val="000080"/>
              </a:highlight>
            </a:endParaRPr>
          </a:p>
          <a:p>
            <a:pPr algn="just"/>
            <a:r>
              <a:rPr lang="it-IT" sz="2400" dirty="0">
                <a:solidFill>
                  <a:srgbClr val="FF0000"/>
                </a:solidFill>
                <a:highlight>
                  <a:srgbClr val="000080"/>
                </a:highlight>
              </a:rPr>
              <a:t>1.</a:t>
            </a:r>
            <a:r>
              <a:rPr lang="it-IT" sz="2400" dirty="0">
                <a:highlight>
                  <a:srgbClr val="000080"/>
                </a:highlight>
              </a:rPr>
              <a:t>  </a:t>
            </a:r>
            <a:r>
              <a:rPr lang="it-IT" sz="2400" cap="all" dirty="0"/>
              <a:t>Regole precauzionali (misure org.ve NEL DOC.TO TEC.CO Inail) </a:t>
            </a:r>
            <a:r>
              <a:rPr lang="it-IT" sz="2400" dirty="0"/>
              <a:t>(distanziamento sociale, dispositivi di protezione, sanificazione periodica) e altre misure del </a:t>
            </a:r>
            <a:r>
              <a:rPr lang="it-IT" sz="2400" u="sng" dirty="0"/>
              <a:t>Protocollo 23.4.2020 </a:t>
            </a:r>
            <a:r>
              <a:rPr lang="it-IT" sz="2400" dirty="0"/>
              <a:t>(Dpcm 11.3.2020, art. 1, punto 7, lett. d) e richiamato nel </a:t>
            </a:r>
            <a:r>
              <a:rPr lang="it-IT" sz="2400" dirty="0" err="1"/>
              <a:t>d.l.</a:t>
            </a:r>
            <a:r>
              <a:rPr lang="it-IT" sz="2400" dirty="0"/>
              <a:t> 19/2020)</a:t>
            </a:r>
          </a:p>
          <a:p>
            <a:pPr algn="just"/>
            <a:endParaRPr lang="it-IT" sz="2400" dirty="0">
              <a:highlight>
                <a:srgbClr val="000080"/>
              </a:highlight>
            </a:endParaRPr>
          </a:p>
          <a:p>
            <a:pPr algn="just"/>
            <a:r>
              <a:rPr lang="it-IT" sz="2400" dirty="0">
                <a:solidFill>
                  <a:srgbClr val="FF0000"/>
                </a:solidFill>
                <a:highlight>
                  <a:srgbClr val="000080"/>
                </a:highlight>
              </a:rPr>
              <a:t>2.</a:t>
            </a:r>
            <a:r>
              <a:rPr lang="it-IT" sz="2400" cap="all" dirty="0">
                <a:solidFill>
                  <a:srgbClr val="FF0000"/>
                </a:solidFill>
              </a:rPr>
              <a:t> </a:t>
            </a:r>
            <a:r>
              <a:rPr lang="it-IT" sz="2400" cap="all" dirty="0"/>
              <a:t>Accertamenti sanitari </a:t>
            </a:r>
            <a:r>
              <a:rPr lang="it-IT" sz="2400" dirty="0"/>
              <a:t>per l’accesso in azienda: (</a:t>
            </a:r>
            <a:r>
              <a:rPr lang="it-IT" sz="2400" b="1" dirty="0"/>
              <a:t>art. 5  St. lav.</a:t>
            </a:r>
            <a:r>
              <a:rPr lang="it-IT" sz="2400" dirty="0"/>
              <a:t>)</a:t>
            </a:r>
          </a:p>
          <a:p>
            <a:endParaRPr lang="it-IT" sz="2400" i="1" dirty="0"/>
          </a:p>
          <a:p>
            <a:r>
              <a:rPr lang="it-IT" sz="2400" i="1" dirty="0">
                <a:solidFill>
                  <a:srgbClr val="FF0000"/>
                </a:solidFill>
              </a:rPr>
              <a:t>Possibili anche</a:t>
            </a:r>
            <a:r>
              <a:rPr lang="it-IT" sz="2400" dirty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it-IT" sz="2400" cap="all" dirty="0"/>
              <a:t>Misure di controllo </a:t>
            </a:r>
            <a:r>
              <a:rPr lang="it-IT" sz="2400" dirty="0"/>
              <a:t>A DISTANZA : wearable device. Ex: </a:t>
            </a:r>
            <a:r>
              <a:rPr lang="it-IT" sz="2400" dirty="0" err="1"/>
              <a:t>smart</a:t>
            </a:r>
            <a:r>
              <a:rPr lang="it-IT" sz="2400" dirty="0"/>
              <a:t> </a:t>
            </a:r>
            <a:r>
              <a:rPr lang="it-IT" sz="2400" dirty="0" err="1"/>
              <a:t>sensor</a:t>
            </a:r>
            <a:r>
              <a:rPr lang="it-IT" sz="2400" dirty="0"/>
              <a:t>, smart </a:t>
            </a:r>
            <a:r>
              <a:rPr lang="it-IT" sz="2400" dirty="0" err="1"/>
              <a:t>watch</a:t>
            </a:r>
            <a:r>
              <a:rPr lang="it-IT" sz="2400" dirty="0"/>
              <a:t>, app su smartphone…(art. 4 St. lav.)</a:t>
            </a:r>
          </a:p>
          <a:p>
            <a:endParaRPr lang="it-IT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60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CEF15F-830C-461C-8BCF-AA10DBE99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79905"/>
            <a:ext cx="7886700" cy="872831"/>
          </a:xfrm>
        </p:spPr>
        <p:txBody>
          <a:bodyPr>
            <a:norm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TIPOLOGIE DI STRUMENTI DI ALLARME DI PROSSIMITA</a:t>
            </a:r>
            <a:r>
              <a:rPr lang="it-IT" sz="2400" dirty="0"/>
              <a:t>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827899-FD66-4024-904F-0C4E600BD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96752"/>
            <a:ext cx="7886700" cy="4980211"/>
          </a:xfrm>
        </p:spPr>
        <p:txBody>
          <a:bodyPr>
            <a:normAutofit fontScale="92500" lnSpcReduction="10000"/>
          </a:bodyPr>
          <a:lstStyle/>
          <a:p>
            <a:r>
              <a:rPr lang="it-IT" dirty="0">
                <a:solidFill>
                  <a:srgbClr val="FF0000"/>
                </a:solidFill>
              </a:rPr>
              <a:t>Engineering-</a:t>
            </a:r>
            <a:r>
              <a:rPr lang="it-IT" dirty="0"/>
              <a:t>società romana adotta </a:t>
            </a:r>
            <a:r>
              <a:rPr lang="it-IT" dirty="0">
                <a:solidFill>
                  <a:srgbClr val="FF0000"/>
                </a:solidFill>
              </a:rPr>
              <a:t>smart </a:t>
            </a:r>
            <a:r>
              <a:rPr lang="it-IT" dirty="0" err="1">
                <a:solidFill>
                  <a:srgbClr val="FF0000"/>
                </a:solidFill>
              </a:rPr>
              <a:t>proximity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che segnala la distanza non rispettata</a:t>
            </a:r>
          </a:p>
          <a:p>
            <a:pPr algn="just"/>
            <a:r>
              <a:rPr lang="it-IT" dirty="0">
                <a:solidFill>
                  <a:srgbClr val="FF0000"/>
                </a:solidFill>
              </a:rPr>
              <a:t>Smart Track </a:t>
            </a:r>
            <a:r>
              <a:rPr lang="it-IT" dirty="0"/>
              <a:t>è una startup genovese che applica braccialetti in grado di tracciare in modo automatico e anonimo i movimenti e le interazioni sociali</a:t>
            </a:r>
          </a:p>
          <a:p>
            <a:pPr algn="just"/>
            <a:r>
              <a:rPr lang="it-IT" dirty="0" err="1">
                <a:solidFill>
                  <a:srgbClr val="FF0000"/>
                </a:solidFill>
              </a:rPr>
              <a:t>Proxxi</a:t>
            </a:r>
            <a:r>
              <a:rPr lang="it-IT" dirty="0"/>
              <a:t> è una startup canadese che adotta </a:t>
            </a:r>
            <a:r>
              <a:rPr lang="it-IT" dirty="0">
                <a:solidFill>
                  <a:srgbClr val="FF0000"/>
                </a:solidFill>
              </a:rPr>
              <a:t>Halo</a:t>
            </a:r>
            <a:r>
              <a:rPr lang="it-IT" dirty="0"/>
              <a:t> che utilizza </a:t>
            </a:r>
            <a:r>
              <a:rPr lang="it-IT" dirty="0" err="1"/>
              <a:t>bluetooth</a:t>
            </a:r>
            <a:r>
              <a:rPr lang="it-IT" dirty="0"/>
              <a:t> e traccia il contatto non gli spostamenti</a:t>
            </a:r>
          </a:p>
          <a:p>
            <a:pPr algn="just"/>
            <a:r>
              <a:rPr lang="it-IT" dirty="0" err="1">
                <a:solidFill>
                  <a:srgbClr val="FF0000"/>
                </a:solidFill>
              </a:rPr>
              <a:t>Estimote</a:t>
            </a:r>
            <a:r>
              <a:rPr lang="it-IT" dirty="0"/>
              <a:t>, americana, utilizza  braccialetti, badge e clip-on con </a:t>
            </a:r>
            <a:r>
              <a:rPr lang="it-IT" dirty="0" err="1"/>
              <a:t>gps</a:t>
            </a:r>
            <a:r>
              <a:rPr lang="it-IT" dirty="0"/>
              <a:t> e </a:t>
            </a:r>
            <a:r>
              <a:rPr lang="it-IT" dirty="0" err="1"/>
              <a:t>bluetooth</a:t>
            </a:r>
            <a:r>
              <a:rPr lang="it-IT" dirty="0"/>
              <a:t> e prevede anche un dispositivo manuale sicché il lavoratore aggiorna il proprio stato di salute sul dispositivo e questo ultimo segnala all’azienda : un’autocertificazione </a:t>
            </a:r>
          </a:p>
        </p:txBody>
      </p:sp>
    </p:spTree>
    <p:extLst>
      <p:ext uri="{BB962C8B-B14F-4D97-AF65-F5344CB8AC3E}">
        <p14:creationId xmlns:p14="http://schemas.microsoft.com/office/powerpoint/2010/main" val="125276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9991EA-33FC-4265-9760-48F5BF4B5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400" b="1" dirty="0">
                <a:solidFill>
                  <a:srgbClr val="FF0000"/>
                </a:solidFill>
                <a:latin typeface="+mn-lt"/>
              </a:rPr>
              <a:t>IMMUTOUCH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è di una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s</a:t>
            </a:r>
            <a:r>
              <a:rPr lang="it-IT" sz="2400" dirty="0">
                <a:solidFill>
                  <a:srgbClr val="FF0000"/>
                </a:solidFill>
                <a:latin typeface="Droid Sans"/>
              </a:rPr>
              <a:t>tartup statunitense, </a:t>
            </a:r>
            <a:r>
              <a:rPr lang="it-IT" sz="2400" dirty="0" err="1">
                <a:solidFill>
                  <a:srgbClr val="FF0000"/>
                </a:solidFill>
                <a:latin typeface="Droid Sans"/>
              </a:rPr>
              <a:t>Slightly</a:t>
            </a:r>
            <a:r>
              <a:rPr lang="it-IT" sz="2400" dirty="0">
                <a:solidFill>
                  <a:srgbClr val="FF0000"/>
                </a:solidFill>
                <a:latin typeface="Droid Sans"/>
              </a:rPr>
              <a:t> Robot finanziata attraverso una piccola sovvenzione dell’</a:t>
            </a:r>
            <a:r>
              <a:rPr lang="it-IT" sz="2400" b="1" dirty="0">
                <a:solidFill>
                  <a:srgbClr val="FF0000"/>
                </a:solidFill>
                <a:latin typeface="Droid Sans"/>
              </a:rPr>
              <a:t>Università di Washington</a:t>
            </a:r>
            <a:r>
              <a:rPr lang="it-IT" sz="2400" dirty="0">
                <a:solidFill>
                  <a:srgbClr val="FF0000"/>
                </a:solidFill>
                <a:latin typeface="Droid Sans"/>
              </a:rPr>
              <a:t> nel 2016</a:t>
            </a:r>
            <a:endParaRPr lang="it-IT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Segnaposto contenuto 4" descr="Immagine che contiene edificio&#10;&#10;Descrizione generata automaticamente">
            <a:extLst>
              <a:ext uri="{FF2B5EF4-FFF2-40B4-BE49-F238E27FC236}">
                <a16:creationId xmlns:a16="http://schemas.microsoft.com/office/drawing/2014/main" id="{9778CE67-74DB-43E6-B01B-700C46AB02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961437"/>
            <a:ext cx="7886700" cy="4079714"/>
          </a:xfr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125605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9D8605-FFF8-434A-8A7C-A6A92BCB2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188640"/>
            <a:ext cx="6589199" cy="758138"/>
          </a:xfrm>
        </p:spPr>
        <p:txBody>
          <a:bodyPr>
            <a:normAutofit/>
          </a:bodyPr>
          <a:lstStyle/>
          <a:p>
            <a:pPr algn="ctr"/>
            <a:r>
              <a:rPr lang="it-IT" sz="2400" cap="all" dirty="0">
                <a:latin typeface="+mn-lt"/>
                <a:cs typeface="Arial" panose="020B0604020202020204" pitchFamily="34" charset="0"/>
              </a:rPr>
              <a:t>Misure controllo a distanza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384724-E248-478C-8BEE-5F3EB9D97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023" y="836712"/>
            <a:ext cx="6591985" cy="5616624"/>
          </a:xfrm>
        </p:spPr>
        <p:txBody>
          <a:bodyPr>
            <a:normAutofit/>
          </a:bodyPr>
          <a:lstStyle/>
          <a:p>
            <a:pPr algn="just"/>
            <a:r>
              <a:rPr lang="it-IT" sz="2400" dirty="0"/>
              <a:t>Dispositivi wearable device: smart </a:t>
            </a:r>
            <a:r>
              <a:rPr lang="it-IT" sz="2400" dirty="0" err="1"/>
              <a:t>sensor</a:t>
            </a:r>
            <a:r>
              <a:rPr lang="it-IT" sz="2400" dirty="0"/>
              <a:t>, braccialetti elettronici, app su smartphone (nel Doc.to tec.co Inail si fa rif.to, tra le </a:t>
            </a:r>
            <a:r>
              <a:rPr lang="it-IT" sz="2400" dirty="0" err="1"/>
              <a:t>pol</a:t>
            </a:r>
            <a:r>
              <a:rPr lang="it-IT" sz="2400" dirty="0"/>
              <a:t>. contrasto all’epidemia, al </a:t>
            </a:r>
            <a:r>
              <a:rPr lang="it-IT" sz="2400" dirty="0" err="1"/>
              <a:t>contact</a:t>
            </a:r>
            <a:r>
              <a:rPr lang="it-IT" sz="2400" dirty="0"/>
              <a:t> </a:t>
            </a:r>
            <a:r>
              <a:rPr lang="it-IT" sz="2400" dirty="0" err="1"/>
              <a:t>tracing</a:t>
            </a:r>
            <a:r>
              <a:rPr lang="it-IT" sz="2400" dirty="0"/>
              <a:t>)</a:t>
            </a:r>
          </a:p>
          <a:p>
            <a:pPr algn="just"/>
            <a:endParaRPr lang="it-IT" sz="2400" dirty="0">
              <a:latin typeface="Arial Black" panose="020B0A04020102020204" pitchFamily="34" charset="0"/>
            </a:endParaRPr>
          </a:p>
          <a:p>
            <a:pPr algn="just"/>
            <a:endParaRPr lang="it-IT" sz="2400" dirty="0">
              <a:latin typeface="Arial Black" panose="020B0A04020102020204" pitchFamily="34" charset="0"/>
            </a:endParaRPr>
          </a:p>
          <a:p>
            <a:pPr algn="just"/>
            <a:r>
              <a:rPr lang="it-IT" sz="2400" dirty="0"/>
              <a:t>ART. 4, COMMA 1, St. lav.</a:t>
            </a:r>
          </a:p>
          <a:p>
            <a:pPr algn="just"/>
            <a:r>
              <a:rPr lang="it-IT" sz="2000" b="1" dirty="0">
                <a:solidFill>
                  <a:prstClr val="black"/>
                </a:solidFill>
                <a:highlight>
                  <a:srgbClr val="00FF00"/>
                </a:highlight>
                <a:latin typeface="Calibri"/>
              </a:rPr>
              <a:t>. Gli impianti audiovisivi </a:t>
            </a:r>
            <a:r>
              <a:rPr lang="it-IT" sz="2000" b="1" dirty="0">
                <a:solidFill>
                  <a:srgbClr val="FF0000"/>
                </a:solidFill>
                <a:highlight>
                  <a:srgbClr val="00FF00"/>
                </a:highlight>
                <a:latin typeface="Calibri"/>
              </a:rPr>
              <a:t>e gli </a:t>
            </a:r>
            <a:r>
              <a:rPr lang="it-IT" sz="2000" b="1" i="1" u="sng" dirty="0">
                <a:solidFill>
                  <a:srgbClr val="FF0000"/>
                </a:solidFill>
                <a:highlight>
                  <a:srgbClr val="00FF00"/>
                </a:highlight>
                <a:latin typeface="Calibri"/>
              </a:rPr>
              <a:t>altri strumenti </a:t>
            </a:r>
            <a:r>
              <a:rPr lang="it-IT" sz="2000" b="1" dirty="0">
                <a:solidFill>
                  <a:prstClr val="black"/>
                </a:solidFill>
                <a:highlight>
                  <a:srgbClr val="00FF00"/>
                </a:highlight>
                <a:latin typeface="Calibri"/>
              </a:rPr>
              <a:t>dai quali derivi anche la </a:t>
            </a:r>
            <a:r>
              <a:rPr lang="it-IT" sz="2000" b="1" dirty="0" err="1">
                <a:solidFill>
                  <a:prstClr val="black"/>
                </a:solidFill>
                <a:highlight>
                  <a:srgbClr val="00FF00"/>
                </a:highlight>
                <a:latin typeface="Calibri"/>
              </a:rPr>
              <a:t>possibilita'</a:t>
            </a:r>
            <a:r>
              <a:rPr lang="it-IT" sz="2000" b="1" dirty="0">
                <a:solidFill>
                  <a:prstClr val="black"/>
                </a:solidFill>
                <a:highlight>
                  <a:srgbClr val="00FF00"/>
                </a:highlight>
                <a:latin typeface="Calibri"/>
              </a:rPr>
              <a:t> di controllo a distanza </a:t>
            </a:r>
            <a:r>
              <a:rPr lang="it-IT" sz="2000" b="1" dirty="0" err="1">
                <a:solidFill>
                  <a:prstClr val="black"/>
                </a:solidFill>
                <a:highlight>
                  <a:srgbClr val="00FF00"/>
                </a:highlight>
                <a:latin typeface="Calibri"/>
              </a:rPr>
              <a:t>dell'attivita'</a:t>
            </a:r>
            <a:r>
              <a:rPr lang="it-IT" sz="2000" b="1" dirty="0">
                <a:solidFill>
                  <a:prstClr val="black"/>
                </a:solidFill>
                <a:highlight>
                  <a:srgbClr val="00FF00"/>
                </a:highlight>
                <a:latin typeface="Calibri"/>
              </a:rPr>
              <a:t> dei lavoratori possono essere impiegati esclusivamente per esigenze organizzative e produttive, per la </a:t>
            </a:r>
            <a:r>
              <a:rPr lang="it-IT" sz="2000" b="1" u="sng" dirty="0">
                <a:solidFill>
                  <a:srgbClr val="FF0000"/>
                </a:solidFill>
                <a:highlight>
                  <a:srgbClr val="00FF00"/>
                </a:highlight>
                <a:latin typeface="Calibri"/>
              </a:rPr>
              <a:t>sicurezza del lavoro </a:t>
            </a:r>
            <a:r>
              <a:rPr lang="it-IT" sz="2000" b="1" dirty="0">
                <a:solidFill>
                  <a:schemeClr val="bg1"/>
                </a:solidFill>
                <a:highlight>
                  <a:srgbClr val="00FF00"/>
                </a:highlight>
                <a:latin typeface="Calibri"/>
              </a:rPr>
              <a:t>e </a:t>
            </a:r>
            <a:r>
              <a:rPr lang="it-IT" sz="2000" b="1" u="sng" dirty="0">
                <a:solidFill>
                  <a:schemeClr val="bg1"/>
                </a:solidFill>
                <a:highlight>
                  <a:srgbClr val="00FF00"/>
                </a:highlight>
                <a:latin typeface="Calibri"/>
              </a:rPr>
              <a:t>per la tutela del patrimonio aziendale </a:t>
            </a:r>
            <a:r>
              <a:rPr lang="it-IT" sz="2000" b="1" dirty="0">
                <a:solidFill>
                  <a:schemeClr val="bg1"/>
                </a:solidFill>
                <a:highlight>
                  <a:srgbClr val="00FF00"/>
                </a:highlight>
                <a:latin typeface="Calibri"/>
              </a:rPr>
              <a:t>e possono essere installati previo accordo collettivo stipulato dalla rappresentanza sindacale unitaria o dalle rappresentanze sind</a:t>
            </a:r>
            <a:r>
              <a:rPr lang="it-IT" sz="2000" b="1" dirty="0">
                <a:solidFill>
                  <a:prstClr val="black"/>
                </a:solidFill>
                <a:highlight>
                  <a:srgbClr val="00FF00"/>
                </a:highlight>
                <a:latin typeface="Calibri"/>
              </a:rPr>
              <a:t>acali aziendali</a:t>
            </a:r>
            <a:endParaRPr lang="it-IT" sz="2400" dirty="0">
              <a:solidFill>
                <a:schemeClr val="accent3">
                  <a:lumMod val="60000"/>
                  <a:lumOff val="40000"/>
                </a:schemeClr>
              </a:solidFill>
              <a:highlight>
                <a:srgbClr val="00FF00"/>
              </a:highlight>
              <a:latin typeface="Arial Black" panose="020B0A04020102020204" pitchFamily="34" charset="0"/>
            </a:endParaRP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DD4598F7-AE02-414E-9C9C-342FD19054C8}"/>
              </a:ext>
            </a:extLst>
          </p:cNvPr>
          <p:cNvSpPr/>
          <p:nvPr/>
        </p:nvSpPr>
        <p:spPr>
          <a:xfrm>
            <a:off x="4087368" y="222963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219A60BF-6F23-49FA-B321-330A504720E6}"/>
              </a:ext>
            </a:extLst>
          </p:cNvPr>
          <p:cNvSpPr/>
          <p:nvPr/>
        </p:nvSpPr>
        <p:spPr>
          <a:xfrm flipH="1">
            <a:off x="4977759" y="2440320"/>
            <a:ext cx="45719" cy="83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136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AAE24995-1DB8-4463-A5FD-A074140D2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33695"/>
              </p:ext>
            </p:extLst>
          </p:nvPr>
        </p:nvGraphicFramePr>
        <p:xfrm>
          <a:off x="1403350" y="188913"/>
          <a:ext cx="7131050" cy="6335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9450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8BAC23-CF43-43FA-8A99-BA46BE960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936104"/>
          </a:xfrm>
        </p:spPr>
        <p:txBody>
          <a:bodyPr>
            <a:normAutofit/>
          </a:bodyPr>
          <a:lstStyle/>
          <a:p>
            <a:pPr algn="ctr"/>
            <a:r>
              <a:rPr lang="it-IT" sz="3100" dirty="0">
                <a:solidFill>
                  <a:srgbClr val="FF0000"/>
                </a:solidFill>
                <a:latin typeface="+mn-lt"/>
              </a:rPr>
              <a:t>BASE GIURIDICA DEL TRATTAMENTO</a:t>
            </a:r>
            <a:endParaRPr lang="it-IT" sz="2000" dirty="0">
              <a:latin typeface="+mn-lt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CAFFF5-3CBA-4FCE-8686-C23224887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415" y="1268760"/>
            <a:ext cx="6591985" cy="4752528"/>
          </a:xfrm>
        </p:spPr>
        <p:txBody>
          <a:bodyPr>
            <a:normAutofit/>
          </a:bodyPr>
          <a:lstStyle/>
          <a:p>
            <a:r>
              <a:rPr lang="it-IT" sz="2400" dirty="0"/>
              <a:t>IL TRATTAMENTO DEVE ESSERE </a:t>
            </a:r>
            <a:r>
              <a:rPr lang="it-IT" sz="2400" dirty="0">
                <a:solidFill>
                  <a:srgbClr val="92D050"/>
                </a:solidFill>
              </a:rPr>
              <a:t>NECESSARIO PER: </a:t>
            </a:r>
          </a:p>
          <a:p>
            <a:pPr algn="just"/>
            <a:r>
              <a:rPr lang="it-IT" sz="2400" dirty="0"/>
              <a:t>ADEMPIERE UN OBBLIGO LEGALE (ART. 6, C. 1, lett. c, GDPR)</a:t>
            </a:r>
          </a:p>
          <a:p>
            <a:pPr algn="just"/>
            <a:endParaRPr lang="it-IT" sz="2400" dirty="0"/>
          </a:p>
          <a:p>
            <a:pPr algn="just"/>
            <a:r>
              <a:rPr lang="it-IT" sz="2400" dirty="0"/>
              <a:t>L’ESECUZIONE DI UN COMPITO DI INTERESSE PUBBICO (ART. 6, C.1., lett. e, GDPR)</a:t>
            </a:r>
          </a:p>
          <a:p>
            <a:pPr algn="just"/>
            <a:endParaRPr lang="it-IT" sz="2400" dirty="0"/>
          </a:p>
          <a:p>
            <a:pPr algn="just"/>
            <a:r>
              <a:rPr lang="it-IT" sz="2400" dirty="0"/>
              <a:t>A SATBILIRLO DEVE ESSERE IL DIRITTO DELLO STATO MEMBRO QUINDI, AI FINI DI </a:t>
            </a:r>
            <a:r>
              <a:rPr lang="it-IT" sz="2400" dirty="0">
                <a:solidFill>
                  <a:srgbClr val="FFFF00"/>
                </a:solidFill>
              </a:rPr>
              <a:t>LICEITA</a:t>
            </a:r>
            <a:r>
              <a:rPr lang="it-IT" sz="2400" dirty="0"/>
              <a:t>’, OCCORRE UN </a:t>
            </a:r>
            <a:r>
              <a:rPr lang="it-IT" sz="2400" b="1" dirty="0">
                <a:solidFill>
                  <a:srgbClr val="FF0000"/>
                </a:solidFill>
              </a:rPr>
              <a:t>ATTO NORMATIVO </a:t>
            </a:r>
          </a:p>
        </p:txBody>
      </p:sp>
    </p:spTree>
    <p:extLst>
      <p:ext uri="{BB962C8B-B14F-4D97-AF65-F5344CB8AC3E}">
        <p14:creationId xmlns:p14="http://schemas.microsoft.com/office/powerpoint/2010/main" val="651721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236546"/>
              </p:ext>
            </p:extLst>
          </p:nvPr>
        </p:nvGraphicFramePr>
        <p:xfrm>
          <a:off x="611560" y="8367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689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658ED2-FB57-4ABA-B338-93C37D56F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209219"/>
            <a:ext cx="7096041" cy="5956085"/>
          </a:xfrm>
        </p:spPr>
        <p:txBody>
          <a:bodyPr>
            <a:normAutofit/>
          </a:bodyPr>
          <a:lstStyle/>
          <a:p>
            <a:pPr algn="ctr"/>
            <a:endParaRPr lang="it-IT" sz="2400" dirty="0"/>
          </a:p>
          <a:p>
            <a:pPr algn="ctr"/>
            <a:r>
              <a:rPr lang="it-IT" sz="2400" dirty="0"/>
              <a:t>IL DATORE-MEDICO COMPETENTE- PUO’ TRATTARE DATI SENSIBILI ?</a:t>
            </a:r>
          </a:p>
          <a:p>
            <a:pPr algn="just"/>
            <a:r>
              <a:rPr lang="it-IT" sz="2400" dirty="0"/>
              <a:t>QUANDO E’ NECESSARIO PER FINALITA’ DI MEDICINA DEL LAVORO, VALUTAZIONE CAPACITA’ LAVORATIVA DEL LAVORATORE, DIAGNOSI, TERAPIA SANITARIA…(</a:t>
            </a:r>
            <a:r>
              <a:rPr lang="it-IT" sz="2400" dirty="0">
                <a:highlight>
                  <a:srgbClr val="FF0000"/>
                </a:highlight>
              </a:rPr>
              <a:t>ART. 9, c. 2, lett. h), GDPR)</a:t>
            </a:r>
          </a:p>
          <a:p>
            <a:pPr algn="just"/>
            <a:endParaRPr lang="it-IT" sz="2400" dirty="0"/>
          </a:p>
          <a:p>
            <a:pPr algn="just"/>
            <a:r>
              <a:rPr lang="it-IT" sz="2400" dirty="0"/>
              <a:t>PER QUESTE FINALITA’ I DATI DEVONO ESSERE TRATTATI </a:t>
            </a:r>
            <a:r>
              <a:rPr lang="it-IT" sz="2400" u="sng" dirty="0">
                <a:solidFill>
                  <a:srgbClr val="FFFF00"/>
                </a:solidFill>
              </a:rPr>
              <a:t>DA</a:t>
            </a:r>
            <a:r>
              <a:rPr lang="it-IT" sz="2400" dirty="0">
                <a:solidFill>
                  <a:srgbClr val="FFFF00"/>
                </a:solidFill>
              </a:rPr>
              <a:t> O </a:t>
            </a:r>
            <a:r>
              <a:rPr lang="it-IT" sz="2400" u="sng" dirty="0">
                <a:solidFill>
                  <a:srgbClr val="FFFF00"/>
                </a:solidFill>
              </a:rPr>
              <a:t>SOTTO</a:t>
            </a:r>
            <a:r>
              <a:rPr lang="it-IT" sz="2400" dirty="0">
                <a:solidFill>
                  <a:srgbClr val="FFFF00"/>
                </a:solidFill>
              </a:rPr>
              <a:t> LA RESPONSABILITA’</a:t>
            </a:r>
            <a:r>
              <a:rPr lang="it-IT" sz="2400" dirty="0"/>
              <a:t> DI UN PROFESSIONISTA SOGGETTO AL SEGRETO PROFESS.LE CONFORMEMENTE ALLE NORME DELLO STATO (</a:t>
            </a:r>
            <a:r>
              <a:rPr lang="it-IT" sz="2400" dirty="0">
                <a:solidFill>
                  <a:schemeClr val="tx1"/>
                </a:solidFill>
                <a:highlight>
                  <a:srgbClr val="FF0000"/>
                </a:highlight>
              </a:rPr>
              <a:t>ART. 9 C. 3, GDPR</a:t>
            </a:r>
            <a:r>
              <a:rPr lang="it-IT" sz="2400" dirty="0"/>
              <a:t>)</a:t>
            </a:r>
          </a:p>
          <a:p>
            <a:pPr algn="just"/>
            <a:endParaRPr lang="it-IT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79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</TotalTime>
  <Words>1026</Words>
  <Application>Microsoft Office PowerPoint</Application>
  <PresentationFormat>Presentazione su schermo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Droid Sans</vt:lpstr>
      <vt:lpstr>Office Theme</vt:lpstr>
      <vt:lpstr>SICUREZZA  E PRIVACY</vt:lpstr>
      <vt:lpstr>Presentazione standard di PowerPoint</vt:lpstr>
      <vt:lpstr>TIPOLOGIE DI STRUMENTI DI ALLARME DI PROSSIMITA’</vt:lpstr>
      <vt:lpstr>IMMUTOUCH è di una startup statunitense, Slightly Robot finanziata attraverso una piccola sovvenzione dell’Università di Washington nel 2016</vt:lpstr>
      <vt:lpstr>Misure controllo a distanza</vt:lpstr>
      <vt:lpstr>Presentazione standard di PowerPoint</vt:lpstr>
      <vt:lpstr>BASE GIURIDICA DEL TRATTAMENTO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SICUREZZA  E PRIVACY</dc:title>
  <dc:creator>User</dc:creator>
  <cp:lastModifiedBy>User</cp:lastModifiedBy>
  <cp:revision>48</cp:revision>
  <dcterms:created xsi:type="dcterms:W3CDTF">2020-04-21T15:45:56Z</dcterms:created>
  <dcterms:modified xsi:type="dcterms:W3CDTF">2020-04-30T09:18:51Z</dcterms:modified>
</cp:coreProperties>
</file>