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Lst>
  <p:sldSz cx="21374100" cy="30276800"/>
  <p:notesSz cx="6858000" cy="9144000"/>
  <p:embeddedFontLst>
    <p:embeddedFont>
      <p:font typeface="Inria Serif Bold" panose="020B0604020202020204" charset="0"/>
      <p:regular r:id="rId3"/>
    </p:embeddedFont>
    <p:embeddedFont>
      <p:font typeface="Montserrat" panose="00000500000000000000" pitchFamily="2" charset="0"/>
      <p:regular r:id="rId4"/>
    </p:embeddedFont>
    <p:embeddedFont>
      <p:font typeface="Montserrat Italics" panose="020B0604020202020204" charset="0"/>
      <p:regular r:id="rId5"/>
    </p:embeddedFont>
    <p:embeddedFont>
      <p:font typeface="Saira Condensed" panose="020B0604020202020204" charset="0"/>
      <p:regular r:id="rId6"/>
    </p:embeddedFont>
    <p:embeddedFont>
      <p:font typeface="Saira Condensed Bold" panose="020B0604020202020204" charset="0"/>
      <p:regular r:id="rId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p:scale>
          <a:sx n="50" d="100"/>
          <a:sy n="50" d="100"/>
        </p:scale>
        <p:origin x="552" y="-9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font" Target="fonts/font1.fntdata"/><Relationship Id="rId7" Type="http://schemas.openxmlformats.org/officeDocument/2006/relationships/font" Target="fonts/font5.fntdata"/><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bleStyles" Target="tableStyles.xml"/><Relationship Id="rId5" Type="http://schemas.openxmlformats.org/officeDocument/2006/relationships/font" Target="fonts/font3.fntdata"/><Relationship Id="rId10"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10/31/2025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10/31/2025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10/31/2025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31176" y="17051546"/>
            <a:ext cx="19921648" cy="4505927"/>
            <a:chOff x="0" y="0"/>
            <a:chExt cx="2524055" cy="570897"/>
          </a:xfrm>
        </p:grpSpPr>
        <p:sp>
          <p:nvSpPr>
            <p:cNvPr id="3" name="Freeform 3"/>
            <p:cNvSpPr/>
            <p:nvPr/>
          </p:nvSpPr>
          <p:spPr>
            <a:xfrm>
              <a:off x="0" y="0"/>
              <a:ext cx="2524055" cy="570897"/>
            </a:xfrm>
            <a:custGeom>
              <a:avLst/>
              <a:gdLst/>
              <a:ahLst/>
              <a:cxnLst/>
              <a:rect l="l" t="t" r="r" b="b"/>
              <a:pathLst>
                <a:path w="2524055" h="570897">
                  <a:moveTo>
                    <a:pt x="0" y="0"/>
                  </a:moveTo>
                  <a:lnTo>
                    <a:pt x="2524055" y="0"/>
                  </a:lnTo>
                  <a:lnTo>
                    <a:pt x="2524055" y="570897"/>
                  </a:lnTo>
                  <a:lnTo>
                    <a:pt x="0" y="570897"/>
                  </a:lnTo>
                  <a:close/>
                </a:path>
              </a:pathLst>
            </a:custGeom>
            <a:solidFill>
              <a:srgbClr val="F1F1F1"/>
            </a:solidFill>
          </p:spPr>
          <p:txBody>
            <a:bodyPr/>
            <a:lstStyle/>
            <a:p>
              <a:endParaRPr lang="it-IT"/>
            </a:p>
          </p:txBody>
        </p:sp>
        <p:sp>
          <p:nvSpPr>
            <p:cNvPr id="4" name="TextBox 4"/>
            <p:cNvSpPr txBox="1"/>
            <p:nvPr/>
          </p:nvSpPr>
          <p:spPr>
            <a:xfrm>
              <a:off x="0" y="-76200"/>
              <a:ext cx="2524055" cy="647097"/>
            </a:xfrm>
            <a:prstGeom prst="rect">
              <a:avLst/>
            </a:prstGeom>
          </p:spPr>
          <p:txBody>
            <a:bodyPr lIns="143691" tIns="143691" rIns="143691" bIns="143691" rtlCol="0" anchor="ctr"/>
            <a:lstStyle/>
            <a:p>
              <a:pPr algn="ctr">
                <a:lnSpc>
                  <a:spcPts val="5544"/>
                </a:lnSpc>
              </a:pPr>
              <a:endParaRPr/>
            </a:p>
          </p:txBody>
        </p:sp>
      </p:grpSp>
      <p:grpSp>
        <p:nvGrpSpPr>
          <p:cNvPr id="5" name="Group 5"/>
          <p:cNvGrpSpPr/>
          <p:nvPr/>
        </p:nvGrpSpPr>
        <p:grpSpPr>
          <a:xfrm>
            <a:off x="731176" y="12345594"/>
            <a:ext cx="19921648" cy="4505927"/>
            <a:chOff x="0" y="0"/>
            <a:chExt cx="2524055" cy="570897"/>
          </a:xfrm>
        </p:grpSpPr>
        <p:sp>
          <p:nvSpPr>
            <p:cNvPr id="6" name="Freeform 6"/>
            <p:cNvSpPr/>
            <p:nvPr/>
          </p:nvSpPr>
          <p:spPr>
            <a:xfrm>
              <a:off x="0" y="0"/>
              <a:ext cx="2524055" cy="570897"/>
            </a:xfrm>
            <a:custGeom>
              <a:avLst/>
              <a:gdLst/>
              <a:ahLst/>
              <a:cxnLst/>
              <a:rect l="l" t="t" r="r" b="b"/>
              <a:pathLst>
                <a:path w="2524055" h="570897">
                  <a:moveTo>
                    <a:pt x="0" y="0"/>
                  </a:moveTo>
                  <a:lnTo>
                    <a:pt x="2524055" y="0"/>
                  </a:lnTo>
                  <a:lnTo>
                    <a:pt x="2524055" y="570897"/>
                  </a:lnTo>
                  <a:lnTo>
                    <a:pt x="0" y="570897"/>
                  </a:lnTo>
                  <a:close/>
                </a:path>
              </a:pathLst>
            </a:custGeom>
            <a:solidFill>
              <a:srgbClr val="F1F1F1"/>
            </a:solidFill>
          </p:spPr>
          <p:txBody>
            <a:bodyPr/>
            <a:lstStyle/>
            <a:p>
              <a:endParaRPr lang="it-IT"/>
            </a:p>
          </p:txBody>
        </p:sp>
        <p:sp>
          <p:nvSpPr>
            <p:cNvPr id="7" name="TextBox 7"/>
            <p:cNvSpPr txBox="1"/>
            <p:nvPr/>
          </p:nvSpPr>
          <p:spPr>
            <a:xfrm>
              <a:off x="0" y="-76200"/>
              <a:ext cx="2524055" cy="647097"/>
            </a:xfrm>
            <a:prstGeom prst="rect">
              <a:avLst/>
            </a:prstGeom>
          </p:spPr>
          <p:txBody>
            <a:bodyPr lIns="143691" tIns="143691" rIns="143691" bIns="143691" rtlCol="0" anchor="ctr"/>
            <a:lstStyle/>
            <a:p>
              <a:pPr algn="ctr">
                <a:lnSpc>
                  <a:spcPts val="5544"/>
                </a:lnSpc>
              </a:pPr>
              <a:endParaRPr/>
            </a:p>
          </p:txBody>
        </p:sp>
      </p:grpSp>
      <p:grpSp>
        <p:nvGrpSpPr>
          <p:cNvPr id="8" name="Group 8"/>
          <p:cNvGrpSpPr/>
          <p:nvPr/>
        </p:nvGrpSpPr>
        <p:grpSpPr>
          <a:xfrm>
            <a:off x="5165029" y="27090582"/>
            <a:ext cx="16467005" cy="3551037"/>
            <a:chOff x="0" y="0"/>
            <a:chExt cx="600540" cy="129504"/>
          </a:xfrm>
        </p:grpSpPr>
        <p:sp>
          <p:nvSpPr>
            <p:cNvPr id="9" name="Freeform 9"/>
            <p:cNvSpPr/>
            <p:nvPr/>
          </p:nvSpPr>
          <p:spPr>
            <a:xfrm>
              <a:off x="0" y="0"/>
              <a:ext cx="600540" cy="129504"/>
            </a:xfrm>
            <a:custGeom>
              <a:avLst/>
              <a:gdLst/>
              <a:ahLst/>
              <a:cxnLst/>
              <a:rect l="l" t="t" r="r" b="b"/>
              <a:pathLst>
                <a:path w="600540" h="129504">
                  <a:moveTo>
                    <a:pt x="0" y="0"/>
                  </a:moveTo>
                  <a:lnTo>
                    <a:pt x="600540" y="0"/>
                  </a:lnTo>
                  <a:lnTo>
                    <a:pt x="600540" y="129504"/>
                  </a:lnTo>
                  <a:lnTo>
                    <a:pt x="0" y="129504"/>
                  </a:lnTo>
                  <a:close/>
                </a:path>
              </a:pathLst>
            </a:custGeom>
            <a:solidFill>
              <a:srgbClr val="18234B"/>
            </a:solidFill>
            <a:ln cap="sq">
              <a:noFill/>
              <a:prstDash val="solid"/>
              <a:miter/>
            </a:ln>
          </p:spPr>
          <p:txBody>
            <a:bodyPr/>
            <a:lstStyle/>
            <a:p>
              <a:endParaRPr lang="it-IT"/>
            </a:p>
          </p:txBody>
        </p:sp>
        <p:sp>
          <p:nvSpPr>
            <p:cNvPr id="10" name="TextBox 10"/>
            <p:cNvSpPr txBox="1"/>
            <p:nvPr/>
          </p:nvSpPr>
          <p:spPr>
            <a:xfrm>
              <a:off x="0" y="-76200"/>
              <a:ext cx="600540" cy="205704"/>
            </a:xfrm>
            <a:prstGeom prst="rect">
              <a:avLst/>
            </a:prstGeom>
          </p:spPr>
          <p:txBody>
            <a:bodyPr lIns="143691" tIns="143691" rIns="143691" bIns="143691" rtlCol="0" anchor="ctr"/>
            <a:lstStyle/>
            <a:p>
              <a:pPr algn="ctr">
                <a:lnSpc>
                  <a:spcPts val="5544"/>
                </a:lnSpc>
              </a:pPr>
              <a:endParaRPr/>
            </a:p>
          </p:txBody>
        </p:sp>
      </p:grpSp>
      <p:grpSp>
        <p:nvGrpSpPr>
          <p:cNvPr id="11" name="Group 11"/>
          <p:cNvGrpSpPr/>
          <p:nvPr/>
        </p:nvGrpSpPr>
        <p:grpSpPr>
          <a:xfrm>
            <a:off x="-2090708" y="26823882"/>
            <a:ext cx="14511473" cy="7634309"/>
            <a:chOff x="0" y="0"/>
            <a:chExt cx="752218" cy="395733"/>
          </a:xfrm>
        </p:grpSpPr>
        <p:sp>
          <p:nvSpPr>
            <p:cNvPr id="12" name="Freeform 12"/>
            <p:cNvSpPr/>
            <p:nvPr/>
          </p:nvSpPr>
          <p:spPr>
            <a:xfrm>
              <a:off x="0" y="0"/>
              <a:ext cx="752218" cy="395733"/>
            </a:xfrm>
            <a:custGeom>
              <a:avLst/>
              <a:gdLst/>
              <a:ahLst/>
              <a:cxnLst/>
              <a:rect l="l" t="t" r="r" b="b"/>
              <a:pathLst>
                <a:path w="752218" h="395733">
                  <a:moveTo>
                    <a:pt x="549018" y="0"/>
                  </a:moveTo>
                  <a:lnTo>
                    <a:pt x="0" y="0"/>
                  </a:lnTo>
                  <a:lnTo>
                    <a:pt x="203200" y="395733"/>
                  </a:lnTo>
                  <a:lnTo>
                    <a:pt x="752218" y="395733"/>
                  </a:lnTo>
                  <a:lnTo>
                    <a:pt x="549018" y="0"/>
                  </a:lnTo>
                  <a:close/>
                </a:path>
              </a:pathLst>
            </a:custGeom>
            <a:solidFill>
              <a:srgbClr val="A51C30"/>
            </a:solidFill>
            <a:ln cap="sq">
              <a:noFill/>
              <a:prstDash val="solid"/>
              <a:miter/>
            </a:ln>
          </p:spPr>
          <p:txBody>
            <a:bodyPr/>
            <a:lstStyle/>
            <a:p>
              <a:endParaRPr lang="it-IT"/>
            </a:p>
          </p:txBody>
        </p:sp>
        <p:sp>
          <p:nvSpPr>
            <p:cNvPr id="13" name="TextBox 13"/>
            <p:cNvSpPr txBox="1"/>
            <p:nvPr/>
          </p:nvSpPr>
          <p:spPr>
            <a:xfrm>
              <a:off x="101600" y="-76200"/>
              <a:ext cx="549018" cy="471933"/>
            </a:xfrm>
            <a:prstGeom prst="rect">
              <a:avLst/>
            </a:prstGeom>
          </p:spPr>
          <p:txBody>
            <a:bodyPr lIns="143691" tIns="143691" rIns="143691" bIns="143691" rtlCol="0" anchor="ctr"/>
            <a:lstStyle/>
            <a:p>
              <a:pPr algn="ctr">
                <a:lnSpc>
                  <a:spcPts val="5544"/>
                </a:lnSpc>
              </a:pPr>
              <a:endParaRPr/>
            </a:p>
          </p:txBody>
        </p:sp>
      </p:grpSp>
      <p:grpSp>
        <p:nvGrpSpPr>
          <p:cNvPr id="14" name="Group 14"/>
          <p:cNvGrpSpPr/>
          <p:nvPr/>
        </p:nvGrpSpPr>
        <p:grpSpPr>
          <a:xfrm>
            <a:off x="731176" y="17051546"/>
            <a:ext cx="19921648" cy="605267"/>
            <a:chOff x="0" y="0"/>
            <a:chExt cx="2524055" cy="76687"/>
          </a:xfrm>
        </p:grpSpPr>
        <p:sp>
          <p:nvSpPr>
            <p:cNvPr id="15" name="Freeform 15"/>
            <p:cNvSpPr/>
            <p:nvPr/>
          </p:nvSpPr>
          <p:spPr>
            <a:xfrm>
              <a:off x="0" y="0"/>
              <a:ext cx="2524055" cy="76687"/>
            </a:xfrm>
            <a:custGeom>
              <a:avLst/>
              <a:gdLst/>
              <a:ahLst/>
              <a:cxnLst/>
              <a:rect l="l" t="t" r="r" b="b"/>
              <a:pathLst>
                <a:path w="2524055" h="76687">
                  <a:moveTo>
                    <a:pt x="1166" y="0"/>
                  </a:moveTo>
                  <a:lnTo>
                    <a:pt x="2522889" y="0"/>
                  </a:lnTo>
                  <a:cubicBezTo>
                    <a:pt x="2523533" y="0"/>
                    <a:pt x="2524055" y="522"/>
                    <a:pt x="2524055" y="1166"/>
                  </a:cubicBezTo>
                  <a:lnTo>
                    <a:pt x="2524055" y="75521"/>
                  </a:lnTo>
                  <a:cubicBezTo>
                    <a:pt x="2524055" y="76165"/>
                    <a:pt x="2523533" y="76687"/>
                    <a:pt x="2522889" y="76687"/>
                  </a:cubicBezTo>
                  <a:lnTo>
                    <a:pt x="1166" y="76687"/>
                  </a:lnTo>
                  <a:cubicBezTo>
                    <a:pt x="522" y="76687"/>
                    <a:pt x="0" y="76165"/>
                    <a:pt x="0" y="75521"/>
                  </a:cubicBezTo>
                  <a:lnTo>
                    <a:pt x="0" y="1166"/>
                  </a:lnTo>
                  <a:cubicBezTo>
                    <a:pt x="0" y="522"/>
                    <a:pt x="522" y="0"/>
                    <a:pt x="1166" y="0"/>
                  </a:cubicBezTo>
                  <a:close/>
                </a:path>
              </a:pathLst>
            </a:custGeom>
            <a:solidFill>
              <a:srgbClr val="18234B"/>
            </a:solidFill>
            <a:ln cap="sq">
              <a:noFill/>
              <a:prstDash val="sysDot"/>
              <a:miter/>
            </a:ln>
          </p:spPr>
          <p:txBody>
            <a:bodyPr/>
            <a:lstStyle/>
            <a:p>
              <a:endParaRPr lang="it-IT"/>
            </a:p>
          </p:txBody>
        </p:sp>
        <p:sp>
          <p:nvSpPr>
            <p:cNvPr id="16" name="TextBox 16"/>
            <p:cNvSpPr txBox="1"/>
            <p:nvPr/>
          </p:nvSpPr>
          <p:spPr>
            <a:xfrm>
              <a:off x="0" y="-76200"/>
              <a:ext cx="2524055" cy="152887"/>
            </a:xfrm>
            <a:prstGeom prst="rect">
              <a:avLst/>
            </a:prstGeom>
          </p:spPr>
          <p:txBody>
            <a:bodyPr lIns="143691" tIns="143691" rIns="143691" bIns="143691" rtlCol="0" anchor="ctr"/>
            <a:lstStyle/>
            <a:p>
              <a:pPr algn="ctr">
                <a:lnSpc>
                  <a:spcPts val="5544"/>
                </a:lnSpc>
              </a:pPr>
              <a:endParaRPr/>
            </a:p>
          </p:txBody>
        </p:sp>
      </p:grpSp>
      <p:grpSp>
        <p:nvGrpSpPr>
          <p:cNvPr id="17" name="Group 17"/>
          <p:cNvGrpSpPr/>
          <p:nvPr/>
        </p:nvGrpSpPr>
        <p:grpSpPr>
          <a:xfrm>
            <a:off x="731176" y="17051546"/>
            <a:ext cx="376495" cy="605267"/>
            <a:chOff x="0" y="0"/>
            <a:chExt cx="1202081" cy="1932507"/>
          </a:xfrm>
        </p:grpSpPr>
        <p:sp>
          <p:nvSpPr>
            <p:cNvPr id="18" name="Freeform 18"/>
            <p:cNvSpPr/>
            <p:nvPr/>
          </p:nvSpPr>
          <p:spPr>
            <a:xfrm>
              <a:off x="0" y="0"/>
              <a:ext cx="1202081" cy="1932507"/>
            </a:xfrm>
            <a:custGeom>
              <a:avLst/>
              <a:gdLst/>
              <a:ahLst/>
              <a:cxnLst/>
              <a:rect l="l" t="t" r="r" b="b"/>
              <a:pathLst>
                <a:path w="1202081" h="1932507">
                  <a:moveTo>
                    <a:pt x="0" y="0"/>
                  </a:moveTo>
                  <a:lnTo>
                    <a:pt x="1202081" y="0"/>
                  </a:lnTo>
                  <a:lnTo>
                    <a:pt x="1202081" y="1932507"/>
                  </a:lnTo>
                  <a:lnTo>
                    <a:pt x="0" y="1932507"/>
                  </a:lnTo>
                  <a:close/>
                </a:path>
              </a:pathLst>
            </a:custGeom>
            <a:solidFill>
              <a:srgbClr val="A51C30"/>
            </a:solidFill>
          </p:spPr>
          <p:txBody>
            <a:bodyPr/>
            <a:lstStyle/>
            <a:p>
              <a:endParaRPr lang="it-IT"/>
            </a:p>
          </p:txBody>
        </p:sp>
        <p:sp>
          <p:nvSpPr>
            <p:cNvPr id="19" name="TextBox 19"/>
            <p:cNvSpPr txBox="1"/>
            <p:nvPr/>
          </p:nvSpPr>
          <p:spPr>
            <a:xfrm>
              <a:off x="0" y="-76200"/>
              <a:ext cx="1202081" cy="2008707"/>
            </a:xfrm>
            <a:prstGeom prst="rect">
              <a:avLst/>
            </a:prstGeom>
          </p:spPr>
          <p:txBody>
            <a:bodyPr lIns="143691" tIns="143691" rIns="143691" bIns="143691" rtlCol="0" anchor="ctr"/>
            <a:lstStyle/>
            <a:p>
              <a:pPr algn="ctr">
                <a:lnSpc>
                  <a:spcPts val="5544"/>
                </a:lnSpc>
              </a:pPr>
              <a:endParaRPr/>
            </a:p>
          </p:txBody>
        </p:sp>
      </p:grpSp>
      <p:grpSp>
        <p:nvGrpSpPr>
          <p:cNvPr id="20" name="Group 20"/>
          <p:cNvGrpSpPr/>
          <p:nvPr/>
        </p:nvGrpSpPr>
        <p:grpSpPr>
          <a:xfrm>
            <a:off x="731176" y="12364644"/>
            <a:ext cx="19921648" cy="605267"/>
            <a:chOff x="0" y="0"/>
            <a:chExt cx="2524055" cy="76687"/>
          </a:xfrm>
        </p:grpSpPr>
        <p:sp>
          <p:nvSpPr>
            <p:cNvPr id="21" name="Freeform 21"/>
            <p:cNvSpPr/>
            <p:nvPr/>
          </p:nvSpPr>
          <p:spPr>
            <a:xfrm>
              <a:off x="0" y="0"/>
              <a:ext cx="2524055" cy="76687"/>
            </a:xfrm>
            <a:custGeom>
              <a:avLst/>
              <a:gdLst/>
              <a:ahLst/>
              <a:cxnLst/>
              <a:rect l="l" t="t" r="r" b="b"/>
              <a:pathLst>
                <a:path w="2524055" h="76687">
                  <a:moveTo>
                    <a:pt x="1166" y="0"/>
                  </a:moveTo>
                  <a:lnTo>
                    <a:pt x="2522889" y="0"/>
                  </a:lnTo>
                  <a:cubicBezTo>
                    <a:pt x="2523533" y="0"/>
                    <a:pt x="2524055" y="522"/>
                    <a:pt x="2524055" y="1166"/>
                  </a:cubicBezTo>
                  <a:lnTo>
                    <a:pt x="2524055" y="75521"/>
                  </a:lnTo>
                  <a:cubicBezTo>
                    <a:pt x="2524055" y="76165"/>
                    <a:pt x="2523533" y="76687"/>
                    <a:pt x="2522889" y="76687"/>
                  </a:cubicBezTo>
                  <a:lnTo>
                    <a:pt x="1166" y="76687"/>
                  </a:lnTo>
                  <a:cubicBezTo>
                    <a:pt x="522" y="76687"/>
                    <a:pt x="0" y="76165"/>
                    <a:pt x="0" y="75521"/>
                  </a:cubicBezTo>
                  <a:lnTo>
                    <a:pt x="0" y="1166"/>
                  </a:lnTo>
                  <a:cubicBezTo>
                    <a:pt x="0" y="522"/>
                    <a:pt x="522" y="0"/>
                    <a:pt x="1166" y="0"/>
                  </a:cubicBezTo>
                  <a:close/>
                </a:path>
              </a:pathLst>
            </a:custGeom>
            <a:solidFill>
              <a:srgbClr val="18234B"/>
            </a:solidFill>
            <a:ln cap="sq">
              <a:noFill/>
              <a:prstDash val="sysDot"/>
              <a:miter/>
            </a:ln>
          </p:spPr>
          <p:txBody>
            <a:bodyPr/>
            <a:lstStyle/>
            <a:p>
              <a:endParaRPr lang="it-IT"/>
            </a:p>
          </p:txBody>
        </p:sp>
        <p:sp>
          <p:nvSpPr>
            <p:cNvPr id="22" name="TextBox 22"/>
            <p:cNvSpPr txBox="1"/>
            <p:nvPr/>
          </p:nvSpPr>
          <p:spPr>
            <a:xfrm>
              <a:off x="0" y="-76200"/>
              <a:ext cx="2524055" cy="152887"/>
            </a:xfrm>
            <a:prstGeom prst="rect">
              <a:avLst/>
            </a:prstGeom>
          </p:spPr>
          <p:txBody>
            <a:bodyPr lIns="143691" tIns="143691" rIns="143691" bIns="143691" rtlCol="0" anchor="ctr"/>
            <a:lstStyle/>
            <a:p>
              <a:pPr algn="ctr">
                <a:lnSpc>
                  <a:spcPts val="5544"/>
                </a:lnSpc>
              </a:pPr>
              <a:endParaRPr/>
            </a:p>
          </p:txBody>
        </p:sp>
      </p:grpSp>
      <p:grpSp>
        <p:nvGrpSpPr>
          <p:cNvPr id="23" name="Group 23"/>
          <p:cNvGrpSpPr/>
          <p:nvPr/>
        </p:nvGrpSpPr>
        <p:grpSpPr>
          <a:xfrm>
            <a:off x="731176" y="12364644"/>
            <a:ext cx="376495" cy="605267"/>
            <a:chOff x="0" y="0"/>
            <a:chExt cx="1202081" cy="1932507"/>
          </a:xfrm>
        </p:grpSpPr>
        <p:sp>
          <p:nvSpPr>
            <p:cNvPr id="24" name="Freeform 24"/>
            <p:cNvSpPr/>
            <p:nvPr/>
          </p:nvSpPr>
          <p:spPr>
            <a:xfrm>
              <a:off x="0" y="0"/>
              <a:ext cx="1202081" cy="1932507"/>
            </a:xfrm>
            <a:custGeom>
              <a:avLst/>
              <a:gdLst/>
              <a:ahLst/>
              <a:cxnLst/>
              <a:rect l="l" t="t" r="r" b="b"/>
              <a:pathLst>
                <a:path w="1202081" h="1932507">
                  <a:moveTo>
                    <a:pt x="0" y="0"/>
                  </a:moveTo>
                  <a:lnTo>
                    <a:pt x="1202081" y="0"/>
                  </a:lnTo>
                  <a:lnTo>
                    <a:pt x="1202081" y="1932507"/>
                  </a:lnTo>
                  <a:lnTo>
                    <a:pt x="0" y="1932507"/>
                  </a:lnTo>
                  <a:close/>
                </a:path>
              </a:pathLst>
            </a:custGeom>
            <a:solidFill>
              <a:srgbClr val="A51C30"/>
            </a:solidFill>
          </p:spPr>
          <p:txBody>
            <a:bodyPr/>
            <a:lstStyle/>
            <a:p>
              <a:endParaRPr lang="it-IT"/>
            </a:p>
          </p:txBody>
        </p:sp>
        <p:sp>
          <p:nvSpPr>
            <p:cNvPr id="25" name="TextBox 25"/>
            <p:cNvSpPr txBox="1"/>
            <p:nvPr/>
          </p:nvSpPr>
          <p:spPr>
            <a:xfrm>
              <a:off x="0" y="-76200"/>
              <a:ext cx="1202081" cy="2008707"/>
            </a:xfrm>
            <a:prstGeom prst="rect">
              <a:avLst/>
            </a:prstGeom>
          </p:spPr>
          <p:txBody>
            <a:bodyPr lIns="143691" tIns="143691" rIns="143691" bIns="143691" rtlCol="0" anchor="ctr"/>
            <a:lstStyle/>
            <a:p>
              <a:pPr algn="ctr">
                <a:lnSpc>
                  <a:spcPts val="5544"/>
                </a:lnSpc>
              </a:pPr>
              <a:endParaRPr/>
            </a:p>
          </p:txBody>
        </p:sp>
      </p:grpSp>
      <p:grpSp>
        <p:nvGrpSpPr>
          <p:cNvPr id="26" name="Group 26"/>
          <p:cNvGrpSpPr/>
          <p:nvPr/>
        </p:nvGrpSpPr>
        <p:grpSpPr>
          <a:xfrm>
            <a:off x="9770269" y="8775314"/>
            <a:ext cx="99690" cy="1535149"/>
            <a:chOff x="0" y="0"/>
            <a:chExt cx="318291" cy="4901449"/>
          </a:xfrm>
        </p:grpSpPr>
        <p:sp>
          <p:nvSpPr>
            <p:cNvPr id="27" name="Freeform 27"/>
            <p:cNvSpPr/>
            <p:nvPr/>
          </p:nvSpPr>
          <p:spPr>
            <a:xfrm>
              <a:off x="0" y="0"/>
              <a:ext cx="318291" cy="4901449"/>
            </a:xfrm>
            <a:custGeom>
              <a:avLst/>
              <a:gdLst/>
              <a:ahLst/>
              <a:cxnLst/>
              <a:rect l="l" t="t" r="r" b="b"/>
              <a:pathLst>
                <a:path w="318291" h="4901449">
                  <a:moveTo>
                    <a:pt x="0" y="0"/>
                  </a:moveTo>
                  <a:lnTo>
                    <a:pt x="318291" y="0"/>
                  </a:lnTo>
                  <a:lnTo>
                    <a:pt x="318291" y="4901449"/>
                  </a:lnTo>
                  <a:lnTo>
                    <a:pt x="0" y="4901449"/>
                  </a:lnTo>
                  <a:close/>
                </a:path>
              </a:pathLst>
            </a:custGeom>
            <a:solidFill>
              <a:srgbClr val="A51C30"/>
            </a:solidFill>
          </p:spPr>
          <p:txBody>
            <a:bodyPr/>
            <a:lstStyle/>
            <a:p>
              <a:endParaRPr lang="it-IT"/>
            </a:p>
          </p:txBody>
        </p:sp>
        <p:sp>
          <p:nvSpPr>
            <p:cNvPr id="28" name="TextBox 28"/>
            <p:cNvSpPr txBox="1"/>
            <p:nvPr/>
          </p:nvSpPr>
          <p:spPr>
            <a:xfrm>
              <a:off x="0" y="-76200"/>
              <a:ext cx="318291" cy="4977649"/>
            </a:xfrm>
            <a:prstGeom prst="rect">
              <a:avLst/>
            </a:prstGeom>
          </p:spPr>
          <p:txBody>
            <a:bodyPr lIns="143691" tIns="143691" rIns="143691" bIns="143691" rtlCol="0" anchor="ctr"/>
            <a:lstStyle/>
            <a:p>
              <a:pPr algn="ctr">
                <a:lnSpc>
                  <a:spcPts val="5544"/>
                </a:lnSpc>
              </a:pPr>
              <a:endParaRPr/>
            </a:p>
          </p:txBody>
        </p:sp>
      </p:grpSp>
      <p:grpSp>
        <p:nvGrpSpPr>
          <p:cNvPr id="29" name="Group 29"/>
          <p:cNvGrpSpPr/>
          <p:nvPr/>
        </p:nvGrpSpPr>
        <p:grpSpPr>
          <a:xfrm>
            <a:off x="-1063352" y="-2383148"/>
            <a:ext cx="23510704" cy="8768505"/>
            <a:chOff x="0" y="0"/>
            <a:chExt cx="812800" cy="303140"/>
          </a:xfrm>
        </p:grpSpPr>
        <p:sp>
          <p:nvSpPr>
            <p:cNvPr id="30" name="Freeform 30"/>
            <p:cNvSpPr/>
            <p:nvPr/>
          </p:nvSpPr>
          <p:spPr>
            <a:xfrm>
              <a:off x="0" y="0"/>
              <a:ext cx="812800" cy="303140"/>
            </a:xfrm>
            <a:custGeom>
              <a:avLst/>
              <a:gdLst/>
              <a:ahLst/>
              <a:cxnLst/>
              <a:rect l="l" t="t" r="r" b="b"/>
              <a:pathLst>
                <a:path w="812800" h="303140">
                  <a:moveTo>
                    <a:pt x="203200" y="0"/>
                  </a:moveTo>
                  <a:lnTo>
                    <a:pt x="812800" y="0"/>
                  </a:lnTo>
                  <a:lnTo>
                    <a:pt x="609600" y="303140"/>
                  </a:lnTo>
                  <a:lnTo>
                    <a:pt x="0" y="303140"/>
                  </a:lnTo>
                  <a:lnTo>
                    <a:pt x="203200" y="0"/>
                  </a:lnTo>
                  <a:close/>
                </a:path>
              </a:pathLst>
            </a:custGeom>
            <a:solidFill>
              <a:srgbClr val="A51C30"/>
            </a:solidFill>
            <a:ln cap="sq">
              <a:noFill/>
              <a:prstDash val="solid"/>
              <a:miter/>
            </a:ln>
          </p:spPr>
          <p:txBody>
            <a:bodyPr/>
            <a:lstStyle/>
            <a:p>
              <a:endParaRPr lang="it-IT"/>
            </a:p>
          </p:txBody>
        </p:sp>
        <p:sp>
          <p:nvSpPr>
            <p:cNvPr id="31" name="TextBox 31"/>
            <p:cNvSpPr txBox="1"/>
            <p:nvPr/>
          </p:nvSpPr>
          <p:spPr>
            <a:xfrm>
              <a:off x="101600" y="-76200"/>
              <a:ext cx="609600" cy="379340"/>
            </a:xfrm>
            <a:prstGeom prst="rect">
              <a:avLst/>
            </a:prstGeom>
          </p:spPr>
          <p:txBody>
            <a:bodyPr lIns="143691" tIns="143691" rIns="143691" bIns="143691" rtlCol="0" anchor="ctr"/>
            <a:lstStyle/>
            <a:p>
              <a:pPr algn="ctr">
                <a:lnSpc>
                  <a:spcPts val="5544"/>
                </a:lnSpc>
              </a:pPr>
              <a:endParaRPr/>
            </a:p>
          </p:txBody>
        </p:sp>
      </p:grpSp>
      <p:grpSp>
        <p:nvGrpSpPr>
          <p:cNvPr id="32" name="Group 32"/>
          <p:cNvGrpSpPr/>
          <p:nvPr/>
        </p:nvGrpSpPr>
        <p:grpSpPr>
          <a:xfrm>
            <a:off x="-4130591" y="-2670288"/>
            <a:ext cx="26577943" cy="8434634"/>
            <a:chOff x="0" y="0"/>
            <a:chExt cx="6350000" cy="2015202"/>
          </a:xfrm>
        </p:grpSpPr>
        <p:sp>
          <p:nvSpPr>
            <p:cNvPr id="33" name="Freeform 33"/>
            <p:cNvSpPr/>
            <p:nvPr/>
          </p:nvSpPr>
          <p:spPr>
            <a:xfrm>
              <a:off x="0" y="0"/>
              <a:ext cx="6350000" cy="2015202"/>
            </a:xfrm>
            <a:custGeom>
              <a:avLst/>
              <a:gdLst/>
              <a:ahLst/>
              <a:cxnLst/>
              <a:rect l="l" t="t" r="r" b="b"/>
              <a:pathLst>
                <a:path w="6350000" h="2015202">
                  <a:moveTo>
                    <a:pt x="0" y="0"/>
                  </a:moveTo>
                  <a:lnTo>
                    <a:pt x="6350000" y="0"/>
                  </a:lnTo>
                  <a:lnTo>
                    <a:pt x="6350000" y="2015202"/>
                  </a:lnTo>
                  <a:lnTo>
                    <a:pt x="0" y="2015202"/>
                  </a:lnTo>
                  <a:close/>
                </a:path>
              </a:pathLst>
            </a:custGeom>
            <a:blipFill>
              <a:blip r:embed="rId2"/>
              <a:stretch>
                <a:fillRect t="-55231" b="-55231"/>
              </a:stretch>
            </a:blipFill>
          </p:spPr>
          <p:txBody>
            <a:bodyPr/>
            <a:lstStyle/>
            <a:p>
              <a:endParaRPr lang="it-IT"/>
            </a:p>
          </p:txBody>
        </p:sp>
      </p:grpSp>
      <p:grpSp>
        <p:nvGrpSpPr>
          <p:cNvPr id="34" name="Group 34"/>
          <p:cNvGrpSpPr/>
          <p:nvPr/>
        </p:nvGrpSpPr>
        <p:grpSpPr>
          <a:xfrm>
            <a:off x="-434687" y="-1770996"/>
            <a:ext cx="22253374" cy="7543855"/>
            <a:chOff x="0" y="0"/>
            <a:chExt cx="2819482" cy="955800"/>
          </a:xfrm>
        </p:grpSpPr>
        <p:sp>
          <p:nvSpPr>
            <p:cNvPr id="35" name="Freeform 35"/>
            <p:cNvSpPr/>
            <p:nvPr/>
          </p:nvSpPr>
          <p:spPr>
            <a:xfrm>
              <a:off x="0" y="0"/>
              <a:ext cx="2819482" cy="955800"/>
            </a:xfrm>
            <a:custGeom>
              <a:avLst/>
              <a:gdLst/>
              <a:ahLst/>
              <a:cxnLst/>
              <a:rect l="l" t="t" r="r" b="b"/>
              <a:pathLst>
                <a:path w="2819482" h="955800">
                  <a:moveTo>
                    <a:pt x="0" y="0"/>
                  </a:moveTo>
                  <a:lnTo>
                    <a:pt x="2819482" y="0"/>
                  </a:lnTo>
                  <a:lnTo>
                    <a:pt x="2819482" y="955800"/>
                  </a:lnTo>
                  <a:lnTo>
                    <a:pt x="0" y="955800"/>
                  </a:lnTo>
                  <a:close/>
                </a:path>
              </a:pathLst>
            </a:custGeom>
            <a:solidFill>
              <a:srgbClr val="18234B">
                <a:alpha val="80000"/>
              </a:srgbClr>
            </a:solidFill>
            <a:ln cap="sq">
              <a:noFill/>
              <a:prstDash val="solid"/>
              <a:miter/>
            </a:ln>
          </p:spPr>
          <p:txBody>
            <a:bodyPr/>
            <a:lstStyle/>
            <a:p>
              <a:endParaRPr lang="it-IT"/>
            </a:p>
          </p:txBody>
        </p:sp>
        <p:sp>
          <p:nvSpPr>
            <p:cNvPr id="36" name="TextBox 36"/>
            <p:cNvSpPr txBox="1"/>
            <p:nvPr/>
          </p:nvSpPr>
          <p:spPr>
            <a:xfrm>
              <a:off x="0" y="-76200"/>
              <a:ext cx="2819482" cy="1032000"/>
            </a:xfrm>
            <a:prstGeom prst="rect">
              <a:avLst/>
            </a:prstGeom>
          </p:spPr>
          <p:txBody>
            <a:bodyPr lIns="143691" tIns="143691" rIns="143691" bIns="143691" rtlCol="0" anchor="ctr"/>
            <a:lstStyle/>
            <a:p>
              <a:pPr marL="0" lvl="0" indent="0" algn="ctr">
                <a:lnSpc>
                  <a:spcPts val="5544"/>
                </a:lnSpc>
                <a:spcBef>
                  <a:spcPct val="0"/>
                </a:spcBef>
              </a:pPr>
              <a:endParaRPr/>
            </a:p>
          </p:txBody>
        </p:sp>
      </p:grpSp>
      <p:grpSp>
        <p:nvGrpSpPr>
          <p:cNvPr id="37" name="Group 37"/>
          <p:cNvGrpSpPr/>
          <p:nvPr/>
        </p:nvGrpSpPr>
        <p:grpSpPr>
          <a:xfrm>
            <a:off x="14943358" y="22241173"/>
            <a:ext cx="5709465" cy="3356673"/>
            <a:chOff x="0" y="0"/>
            <a:chExt cx="7612621" cy="4475564"/>
          </a:xfrm>
        </p:grpSpPr>
        <p:pic>
          <p:nvPicPr>
            <p:cNvPr id="38" name="Picture 38"/>
            <p:cNvPicPr>
              <a:picLocks noChangeAspect="1"/>
            </p:cNvPicPr>
            <p:nvPr/>
          </p:nvPicPr>
          <p:blipFill>
            <a:blip r:embed="rId3"/>
            <a:srcRect t="5906" b="5906"/>
            <a:stretch>
              <a:fillRect/>
            </a:stretch>
          </p:blipFill>
          <p:spPr>
            <a:xfrm>
              <a:off x="0" y="0"/>
              <a:ext cx="7612621" cy="4475564"/>
            </a:xfrm>
            <a:prstGeom prst="rect">
              <a:avLst/>
            </a:prstGeom>
          </p:spPr>
        </p:pic>
      </p:grpSp>
      <p:grpSp>
        <p:nvGrpSpPr>
          <p:cNvPr id="39" name="Group 39"/>
          <p:cNvGrpSpPr/>
          <p:nvPr/>
        </p:nvGrpSpPr>
        <p:grpSpPr>
          <a:xfrm>
            <a:off x="14448945" y="17429321"/>
            <a:ext cx="5709465" cy="3356673"/>
            <a:chOff x="0" y="0"/>
            <a:chExt cx="7612621" cy="4475564"/>
          </a:xfrm>
        </p:grpSpPr>
        <p:pic>
          <p:nvPicPr>
            <p:cNvPr id="40" name="Picture 40"/>
            <p:cNvPicPr>
              <a:picLocks noChangeAspect="1"/>
            </p:cNvPicPr>
            <p:nvPr/>
          </p:nvPicPr>
          <p:blipFill>
            <a:blip r:embed="rId3"/>
            <a:srcRect t="5906" b="5906"/>
            <a:stretch>
              <a:fillRect/>
            </a:stretch>
          </p:blipFill>
          <p:spPr>
            <a:xfrm>
              <a:off x="0" y="0"/>
              <a:ext cx="7612621" cy="4475564"/>
            </a:xfrm>
            <a:prstGeom prst="rect">
              <a:avLst/>
            </a:prstGeom>
          </p:spPr>
        </p:pic>
      </p:grpSp>
      <p:grpSp>
        <p:nvGrpSpPr>
          <p:cNvPr id="41" name="Group 41"/>
          <p:cNvGrpSpPr/>
          <p:nvPr/>
        </p:nvGrpSpPr>
        <p:grpSpPr>
          <a:xfrm>
            <a:off x="14448945" y="12724907"/>
            <a:ext cx="5709465" cy="3356673"/>
            <a:chOff x="0" y="0"/>
            <a:chExt cx="7612621" cy="4475564"/>
          </a:xfrm>
        </p:grpSpPr>
        <p:pic>
          <p:nvPicPr>
            <p:cNvPr id="42" name="Picture 42"/>
            <p:cNvPicPr>
              <a:picLocks noChangeAspect="1"/>
            </p:cNvPicPr>
            <p:nvPr/>
          </p:nvPicPr>
          <p:blipFill>
            <a:blip r:embed="rId3"/>
            <a:srcRect t="5906" b="5906"/>
            <a:stretch>
              <a:fillRect/>
            </a:stretch>
          </p:blipFill>
          <p:spPr>
            <a:xfrm>
              <a:off x="0" y="0"/>
              <a:ext cx="7612621" cy="4475564"/>
            </a:xfrm>
            <a:prstGeom prst="rect">
              <a:avLst/>
            </a:prstGeom>
          </p:spPr>
        </p:pic>
      </p:grpSp>
      <p:grpSp>
        <p:nvGrpSpPr>
          <p:cNvPr id="43" name="Group 43"/>
          <p:cNvGrpSpPr/>
          <p:nvPr/>
        </p:nvGrpSpPr>
        <p:grpSpPr>
          <a:xfrm>
            <a:off x="14256139" y="8194192"/>
            <a:ext cx="5709465" cy="3356673"/>
            <a:chOff x="0" y="0"/>
            <a:chExt cx="7612621" cy="4475564"/>
          </a:xfrm>
        </p:grpSpPr>
        <p:pic>
          <p:nvPicPr>
            <p:cNvPr id="44" name="Picture 44"/>
            <p:cNvPicPr>
              <a:picLocks noChangeAspect="1"/>
            </p:cNvPicPr>
            <p:nvPr/>
          </p:nvPicPr>
          <p:blipFill>
            <a:blip r:embed="rId3"/>
            <a:srcRect t="5906" b="5906"/>
            <a:stretch>
              <a:fillRect/>
            </a:stretch>
          </p:blipFill>
          <p:spPr>
            <a:xfrm>
              <a:off x="0" y="0"/>
              <a:ext cx="7612621" cy="4475564"/>
            </a:xfrm>
            <a:prstGeom prst="rect">
              <a:avLst/>
            </a:prstGeom>
          </p:spPr>
        </p:pic>
      </p:grpSp>
      <p:grpSp>
        <p:nvGrpSpPr>
          <p:cNvPr id="45" name="Group 45"/>
          <p:cNvGrpSpPr/>
          <p:nvPr/>
        </p:nvGrpSpPr>
        <p:grpSpPr>
          <a:xfrm>
            <a:off x="1201423" y="6130155"/>
            <a:ext cx="853648" cy="853648"/>
            <a:chOff x="0" y="0"/>
            <a:chExt cx="245533" cy="245533"/>
          </a:xfrm>
        </p:grpSpPr>
        <p:sp>
          <p:nvSpPr>
            <p:cNvPr id="46" name="Freeform 46"/>
            <p:cNvSpPr/>
            <p:nvPr/>
          </p:nvSpPr>
          <p:spPr>
            <a:xfrm>
              <a:off x="0" y="0"/>
              <a:ext cx="245533" cy="245533"/>
            </a:xfrm>
            <a:custGeom>
              <a:avLst/>
              <a:gdLst/>
              <a:ahLst/>
              <a:cxnLst/>
              <a:rect l="l" t="t" r="r" b="b"/>
              <a:pathLst>
                <a:path w="245533" h="245533">
                  <a:moveTo>
                    <a:pt x="99761" y="0"/>
                  </a:moveTo>
                  <a:lnTo>
                    <a:pt x="145772" y="0"/>
                  </a:lnTo>
                  <a:cubicBezTo>
                    <a:pt x="200869" y="0"/>
                    <a:pt x="245533" y="44665"/>
                    <a:pt x="245533" y="99761"/>
                  </a:cubicBezTo>
                  <a:lnTo>
                    <a:pt x="245533" y="145772"/>
                  </a:lnTo>
                  <a:cubicBezTo>
                    <a:pt x="245533" y="200869"/>
                    <a:pt x="200869" y="245533"/>
                    <a:pt x="145772" y="245533"/>
                  </a:cubicBezTo>
                  <a:lnTo>
                    <a:pt x="99761" y="245533"/>
                  </a:lnTo>
                  <a:cubicBezTo>
                    <a:pt x="44665" y="245533"/>
                    <a:pt x="0" y="200869"/>
                    <a:pt x="0" y="145772"/>
                  </a:cubicBezTo>
                  <a:lnTo>
                    <a:pt x="0" y="99761"/>
                  </a:lnTo>
                  <a:cubicBezTo>
                    <a:pt x="0" y="44665"/>
                    <a:pt x="44665" y="0"/>
                    <a:pt x="99761" y="0"/>
                  </a:cubicBezTo>
                  <a:close/>
                </a:path>
              </a:pathLst>
            </a:custGeom>
            <a:solidFill>
              <a:srgbClr val="18234B"/>
            </a:solidFill>
          </p:spPr>
          <p:txBody>
            <a:bodyPr/>
            <a:lstStyle/>
            <a:p>
              <a:endParaRPr lang="it-IT"/>
            </a:p>
          </p:txBody>
        </p:sp>
        <p:sp>
          <p:nvSpPr>
            <p:cNvPr id="47" name="TextBox 47"/>
            <p:cNvSpPr txBox="1"/>
            <p:nvPr/>
          </p:nvSpPr>
          <p:spPr>
            <a:xfrm>
              <a:off x="0" y="-76200"/>
              <a:ext cx="245533" cy="321733"/>
            </a:xfrm>
            <a:prstGeom prst="rect">
              <a:avLst/>
            </a:prstGeom>
          </p:spPr>
          <p:txBody>
            <a:bodyPr lIns="83075" tIns="83075" rIns="83075" bIns="83075" rtlCol="0" anchor="ctr"/>
            <a:lstStyle/>
            <a:p>
              <a:pPr algn="ctr">
                <a:lnSpc>
                  <a:spcPts val="5543"/>
                </a:lnSpc>
              </a:pPr>
              <a:endParaRPr/>
            </a:p>
          </p:txBody>
        </p:sp>
      </p:grpSp>
      <p:sp>
        <p:nvSpPr>
          <p:cNvPr id="48" name="Freeform 48"/>
          <p:cNvSpPr/>
          <p:nvPr/>
        </p:nvSpPr>
        <p:spPr>
          <a:xfrm>
            <a:off x="1417913" y="6300208"/>
            <a:ext cx="420669" cy="441542"/>
          </a:xfrm>
          <a:custGeom>
            <a:avLst/>
            <a:gdLst/>
            <a:ahLst/>
            <a:cxnLst/>
            <a:rect l="l" t="t" r="r" b="b"/>
            <a:pathLst>
              <a:path w="420669" h="441542">
                <a:moveTo>
                  <a:pt x="0" y="0"/>
                </a:moveTo>
                <a:lnTo>
                  <a:pt x="420669" y="0"/>
                </a:lnTo>
                <a:lnTo>
                  <a:pt x="420669" y="441542"/>
                </a:lnTo>
                <a:lnTo>
                  <a:pt x="0" y="44154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it-IT"/>
          </a:p>
        </p:txBody>
      </p:sp>
      <p:grpSp>
        <p:nvGrpSpPr>
          <p:cNvPr id="49" name="Group 49"/>
          <p:cNvGrpSpPr/>
          <p:nvPr/>
        </p:nvGrpSpPr>
        <p:grpSpPr>
          <a:xfrm>
            <a:off x="19317517" y="26774007"/>
            <a:ext cx="1295267" cy="1295267"/>
            <a:chOff x="0" y="0"/>
            <a:chExt cx="221772" cy="221772"/>
          </a:xfrm>
        </p:grpSpPr>
        <p:sp>
          <p:nvSpPr>
            <p:cNvPr id="50" name="Freeform 50"/>
            <p:cNvSpPr/>
            <p:nvPr/>
          </p:nvSpPr>
          <p:spPr>
            <a:xfrm>
              <a:off x="0" y="0"/>
              <a:ext cx="221772" cy="221772"/>
            </a:xfrm>
            <a:custGeom>
              <a:avLst/>
              <a:gdLst/>
              <a:ahLst/>
              <a:cxnLst/>
              <a:rect l="l" t="t" r="r" b="b"/>
              <a:pathLst>
                <a:path w="221772" h="221772">
                  <a:moveTo>
                    <a:pt x="0" y="0"/>
                  </a:moveTo>
                  <a:lnTo>
                    <a:pt x="221772" y="0"/>
                  </a:lnTo>
                  <a:lnTo>
                    <a:pt x="221772" y="221772"/>
                  </a:lnTo>
                  <a:lnTo>
                    <a:pt x="0" y="221772"/>
                  </a:lnTo>
                  <a:close/>
                </a:path>
              </a:pathLst>
            </a:custGeom>
            <a:solidFill>
              <a:srgbClr val="E4E4E4"/>
            </a:solidFill>
          </p:spPr>
          <p:txBody>
            <a:bodyPr/>
            <a:lstStyle/>
            <a:p>
              <a:endParaRPr lang="it-IT"/>
            </a:p>
          </p:txBody>
        </p:sp>
        <p:sp>
          <p:nvSpPr>
            <p:cNvPr id="51" name="TextBox 51"/>
            <p:cNvSpPr txBox="1"/>
            <p:nvPr/>
          </p:nvSpPr>
          <p:spPr>
            <a:xfrm>
              <a:off x="0" y="-76200"/>
              <a:ext cx="221772" cy="297972"/>
            </a:xfrm>
            <a:prstGeom prst="rect">
              <a:avLst/>
            </a:prstGeom>
          </p:spPr>
          <p:txBody>
            <a:bodyPr lIns="50800" tIns="50800" rIns="50800" bIns="50800" rtlCol="0" anchor="ctr"/>
            <a:lstStyle/>
            <a:p>
              <a:pPr algn="ctr">
                <a:lnSpc>
                  <a:spcPts val="5544"/>
                </a:lnSpc>
              </a:pPr>
              <a:endParaRPr/>
            </a:p>
          </p:txBody>
        </p:sp>
      </p:grpSp>
      <p:grpSp>
        <p:nvGrpSpPr>
          <p:cNvPr id="52" name="Group 52"/>
          <p:cNvGrpSpPr/>
          <p:nvPr/>
        </p:nvGrpSpPr>
        <p:grpSpPr>
          <a:xfrm>
            <a:off x="17342164" y="26774007"/>
            <a:ext cx="1295267" cy="1295267"/>
            <a:chOff x="0" y="0"/>
            <a:chExt cx="221772" cy="221772"/>
          </a:xfrm>
        </p:grpSpPr>
        <p:sp>
          <p:nvSpPr>
            <p:cNvPr id="53" name="Freeform 53"/>
            <p:cNvSpPr/>
            <p:nvPr/>
          </p:nvSpPr>
          <p:spPr>
            <a:xfrm>
              <a:off x="0" y="0"/>
              <a:ext cx="221772" cy="221772"/>
            </a:xfrm>
            <a:custGeom>
              <a:avLst/>
              <a:gdLst/>
              <a:ahLst/>
              <a:cxnLst/>
              <a:rect l="l" t="t" r="r" b="b"/>
              <a:pathLst>
                <a:path w="221772" h="221772">
                  <a:moveTo>
                    <a:pt x="0" y="0"/>
                  </a:moveTo>
                  <a:lnTo>
                    <a:pt x="221772" y="0"/>
                  </a:lnTo>
                  <a:lnTo>
                    <a:pt x="221772" y="221772"/>
                  </a:lnTo>
                  <a:lnTo>
                    <a:pt x="0" y="221772"/>
                  </a:lnTo>
                  <a:close/>
                </a:path>
              </a:pathLst>
            </a:custGeom>
            <a:solidFill>
              <a:srgbClr val="E4E4E4"/>
            </a:solidFill>
          </p:spPr>
          <p:txBody>
            <a:bodyPr/>
            <a:lstStyle/>
            <a:p>
              <a:endParaRPr lang="it-IT"/>
            </a:p>
          </p:txBody>
        </p:sp>
        <p:sp>
          <p:nvSpPr>
            <p:cNvPr id="54" name="TextBox 54"/>
            <p:cNvSpPr txBox="1"/>
            <p:nvPr/>
          </p:nvSpPr>
          <p:spPr>
            <a:xfrm>
              <a:off x="0" y="-76200"/>
              <a:ext cx="221772" cy="297972"/>
            </a:xfrm>
            <a:prstGeom prst="rect">
              <a:avLst/>
            </a:prstGeom>
          </p:spPr>
          <p:txBody>
            <a:bodyPr lIns="50800" tIns="50800" rIns="50800" bIns="50800" rtlCol="0" anchor="ctr"/>
            <a:lstStyle/>
            <a:p>
              <a:pPr algn="ctr">
                <a:lnSpc>
                  <a:spcPts val="5544"/>
                </a:lnSpc>
              </a:pPr>
              <a:endParaRPr/>
            </a:p>
          </p:txBody>
        </p:sp>
      </p:grpSp>
      <p:grpSp>
        <p:nvGrpSpPr>
          <p:cNvPr id="55" name="Group 55"/>
          <p:cNvGrpSpPr/>
          <p:nvPr/>
        </p:nvGrpSpPr>
        <p:grpSpPr>
          <a:xfrm>
            <a:off x="731176" y="27421641"/>
            <a:ext cx="15264215" cy="2506430"/>
            <a:chOff x="0" y="0"/>
            <a:chExt cx="2613496" cy="429144"/>
          </a:xfrm>
        </p:grpSpPr>
        <p:sp>
          <p:nvSpPr>
            <p:cNvPr id="56" name="Freeform 56"/>
            <p:cNvSpPr/>
            <p:nvPr/>
          </p:nvSpPr>
          <p:spPr>
            <a:xfrm>
              <a:off x="0" y="0"/>
              <a:ext cx="2613496" cy="429144"/>
            </a:xfrm>
            <a:custGeom>
              <a:avLst/>
              <a:gdLst/>
              <a:ahLst/>
              <a:cxnLst/>
              <a:rect l="l" t="t" r="r" b="b"/>
              <a:pathLst>
                <a:path w="2613496" h="429144">
                  <a:moveTo>
                    <a:pt x="0" y="0"/>
                  </a:moveTo>
                  <a:lnTo>
                    <a:pt x="2613496" y="0"/>
                  </a:lnTo>
                  <a:lnTo>
                    <a:pt x="2613496" y="429144"/>
                  </a:lnTo>
                  <a:lnTo>
                    <a:pt x="0" y="429144"/>
                  </a:lnTo>
                  <a:close/>
                </a:path>
              </a:pathLst>
            </a:custGeom>
            <a:solidFill>
              <a:srgbClr val="FFFFFF">
                <a:alpha val="69804"/>
              </a:srgbClr>
            </a:solidFill>
          </p:spPr>
          <p:txBody>
            <a:bodyPr/>
            <a:lstStyle/>
            <a:p>
              <a:endParaRPr lang="it-IT" dirty="0"/>
            </a:p>
          </p:txBody>
        </p:sp>
        <p:sp>
          <p:nvSpPr>
            <p:cNvPr id="57" name="TextBox 57"/>
            <p:cNvSpPr txBox="1"/>
            <p:nvPr/>
          </p:nvSpPr>
          <p:spPr>
            <a:xfrm>
              <a:off x="0" y="-76200"/>
              <a:ext cx="2613496" cy="505344"/>
            </a:xfrm>
            <a:prstGeom prst="rect">
              <a:avLst/>
            </a:prstGeom>
          </p:spPr>
          <p:txBody>
            <a:bodyPr lIns="50800" tIns="50800" rIns="50800" bIns="50800" rtlCol="0" anchor="ctr"/>
            <a:lstStyle/>
            <a:p>
              <a:pPr algn="ctr">
                <a:lnSpc>
                  <a:spcPts val="5544"/>
                </a:lnSpc>
              </a:pPr>
              <a:endParaRPr/>
            </a:p>
          </p:txBody>
        </p:sp>
      </p:grpSp>
      <p:grpSp>
        <p:nvGrpSpPr>
          <p:cNvPr id="58" name="Group 58"/>
          <p:cNvGrpSpPr/>
          <p:nvPr/>
        </p:nvGrpSpPr>
        <p:grpSpPr>
          <a:xfrm>
            <a:off x="19317517" y="28487148"/>
            <a:ext cx="1295267" cy="1295267"/>
            <a:chOff x="0" y="0"/>
            <a:chExt cx="221772" cy="221772"/>
          </a:xfrm>
        </p:grpSpPr>
        <p:sp>
          <p:nvSpPr>
            <p:cNvPr id="59" name="Freeform 59"/>
            <p:cNvSpPr/>
            <p:nvPr/>
          </p:nvSpPr>
          <p:spPr>
            <a:xfrm>
              <a:off x="0" y="0"/>
              <a:ext cx="221772" cy="221772"/>
            </a:xfrm>
            <a:custGeom>
              <a:avLst/>
              <a:gdLst/>
              <a:ahLst/>
              <a:cxnLst/>
              <a:rect l="l" t="t" r="r" b="b"/>
              <a:pathLst>
                <a:path w="221772" h="221772">
                  <a:moveTo>
                    <a:pt x="0" y="0"/>
                  </a:moveTo>
                  <a:lnTo>
                    <a:pt x="221772" y="0"/>
                  </a:lnTo>
                  <a:lnTo>
                    <a:pt x="221772" y="221772"/>
                  </a:lnTo>
                  <a:lnTo>
                    <a:pt x="0" y="221772"/>
                  </a:lnTo>
                  <a:close/>
                </a:path>
              </a:pathLst>
            </a:custGeom>
            <a:solidFill>
              <a:srgbClr val="E4E4E4"/>
            </a:solidFill>
          </p:spPr>
          <p:txBody>
            <a:bodyPr/>
            <a:lstStyle/>
            <a:p>
              <a:endParaRPr lang="it-IT"/>
            </a:p>
          </p:txBody>
        </p:sp>
        <p:sp>
          <p:nvSpPr>
            <p:cNvPr id="60" name="TextBox 60"/>
            <p:cNvSpPr txBox="1"/>
            <p:nvPr/>
          </p:nvSpPr>
          <p:spPr>
            <a:xfrm>
              <a:off x="0" y="-76200"/>
              <a:ext cx="221772" cy="297972"/>
            </a:xfrm>
            <a:prstGeom prst="rect">
              <a:avLst/>
            </a:prstGeom>
          </p:spPr>
          <p:txBody>
            <a:bodyPr lIns="50800" tIns="50800" rIns="50800" bIns="50800" rtlCol="0" anchor="ctr"/>
            <a:lstStyle/>
            <a:p>
              <a:pPr algn="ctr">
                <a:lnSpc>
                  <a:spcPts val="5544"/>
                </a:lnSpc>
              </a:pPr>
              <a:endParaRPr/>
            </a:p>
          </p:txBody>
        </p:sp>
      </p:grpSp>
      <p:grpSp>
        <p:nvGrpSpPr>
          <p:cNvPr id="61" name="Group 61"/>
          <p:cNvGrpSpPr/>
          <p:nvPr/>
        </p:nvGrpSpPr>
        <p:grpSpPr>
          <a:xfrm>
            <a:off x="17342164" y="28487148"/>
            <a:ext cx="1295267" cy="1295267"/>
            <a:chOff x="0" y="0"/>
            <a:chExt cx="221772" cy="221772"/>
          </a:xfrm>
        </p:grpSpPr>
        <p:sp>
          <p:nvSpPr>
            <p:cNvPr id="62" name="Freeform 62"/>
            <p:cNvSpPr/>
            <p:nvPr/>
          </p:nvSpPr>
          <p:spPr>
            <a:xfrm>
              <a:off x="0" y="0"/>
              <a:ext cx="221772" cy="221772"/>
            </a:xfrm>
            <a:custGeom>
              <a:avLst/>
              <a:gdLst/>
              <a:ahLst/>
              <a:cxnLst/>
              <a:rect l="l" t="t" r="r" b="b"/>
              <a:pathLst>
                <a:path w="221772" h="221772">
                  <a:moveTo>
                    <a:pt x="0" y="0"/>
                  </a:moveTo>
                  <a:lnTo>
                    <a:pt x="221772" y="0"/>
                  </a:lnTo>
                  <a:lnTo>
                    <a:pt x="221772" y="221772"/>
                  </a:lnTo>
                  <a:lnTo>
                    <a:pt x="0" y="221772"/>
                  </a:lnTo>
                  <a:close/>
                </a:path>
              </a:pathLst>
            </a:custGeom>
            <a:solidFill>
              <a:srgbClr val="E4E4E4"/>
            </a:solidFill>
          </p:spPr>
          <p:txBody>
            <a:bodyPr/>
            <a:lstStyle/>
            <a:p>
              <a:endParaRPr lang="it-IT"/>
            </a:p>
          </p:txBody>
        </p:sp>
        <p:sp>
          <p:nvSpPr>
            <p:cNvPr id="63" name="TextBox 63"/>
            <p:cNvSpPr txBox="1"/>
            <p:nvPr/>
          </p:nvSpPr>
          <p:spPr>
            <a:xfrm>
              <a:off x="0" y="-76200"/>
              <a:ext cx="221772" cy="297972"/>
            </a:xfrm>
            <a:prstGeom prst="rect">
              <a:avLst/>
            </a:prstGeom>
          </p:spPr>
          <p:txBody>
            <a:bodyPr lIns="50800" tIns="50800" rIns="50800" bIns="50800" rtlCol="0" anchor="ctr"/>
            <a:lstStyle/>
            <a:p>
              <a:pPr algn="ctr">
                <a:lnSpc>
                  <a:spcPts val="5544"/>
                </a:lnSpc>
              </a:pPr>
              <a:endParaRPr/>
            </a:p>
          </p:txBody>
        </p:sp>
      </p:grpSp>
      <p:sp>
        <p:nvSpPr>
          <p:cNvPr id="64" name="TextBox 64"/>
          <p:cNvSpPr txBox="1"/>
          <p:nvPr/>
        </p:nvSpPr>
        <p:spPr>
          <a:xfrm>
            <a:off x="1331777" y="17161513"/>
            <a:ext cx="11138932" cy="409575"/>
          </a:xfrm>
          <a:prstGeom prst="rect">
            <a:avLst/>
          </a:prstGeom>
        </p:spPr>
        <p:txBody>
          <a:bodyPr lIns="0" tIns="0" rIns="0" bIns="0" rtlCol="0" anchor="t">
            <a:spAutoFit/>
          </a:bodyPr>
          <a:lstStyle/>
          <a:p>
            <a:pPr algn="l">
              <a:lnSpc>
                <a:spcPts val="3240"/>
              </a:lnSpc>
            </a:pPr>
            <a:r>
              <a:rPr lang="en-US" sz="2700" b="1">
                <a:solidFill>
                  <a:srgbClr val="FFFFFF"/>
                </a:solidFill>
                <a:latin typeface="Inria Serif Bold"/>
                <a:ea typeface="Inria Serif Bold"/>
                <a:cs typeface="Inria Serif Bold"/>
                <a:sym typeface="Inria Serif Bold"/>
              </a:rPr>
              <a:t>Obiettivi e metodologia della ricerca</a:t>
            </a:r>
          </a:p>
        </p:txBody>
      </p:sp>
      <p:sp>
        <p:nvSpPr>
          <p:cNvPr id="65" name="TextBox 65"/>
          <p:cNvSpPr txBox="1"/>
          <p:nvPr/>
        </p:nvSpPr>
        <p:spPr>
          <a:xfrm>
            <a:off x="1331777" y="12455561"/>
            <a:ext cx="9119625" cy="409575"/>
          </a:xfrm>
          <a:prstGeom prst="rect">
            <a:avLst/>
          </a:prstGeom>
        </p:spPr>
        <p:txBody>
          <a:bodyPr lIns="0" tIns="0" rIns="0" bIns="0" rtlCol="0" anchor="t">
            <a:spAutoFit/>
          </a:bodyPr>
          <a:lstStyle/>
          <a:p>
            <a:pPr algn="l">
              <a:lnSpc>
                <a:spcPts val="3240"/>
              </a:lnSpc>
            </a:pPr>
            <a:r>
              <a:rPr lang="en-US" sz="2700" b="1">
                <a:solidFill>
                  <a:srgbClr val="FFFFFF"/>
                </a:solidFill>
                <a:latin typeface="Inria Serif Bold"/>
                <a:ea typeface="Inria Serif Bold"/>
                <a:cs typeface="Inria Serif Bold"/>
                <a:sym typeface="Inria Serif Bold"/>
              </a:rPr>
              <a:t>Stato dell’arte</a:t>
            </a:r>
          </a:p>
        </p:txBody>
      </p:sp>
      <p:sp>
        <p:nvSpPr>
          <p:cNvPr id="66" name="TextBox 66"/>
          <p:cNvSpPr txBox="1"/>
          <p:nvPr/>
        </p:nvSpPr>
        <p:spPr>
          <a:xfrm>
            <a:off x="1331777" y="17894938"/>
            <a:ext cx="12396455" cy="1077218"/>
          </a:xfrm>
          <a:prstGeom prst="rect">
            <a:avLst/>
          </a:prstGeom>
        </p:spPr>
        <p:txBody>
          <a:bodyPr lIns="0" tIns="0" rIns="0" bIns="0" rtlCol="0" anchor="t">
            <a:spAutoFit/>
          </a:bodyPr>
          <a:lstStyle/>
          <a:p>
            <a:pPr algn="just">
              <a:lnSpc>
                <a:spcPts val="2117"/>
              </a:lnSpc>
            </a:pPr>
            <a:r>
              <a:rPr lang="it-IT" sz="1628" dirty="0">
                <a:solidFill>
                  <a:srgbClr val="000000"/>
                </a:solidFill>
                <a:latin typeface="Montserrat"/>
                <a:ea typeface="Montserrat"/>
                <a:cs typeface="Montserrat"/>
                <a:sym typeface="Montserrat"/>
              </a:rPr>
              <a:t>Il </a:t>
            </a:r>
            <a:r>
              <a:rPr lang="it-IT" sz="2000" dirty="0">
                <a:solidFill>
                  <a:srgbClr val="000000"/>
                </a:solidFill>
                <a:latin typeface="Montserrat"/>
                <a:ea typeface="Montserrat"/>
                <a:cs typeface="Montserrat"/>
                <a:sym typeface="Montserrat"/>
              </a:rPr>
              <a:t>paper ambisce a verificare in maniera analitica la sussistenza degli elementi costitutivi della fattispecie associativa nei diversi modelli di interazione plurisoggettiva in rete. Il requisito maggiormente critico appare quello della struttura organizzativa, cui si affianca quello non meno rilevante della preordinazione del programma criminoso.</a:t>
            </a:r>
            <a:endParaRPr lang="en-US" sz="2000" dirty="0">
              <a:solidFill>
                <a:srgbClr val="000000"/>
              </a:solidFill>
              <a:latin typeface="Montserrat"/>
              <a:ea typeface="Montserrat"/>
              <a:cs typeface="Montserrat"/>
              <a:sym typeface="Montserrat"/>
            </a:endParaRPr>
          </a:p>
        </p:txBody>
      </p:sp>
      <p:sp>
        <p:nvSpPr>
          <p:cNvPr id="67" name="TextBox 67"/>
          <p:cNvSpPr txBox="1"/>
          <p:nvPr/>
        </p:nvSpPr>
        <p:spPr>
          <a:xfrm>
            <a:off x="1331777" y="13265186"/>
            <a:ext cx="12396455" cy="2962349"/>
          </a:xfrm>
          <a:prstGeom prst="rect">
            <a:avLst/>
          </a:prstGeom>
        </p:spPr>
        <p:txBody>
          <a:bodyPr lIns="0" tIns="0" rIns="0" bIns="0" rtlCol="0" anchor="t">
            <a:spAutoFit/>
          </a:bodyPr>
          <a:lstStyle/>
          <a:p>
            <a:pPr algn="just">
              <a:lnSpc>
                <a:spcPts val="2117"/>
              </a:lnSpc>
            </a:pPr>
            <a:r>
              <a:rPr lang="it-IT" sz="2000" dirty="0">
                <a:solidFill>
                  <a:srgbClr val="000000"/>
                </a:solidFill>
                <a:latin typeface="Montserrat"/>
                <a:ea typeface="Montserrat"/>
                <a:cs typeface="Montserrat"/>
                <a:sym typeface="Montserrat"/>
              </a:rPr>
              <a:t>La traccia di riferimento per affrontare il problema è la sentenza che ha affrontato la posizione del gruppo hacker cd. </a:t>
            </a:r>
            <a:r>
              <a:rPr lang="it-IT" sz="2000" dirty="0" err="1">
                <a:solidFill>
                  <a:srgbClr val="000000"/>
                </a:solidFill>
                <a:latin typeface="Montserrat"/>
                <a:ea typeface="Montserrat"/>
                <a:cs typeface="Montserrat"/>
                <a:sym typeface="Montserrat"/>
              </a:rPr>
              <a:t>Anonymus</a:t>
            </a:r>
            <a:r>
              <a:rPr lang="it-IT" sz="2000" dirty="0">
                <a:solidFill>
                  <a:srgbClr val="000000"/>
                </a:solidFill>
                <a:latin typeface="Montserrat"/>
                <a:ea typeface="Montserrat"/>
                <a:cs typeface="Montserrat"/>
                <a:sym typeface="Montserrat"/>
              </a:rPr>
              <a:t>, a margine del quale la Suprema Corte ha configurato una “associazione per delinquere informatica”, reputando accertata l’esistenza di una vera e propria struttura, desumibile sia dallo studio delle elaborazioni informatiche riscontrate sul web sia dall’analisi dei singoli reati accertati, a cui avevano partecipato, con ruoli diversi, gli indagati. La dottrina che ha commentato la decisione ha rilevato come gli elementi emersi non deponessero univocamente nel senso della sussistenza della componente </a:t>
            </a:r>
            <a:r>
              <a:rPr lang="it-IT" sz="2000" dirty="0" err="1">
                <a:solidFill>
                  <a:srgbClr val="000000"/>
                </a:solidFill>
                <a:latin typeface="Montserrat"/>
                <a:ea typeface="Montserrat"/>
                <a:cs typeface="Montserrat"/>
                <a:sym typeface="Montserrat"/>
              </a:rPr>
              <a:t>organizzatoria</a:t>
            </a:r>
            <a:r>
              <a:rPr lang="it-IT" sz="2000" dirty="0">
                <a:solidFill>
                  <a:srgbClr val="000000"/>
                </a:solidFill>
                <a:latin typeface="Montserrat"/>
                <a:ea typeface="Montserrat"/>
                <a:cs typeface="Montserrat"/>
                <a:sym typeface="Montserrat"/>
              </a:rPr>
              <a:t> che qualifica il reato associativo. Su queste basi, diviene cruciale indagare se effettivamente la fattispecie vigente possa accogliere nelle proprie maglie il fenomeno considerato, ovvero se sia opportuno pensare ad uno nuovo tipo criminoso che si adatti meglio alle specificità di un’attività prevalentemente on line e priva di connotazioni verticistico-dirigistiche.</a:t>
            </a:r>
            <a:endParaRPr lang="en-US" sz="2000" dirty="0">
              <a:solidFill>
                <a:srgbClr val="000000"/>
              </a:solidFill>
              <a:latin typeface="Montserrat"/>
              <a:ea typeface="Montserrat"/>
              <a:cs typeface="Montserrat"/>
              <a:sym typeface="Montserrat"/>
            </a:endParaRPr>
          </a:p>
        </p:txBody>
      </p:sp>
      <p:sp>
        <p:nvSpPr>
          <p:cNvPr id="68" name="TextBox 68"/>
          <p:cNvSpPr txBox="1"/>
          <p:nvPr/>
        </p:nvSpPr>
        <p:spPr>
          <a:xfrm>
            <a:off x="1201423" y="8682202"/>
            <a:ext cx="7927211" cy="1885131"/>
          </a:xfrm>
          <a:prstGeom prst="rect">
            <a:avLst/>
          </a:prstGeom>
        </p:spPr>
        <p:txBody>
          <a:bodyPr lIns="0" tIns="0" rIns="0" bIns="0" rtlCol="0" anchor="t">
            <a:spAutoFit/>
          </a:bodyPr>
          <a:lstStyle/>
          <a:p>
            <a:pPr algn="just">
              <a:lnSpc>
                <a:spcPts val="2117"/>
              </a:lnSpc>
            </a:pPr>
            <a:r>
              <a:rPr lang="it-IT" dirty="0"/>
              <a:t>Il fenomeno della criminalità informatica, e dei reati cibernetici in particolare, ha posto all’attenzione della giurisprudenza e della dottrina il tema della configurabilità di un’associazione per delinquere a base interamente o prevalentemente informatica. Si tratta, in particolare, di un sodalizio tra soggetti che, pur senza interagire necessariamente nel mondo reale, danno corpo ad una struttura consolidata che favorisce lo scambio di informazioni e risorse per commettere delitti informatici. </a:t>
            </a:r>
            <a:endParaRPr lang="en-US" sz="1628" dirty="0">
              <a:solidFill>
                <a:srgbClr val="000000"/>
              </a:solidFill>
              <a:latin typeface="Montserrat"/>
              <a:ea typeface="Montserrat"/>
              <a:cs typeface="Montserrat"/>
              <a:sym typeface="Montserrat"/>
            </a:endParaRPr>
          </a:p>
        </p:txBody>
      </p:sp>
      <p:sp>
        <p:nvSpPr>
          <p:cNvPr id="69" name="TextBox 69"/>
          <p:cNvSpPr txBox="1"/>
          <p:nvPr/>
        </p:nvSpPr>
        <p:spPr>
          <a:xfrm>
            <a:off x="14943358" y="25788032"/>
            <a:ext cx="6125771" cy="246380"/>
          </a:xfrm>
          <a:prstGeom prst="rect">
            <a:avLst/>
          </a:prstGeom>
        </p:spPr>
        <p:txBody>
          <a:bodyPr lIns="0" tIns="0" rIns="0" bIns="0" rtlCol="0" anchor="t">
            <a:spAutoFit/>
          </a:bodyPr>
          <a:lstStyle/>
          <a:p>
            <a:pPr algn="l">
              <a:lnSpc>
                <a:spcPts val="2079"/>
              </a:lnSpc>
            </a:pPr>
            <a:r>
              <a:rPr lang="en-US" sz="1599" i="1">
                <a:solidFill>
                  <a:srgbClr val="000000"/>
                </a:solidFill>
                <a:latin typeface="Montserrat Italics"/>
                <a:ea typeface="Montserrat Italics"/>
                <a:cs typeface="Montserrat Italics"/>
                <a:sym typeface="Montserrat Italics"/>
              </a:rPr>
              <a:t>Didascalia della foto e fonti</a:t>
            </a:r>
          </a:p>
        </p:txBody>
      </p:sp>
      <p:sp>
        <p:nvSpPr>
          <p:cNvPr id="70" name="TextBox 70"/>
          <p:cNvSpPr txBox="1"/>
          <p:nvPr/>
        </p:nvSpPr>
        <p:spPr>
          <a:xfrm>
            <a:off x="19086225" y="28131013"/>
            <a:ext cx="1757852" cy="172348"/>
          </a:xfrm>
          <a:prstGeom prst="rect">
            <a:avLst/>
          </a:prstGeom>
        </p:spPr>
        <p:txBody>
          <a:bodyPr lIns="0" tIns="0" rIns="0" bIns="0" rtlCol="0" anchor="t">
            <a:spAutoFit/>
          </a:bodyPr>
          <a:lstStyle/>
          <a:p>
            <a:pPr algn="ctr">
              <a:lnSpc>
                <a:spcPts val="1329"/>
              </a:lnSpc>
            </a:pPr>
            <a:r>
              <a:rPr lang="en-US" sz="1022" i="1">
                <a:solidFill>
                  <a:srgbClr val="FFFFFF"/>
                </a:solidFill>
                <a:latin typeface="Montserrat Italics"/>
                <a:ea typeface="Montserrat Italics"/>
                <a:cs typeface="Montserrat Italics"/>
                <a:sym typeface="Montserrat Italics"/>
              </a:rPr>
              <a:t>Didascalia del QR code</a:t>
            </a:r>
          </a:p>
        </p:txBody>
      </p:sp>
      <p:sp>
        <p:nvSpPr>
          <p:cNvPr id="71" name="TextBox 71"/>
          <p:cNvSpPr txBox="1"/>
          <p:nvPr/>
        </p:nvSpPr>
        <p:spPr>
          <a:xfrm>
            <a:off x="17110872" y="28131013"/>
            <a:ext cx="1757852" cy="172348"/>
          </a:xfrm>
          <a:prstGeom prst="rect">
            <a:avLst/>
          </a:prstGeom>
        </p:spPr>
        <p:txBody>
          <a:bodyPr lIns="0" tIns="0" rIns="0" bIns="0" rtlCol="0" anchor="t">
            <a:spAutoFit/>
          </a:bodyPr>
          <a:lstStyle/>
          <a:p>
            <a:pPr algn="ctr">
              <a:lnSpc>
                <a:spcPts val="1329"/>
              </a:lnSpc>
            </a:pPr>
            <a:r>
              <a:rPr lang="en-US" sz="1022" i="1">
                <a:solidFill>
                  <a:srgbClr val="FFFFFF"/>
                </a:solidFill>
                <a:latin typeface="Montserrat Italics"/>
                <a:ea typeface="Montserrat Italics"/>
                <a:cs typeface="Montserrat Italics"/>
                <a:sym typeface="Montserrat Italics"/>
              </a:rPr>
              <a:t>Didascalia del QR code</a:t>
            </a:r>
          </a:p>
        </p:txBody>
      </p:sp>
      <p:sp>
        <p:nvSpPr>
          <p:cNvPr id="72" name="TextBox 72"/>
          <p:cNvSpPr txBox="1"/>
          <p:nvPr/>
        </p:nvSpPr>
        <p:spPr>
          <a:xfrm>
            <a:off x="19086225" y="29844154"/>
            <a:ext cx="1757852" cy="172348"/>
          </a:xfrm>
          <a:prstGeom prst="rect">
            <a:avLst/>
          </a:prstGeom>
        </p:spPr>
        <p:txBody>
          <a:bodyPr lIns="0" tIns="0" rIns="0" bIns="0" rtlCol="0" anchor="t">
            <a:spAutoFit/>
          </a:bodyPr>
          <a:lstStyle/>
          <a:p>
            <a:pPr algn="ctr">
              <a:lnSpc>
                <a:spcPts val="1329"/>
              </a:lnSpc>
            </a:pPr>
            <a:r>
              <a:rPr lang="en-US" sz="1022" i="1">
                <a:solidFill>
                  <a:srgbClr val="FFFFFF"/>
                </a:solidFill>
                <a:latin typeface="Montserrat Italics"/>
                <a:ea typeface="Montserrat Italics"/>
                <a:cs typeface="Montserrat Italics"/>
                <a:sym typeface="Montserrat Italics"/>
              </a:rPr>
              <a:t>Didascalia del QR code</a:t>
            </a:r>
          </a:p>
        </p:txBody>
      </p:sp>
      <p:sp>
        <p:nvSpPr>
          <p:cNvPr id="73" name="TextBox 73"/>
          <p:cNvSpPr txBox="1"/>
          <p:nvPr/>
        </p:nvSpPr>
        <p:spPr>
          <a:xfrm>
            <a:off x="17110872" y="29844154"/>
            <a:ext cx="1757852" cy="172348"/>
          </a:xfrm>
          <a:prstGeom prst="rect">
            <a:avLst/>
          </a:prstGeom>
        </p:spPr>
        <p:txBody>
          <a:bodyPr lIns="0" tIns="0" rIns="0" bIns="0" rtlCol="0" anchor="t">
            <a:spAutoFit/>
          </a:bodyPr>
          <a:lstStyle/>
          <a:p>
            <a:pPr algn="ctr">
              <a:lnSpc>
                <a:spcPts val="1329"/>
              </a:lnSpc>
            </a:pPr>
            <a:r>
              <a:rPr lang="en-US" sz="1022" i="1">
                <a:solidFill>
                  <a:srgbClr val="FFFFFF"/>
                </a:solidFill>
                <a:latin typeface="Montserrat Italics"/>
                <a:ea typeface="Montserrat Italics"/>
                <a:cs typeface="Montserrat Italics"/>
                <a:sym typeface="Montserrat Italics"/>
              </a:rPr>
              <a:t>Didascalia del QR code</a:t>
            </a:r>
          </a:p>
        </p:txBody>
      </p:sp>
      <p:sp>
        <p:nvSpPr>
          <p:cNvPr id="74" name="TextBox 74"/>
          <p:cNvSpPr txBox="1"/>
          <p:nvPr/>
        </p:nvSpPr>
        <p:spPr>
          <a:xfrm>
            <a:off x="14448945" y="20976180"/>
            <a:ext cx="6125771" cy="246380"/>
          </a:xfrm>
          <a:prstGeom prst="rect">
            <a:avLst/>
          </a:prstGeom>
        </p:spPr>
        <p:txBody>
          <a:bodyPr lIns="0" tIns="0" rIns="0" bIns="0" rtlCol="0" anchor="t">
            <a:spAutoFit/>
          </a:bodyPr>
          <a:lstStyle/>
          <a:p>
            <a:pPr algn="l">
              <a:lnSpc>
                <a:spcPts val="2079"/>
              </a:lnSpc>
            </a:pPr>
            <a:r>
              <a:rPr lang="en-US" sz="1599" i="1">
                <a:solidFill>
                  <a:srgbClr val="000000"/>
                </a:solidFill>
                <a:latin typeface="Montserrat Italics"/>
                <a:ea typeface="Montserrat Italics"/>
                <a:cs typeface="Montserrat Italics"/>
                <a:sym typeface="Montserrat Italics"/>
              </a:rPr>
              <a:t>Didascalia della foto e fonti</a:t>
            </a:r>
          </a:p>
        </p:txBody>
      </p:sp>
      <p:sp>
        <p:nvSpPr>
          <p:cNvPr id="75" name="TextBox 75"/>
          <p:cNvSpPr txBox="1"/>
          <p:nvPr/>
        </p:nvSpPr>
        <p:spPr>
          <a:xfrm>
            <a:off x="14448945" y="16271766"/>
            <a:ext cx="6125771" cy="246380"/>
          </a:xfrm>
          <a:prstGeom prst="rect">
            <a:avLst/>
          </a:prstGeom>
        </p:spPr>
        <p:txBody>
          <a:bodyPr lIns="0" tIns="0" rIns="0" bIns="0" rtlCol="0" anchor="t">
            <a:spAutoFit/>
          </a:bodyPr>
          <a:lstStyle/>
          <a:p>
            <a:pPr algn="l">
              <a:lnSpc>
                <a:spcPts val="2079"/>
              </a:lnSpc>
            </a:pPr>
            <a:r>
              <a:rPr lang="en-US" sz="1599" i="1">
                <a:solidFill>
                  <a:srgbClr val="000000"/>
                </a:solidFill>
                <a:latin typeface="Montserrat Italics"/>
                <a:ea typeface="Montserrat Italics"/>
                <a:cs typeface="Montserrat Italics"/>
                <a:sym typeface="Montserrat Italics"/>
              </a:rPr>
              <a:t>Didascalia della foto e fonti</a:t>
            </a:r>
          </a:p>
        </p:txBody>
      </p:sp>
      <p:sp>
        <p:nvSpPr>
          <p:cNvPr id="76" name="TextBox 76"/>
          <p:cNvSpPr txBox="1"/>
          <p:nvPr/>
        </p:nvSpPr>
        <p:spPr>
          <a:xfrm>
            <a:off x="14256139" y="11741051"/>
            <a:ext cx="6125771" cy="246380"/>
          </a:xfrm>
          <a:prstGeom prst="rect">
            <a:avLst/>
          </a:prstGeom>
        </p:spPr>
        <p:txBody>
          <a:bodyPr lIns="0" tIns="0" rIns="0" bIns="0" rtlCol="0" anchor="t">
            <a:spAutoFit/>
          </a:bodyPr>
          <a:lstStyle/>
          <a:p>
            <a:pPr algn="l">
              <a:lnSpc>
                <a:spcPts val="2079"/>
              </a:lnSpc>
            </a:pPr>
            <a:r>
              <a:rPr lang="en-US" sz="1599" i="1">
                <a:solidFill>
                  <a:srgbClr val="000000"/>
                </a:solidFill>
                <a:latin typeface="Montserrat Italics"/>
                <a:ea typeface="Montserrat Italics"/>
                <a:cs typeface="Montserrat Italics"/>
                <a:sym typeface="Montserrat Italics"/>
              </a:rPr>
              <a:t>Didascalia della foto e fonti</a:t>
            </a:r>
          </a:p>
        </p:txBody>
      </p:sp>
      <p:sp>
        <p:nvSpPr>
          <p:cNvPr id="77" name="TextBox 77"/>
          <p:cNvSpPr txBox="1"/>
          <p:nvPr/>
        </p:nvSpPr>
        <p:spPr>
          <a:xfrm>
            <a:off x="998229" y="4218956"/>
            <a:ext cx="11013832" cy="564257"/>
          </a:xfrm>
          <a:prstGeom prst="rect">
            <a:avLst/>
          </a:prstGeom>
        </p:spPr>
        <p:txBody>
          <a:bodyPr lIns="0" tIns="0" rIns="0" bIns="0" rtlCol="0" anchor="t">
            <a:spAutoFit/>
          </a:bodyPr>
          <a:lstStyle/>
          <a:p>
            <a:pPr algn="l">
              <a:lnSpc>
                <a:spcPts val="4412"/>
              </a:lnSpc>
            </a:pPr>
            <a:r>
              <a:rPr lang="it-IT" sz="3394" dirty="0">
                <a:solidFill>
                  <a:srgbClr val="FFFFFF"/>
                </a:solidFill>
                <a:latin typeface="Saira Condensed"/>
                <a:ea typeface="Saira Condensed"/>
                <a:cs typeface="Saira Condensed"/>
                <a:sym typeface="Saira Condensed"/>
              </a:rPr>
              <a:t>Strutture associative in rete e requisiti costitutivi del tipo criminoso.</a:t>
            </a:r>
            <a:endParaRPr lang="en-US" sz="3394" dirty="0">
              <a:solidFill>
                <a:srgbClr val="FFFFFF"/>
              </a:solidFill>
              <a:latin typeface="Saira Condensed"/>
              <a:ea typeface="Saira Condensed"/>
              <a:cs typeface="Saira Condensed"/>
              <a:sym typeface="Saira Condensed"/>
            </a:endParaRPr>
          </a:p>
        </p:txBody>
      </p:sp>
      <p:sp>
        <p:nvSpPr>
          <p:cNvPr id="78" name="TextBox 78"/>
          <p:cNvSpPr txBox="1"/>
          <p:nvPr/>
        </p:nvSpPr>
        <p:spPr>
          <a:xfrm>
            <a:off x="998229" y="1974489"/>
            <a:ext cx="15682969" cy="2045125"/>
          </a:xfrm>
          <a:prstGeom prst="rect">
            <a:avLst/>
          </a:prstGeom>
        </p:spPr>
        <p:txBody>
          <a:bodyPr lIns="0" tIns="0" rIns="0" bIns="0" rtlCol="0" anchor="t">
            <a:spAutoFit/>
          </a:bodyPr>
          <a:lstStyle/>
          <a:p>
            <a:pPr algn="l">
              <a:lnSpc>
                <a:spcPts val="8011"/>
              </a:lnSpc>
            </a:pPr>
            <a:r>
              <a:rPr lang="en-US" sz="7283" b="1" dirty="0" err="1">
                <a:solidFill>
                  <a:srgbClr val="FFFFFF"/>
                </a:solidFill>
                <a:latin typeface="Inria Serif Bold"/>
                <a:ea typeface="Inria Serif Bold"/>
                <a:cs typeface="Inria Serif Bold"/>
                <a:sym typeface="Inria Serif Bold"/>
              </a:rPr>
              <a:t>L’associazione</a:t>
            </a:r>
            <a:r>
              <a:rPr lang="en-US" sz="7283" b="1" dirty="0">
                <a:solidFill>
                  <a:srgbClr val="FFFFFF"/>
                </a:solidFill>
                <a:latin typeface="Inria Serif Bold"/>
                <a:ea typeface="Inria Serif Bold"/>
                <a:cs typeface="Inria Serif Bold"/>
                <a:sym typeface="Inria Serif Bold"/>
              </a:rPr>
              <a:t> per </a:t>
            </a:r>
            <a:r>
              <a:rPr lang="en-US" sz="7283" b="1" dirty="0" err="1">
                <a:solidFill>
                  <a:srgbClr val="FFFFFF"/>
                </a:solidFill>
                <a:latin typeface="Inria Serif Bold"/>
                <a:ea typeface="Inria Serif Bold"/>
                <a:cs typeface="Inria Serif Bold"/>
                <a:sym typeface="Inria Serif Bold"/>
              </a:rPr>
              <a:t>delinquere</a:t>
            </a:r>
            <a:r>
              <a:rPr lang="en-US" sz="7283" b="1" dirty="0">
                <a:solidFill>
                  <a:srgbClr val="FFFFFF"/>
                </a:solidFill>
                <a:latin typeface="Inria Serif Bold"/>
                <a:ea typeface="Inria Serif Bold"/>
                <a:cs typeface="Inria Serif Bold"/>
                <a:sym typeface="Inria Serif Bold"/>
              </a:rPr>
              <a:t> informatica.</a:t>
            </a:r>
          </a:p>
        </p:txBody>
      </p:sp>
      <p:sp>
        <p:nvSpPr>
          <p:cNvPr id="79" name="TextBox 79"/>
          <p:cNvSpPr txBox="1"/>
          <p:nvPr/>
        </p:nvSpPr>
        <p:spPr>
          <a:xfrm>
            <a:off x="1201423" y="7897816"/>
            <a:ext cx="2517601" cy="574232"/>
          </a:xfrm>
          <a:prstGeom prst="rect">
            <a:avLst/>
          </a:prstGeom>
        </p:spPr>
        <p:txBody>
          <a:bodyPr lIns="0" tIns="0" rIns="0" bIns="0" rtlCol="0" anchor="t">
            <a:spAutoFit/>
          </a:bodyPr>
          <a:lstStyle/>
          <a:p>
            <a:pPr algn="l">
              <a:lnSpc>
                <a:spcPts val="4361"/>
              </a:lnSpc>
            </a:pPr>
            <a:r>
              <a:rPr lang="en-US" sz="3965" b="1">
                <a:solidFill>
                  <a:srgbClr val="A51C30"/>
                </a:solidFill>
                <a:latin typeface="Inria Serif Bold"/>
                <a:ea typeface="Inria Serif Bold"/>
                <a:cs typeface="Inria Serif Bold"/>
                <a:sym typeface="Inria Serif Bold"/>
              </a:rPr>
              <a:t>Abstract</a:t>
            </a:r>
          </a:p>
        </p:txBody>
      </p:sp>
      <p:sp>
        <p:nvSpPr>
          <p:cNvPr id="80" name="TextBox 80"/>
          <p:cNvSpPr txBox="1"/>
          <p:nvPr/>
        </p:nvSpPr>
        <p:spPr>
          <a:xfrm>
            <a:off x="731176" y="22233748"/>
            <a:ext cx="12223862" cy="460567"/>
          </a:xfrm>
          <a:prstGeom prst="rect">
            <a:avLst/>
          </a:prstGeom>
        </p:spPr>
        <p:txBody>
          <a:bodyPr lIns="0" tIns="0" rIns="0" bIns="0" rtlCol="0" anchor="t">
            <a:spAutoFit/>
          </a:bodyPr>
          <a:lstStyle/>
          <a:p>
            <a:pPr algn="l">
              <a:lnSpc>
                <a:spcPts val="3591"/>
              </a:lnSpc>
            </a:pPr>
            <a:r>
              <a:rPr lang="en-US" sz="3265" b="1">
                <a:solidFill>
                  <a:srgbClr val="A51C30"/>
                </a:solidFill>
                <a:latin typeface="Inria Serif Bold"/>
                <a:ea typeface="Inria Serif Bold"/>
                <a:cs typeface="Inria Serif Bold"/>
                <a:sym typeface="Inria Serif Bold"/>
              </a:rPr>
              <a:t>Risultati della ricerca e prospettive future</a:t>
            </a:r>
          </a:p>
        </p:txBody>
      </p:sp>
      <p:sp>
        <p:nvSpPr>
          <p:cNvPr id="81" name="TextBox 81"/>
          <p:cNvSpPr txBox="1"/>
          <p:nvPr/>
        </p:nvSpPr>
        <p:spPr>
          <a:xfrm>
            <a:off x="998229" y="27614567"/>
            <a:ext cx="14997162" cy="1329723"/>
          </a:xfrm>
          <a:prstGeom prst="rect">
            <a:avLst/>
          </a:prstGeom>
        </p:spPr>
        <p:txBody>
          <a:bodyPr wrap="square" lIns="0" tIns="0" rIns="0" bIns="0" rtlCol="0" anchor="t">
            <a:spAutoFit/>
          </a:bodyPr>
          <a:lstStyle/>
          <a:p>
            <a:pPr eaLnBrk="0" hangingPunct="0"/>
            <a:r>
              <a:rPr lang="en-US" sz="2624" b="1" dirty="0" err="1">
                <a:solidFill>
                  <a:srgbClr val="182B4B"/>
                </a:solidFill>
                <a:latin typeface="Inria Serif Bold"/>
                <a:ea typeface="Inria Serif Bold"/>
                <a:cs typeface="Inria Serif Bold"/>
                <a:sym typeface="Inria Serif Bold"/>
              </a:rPr>
              <a:t>Citazioni</a:t>
            </a:r>
            <a:r>
              <a:rPr lang="en-US" sz="2624" b="1" dirty="0">
                <a:solidFill>
                  <a:srgbClr val="182B4B"/>
                </a:solidFill>
                <a:latin typeface="Inria Serif Bold"/>
                <a:ea typeface="Inria Serif Bold"/>
                <a:cs typeface="Inria Serif Bold"/>
                <a:sym typeface="Inria Serif Bold"/>
              </a:rPr>
              <a:t>: </a:t>
            </a:r>
            <a:r>
              <a:rPr lang="it-IT" b="1" dirty="0"/>
              <a:t>Bussolati N. (2022), L</a:t>
            </a:r>
            <a:r>
              <a:rPr lang="it-IT" b="1" i="1" dirty="0"/>
              <a:t>’associazione per delinquere “informatica”</a:t>
            </a:r>
            <a:r>
              <a:rPr lang="it-IT" b="1" dirty="0"/>
              <a:t>, in Aa. </a:t>
            </a:r>
            <a:r>
              <a:rPr lang="it-IT" b="1" dirty="0" err="1"/>
              <a:t>Vv</a:t>
            </a:r>
            <a:r>
              <a:rPr lang="it-IT" b="1" dirty="0"/>
              <a:t>., </a:t>
            </a:r>
            <a:r>
              <a:rPr lang="it-IT" b="1" i="1" dirty="0"/>
              <a:t>Cybercrime</a:t>
            </a:r>
            <a:r>
              <a:rPr lang="it-IT" b="1" dirty="0"/>
              <a:t>, UTET, Milano.</a:t>
            </a:r>
          </a:p>
          <a:p>
            <a:r>
              <a:rPr lang="en-GB" dirty="0"/>
              <a:t>                             </a:t>
            </a:r>
            <a:r>
              <a:rPr lang="en-GB" b="1" dirty="0"/>
              <a:t>Olson P. (2012), </a:t>
            </a:r>
            <a:r>
              <a:rPr lang="en-GB" b="1" i="1" dirty="0"/>
              <a:t>We Are Anonymous: Inside the Hacker World of </a:t>
            </a:r>
            <a:r>
              <a:rPr lang="en-GB" b="1" i="1" dirty="0" err="1"/>
              <a:t>LulzSec</a:t>
            </a:r>
            <a:r>
              <a:rPr lang="en-GB" b="1" i="1" dirty="0"/>
              <a:t>, Anonymous, and the Global Cyber Insurgency</a:t>
            </a:r>
            <a:r>
              <a:rPr lang="en-GB" b="1" dirty="0"/>
              <a:t>, New York.</a:t>
            </a:r>
            <a:endParaRPr lang="it-IT" b="1" dirty="0"/>
          </a:p>
          <a:p>
            <a:pPr eaLnBrk="0" hangingPunct="0"/>
            <a:r>
              <a:rPr lang="it-IT" b="1" dirty="0"/>
              <a:t>                             </a:t>
            </a:r>
            <a:r>
              <a:rPr lang="it-IT" b="1" dirty="0" err="1"/>
              <a:t>Maggipinto</a:t>
            </a:r>
            <a:r>
              <a:rPr lang="it-IT" b="1" dirty="0"/>
              <a:t> A. (2006), </a:t>
            </a:r>
            <a:r>
              <a:rPr lang="it-IT" b="1" i="1" dirty="0"/>
              <a:t>Reati nella Rete, tutti i nodi da sciogliere. Se il cybercrime mette in crisi il Codice</a:t>
            </a:r>
            <a:r>
              <a:rPr lang="it-IT" b="1" dirty="0"/>
              <a:t>, in </a:t>
            </a:r>
            <a:r>
              <a:rPr lang="it-IT" b="1" i="1" dirty="0"/>
              <a:t>Dir. </a:t>
            </a:r>
            <a:r>
              <a:rPr lang="it-IT" b="1" i="1" dirty="0" err="1"/>
              <a:t>giust</a:t>
            </a:r>
            <a:r>
              <a:rPr lang="it-IT" b="1" i="1" dirty="0"/>
              <a:t>.</a:t>
            </a:r>
            <a:endParaRPr lang="it-IT" b="1" dirty="0"/>
          </a:p>
          <a:p>
            <a:pPr algn="l">
              <a:lnSpc>
                <a:spcPts val="2887"/>
              </a:lnSpc>
            </a:pPr>
            <a:endParaRPr lang="en-US" sz="2624" b="1" dirty="0">
              <a:solidFill>
                <a:srgbClr val="182B4B"/>
              </a:solidFill>
              <a:latin typeface="Inria Serif Bold"/>
              <a:ea typeface="Inria Serif Bold"/>
              <a:cs typeface="Inria Serif Bold"/>
              <a:sym typeface="Inria Serif Bold"/>
            </a:endParaRPr>
          </a:p>
        </p:txBody>
      </p:sp>
      <p:sp>
        <p:nvSpPr>
          <p:cNvPr id="82" name="TextBox 82"/>
          <p:cNvSpPr txBox="1"/>
          <p:nvPr/>
        </p:nvSpPr>
        <p:spPr>
          <a:xfrm>
            <a:off x="2297687" y="6636573"/>
            <a:ext cx="1193841" cy="397529"/>
          </a:xfrm>
          <a:prstGeom prst="rect">
            <a:avLst/>
          </a:prstGeom>
        </p:spPr>
        <p:txBody>
          <a:bodyPr lIns="0" tIns="0" rIns="0" bIns="0" rtlCol="0" anchor="t">
            <a:spAutoFit/>
          </a:bodyPr>
          <a:lstStyle/>
          <a:p>
            <a:pPr algn="l">
              <a:lnSpc>
                <a:spcPts val="3081"/>
              </a:lnSpc>
            </a:pPr>
            <a:r>
              <a:rPr lang="en-US" sz="2801" b="1">
                <a:solidFill>
                  <a:srgbClr val="182B4B"/>
                </a:solidFill>
                <a:latin typeface="Saira Condensed Bold"/>
                <a:ea typeface="Saira Condensed Bold"/>
                <a:cs typeface="Saira Condensed Bold"/>
                <a:sym typeface="Saira Condensed Bold"/>
              </a:rPr>
              <a:t>Autore:</a:t>
            </a:r>
          </a:p>
        </p:txBody>
      </p:sp>
      <p:sp>
        <p:nvSpPr>
          <p:cNvPr id="83" name="TextBox 83"/>
          <p:cNvSpPr txBox="1"/>
          <p:nvPr/>
        </p:nvSpPr>
        <p:spPr>
          <a:xfrm>
            <a:off x="9237552" y="6636573"/>
            <a:ext cx="2033817" cy="397529"/>
          </a:xfrm>
          <a:prstGeom prst="rect">
            <a:avLst/>
          </a:prstGeom>
        </p:spPr>
        <p:txBody>
          <a:bodyPr lIns="0" tIns="0" rIns="0" bIns="0" rtlCol="0" anchor="t">
            <a:spAutoFit/>
          </a:bodyPr>
          <a:lstStyle/>
          <a:p>
            <a:pPr algn="l">
              <a:lnSpc>
                <a:spcPts val="3081"/>
              </a:lnSpc>
            </a:pPr>
            <a:r>
              <a:rPr lang="en-US" sz="2801" b="1">
                <a:solidFill>
                  <a:srgbClr val="182B4B"/>
                </a:solidFill>
                <a:latin typeface="Saira Condensed Bold"/>
                <a:ea typeface="Saira Condensed Bold"/>
                <a:cs typeface="Saira Condensed Bold"/>
                <a:sym typeface="Saira Condensed Bold"/>
              </a:rPr>
              <a:t>Affiliazione:</a:t>
            </a:r>
          </a:p>
        </p:txBody>
      </p:sp>
      <p:sp>
        <p:nvSpPr>
          <p:cNvPr id="84" name="TextBox 84"/>
          <p:cNvSpPr txBox="1"/>
          <p:nvPr/>
        </p:nvSpPr>
        <p:spPr>
          <a:xfrm>
            <a:off x="10254461" y="8747413"/>
            <a:ext cx="2700577" cy="311465"/>
          </a:xfrm>
          <a:prstGeom prst="rect">
            <a:avLst/>
          </a:prstGeom>
        </p:spPr>
        <p:txBody>
          <a:bodyPr lIns="0" tIns="0" rIns="0" bIns="0" rtlCol="0" anchor="t">
            <a:spAutoFit/>
          </a:bodyPr>
          <a:lstStyle/>
          <a:p>
            <a:pPr algn="l">
              <a:lnSpc>
                <a:spcPts val="2390"/>
              </a:lnSpc>
            </a:pPr>
            <a:r>
              <a:rPr lang="en-US" sz="2173" b="1">
                <a:solidFill>
                  <a:srgbClr val="182B4B"/>
                </a:solidFill>
                <a:latin typeface="Saira Condensed Bold"/>
                <a:ea typeface="Saira Condensed Bold"/>
                <a:cs typeface="Saira Condensed Bold"/>
                <a:sym typeface="Saira Condensed Bold"/>
              </a:rPr>
              <a:t>Destinatari del progetto</a:t>
            </a:r>
          </a:p>
        </p:txBody>
      </p:sp>
      <p:sp>
        <p:nvSpPr>
          <p:cNvPr id="85" name="TextBox 85"/>
          <p:cNvSpPr txBox="1"/>
          <p:nvPr/>
        </p:nvSpPr>
        <p:spPr>
          <a:xfrm>
            <a:off x="10103818" y="9249378"/>
            <a:ext cx="3203686" cy="1061085"/>
          </a:xfrm>
          <a:prstGeom prst="rect">
            <a:avLst/>
          </a:prstGeom>
        </p:spPr>
        <p:txBody>
          <a:bodyPr lIns="0" tIns="0" rIns="0" bIns="0" rtlCol="0" anchor="t">
            <a:spAutoFit/>
          </a:bodyPr>
          <a:lstStyle/>
          <a:p>
            <a:pPr marL="302261" lvl="1" indent="-151130" algn="l">
              <a:lnSpc>
                <a:spcPts val="2100"/>
              </a:lnSpc>
              <a:buFont typeface="Arial"/>
              <a:buChar char="•"/>
            </a:pPr>
            <a:r>
              <a:rPr lang="en-US" sz="1400" dirty="0" err="1">
                <a:solidFill>
                  <a:srgbClr val="000000"/>
                </a:solidFill>
                <a:latin typeface="Montserrat"/>
                <a:ea typeface="Montserrat"/>
                <a:cs typeface="Montserrat"/>
                <a:sym typeface="Montserrat"/>
              </a:rPr>
              <a:t>Operatori</a:t>
            </a:r>
            <a:r>
              <a:rPr lang="en-US" sz="1400" dirty="0">
                <a:solidFill>
                  <a:srgbClr val="000000"/>
                </a:solidFill>
                <a:latin typeface="Montserrat"/>
                <a:ea typeface="Montserrat"/>
                <a:cs typeface="Montserrat"/>
                <a:sym typeface="Montserrat"/>
              </a:rPr>
              <a:t> </a:t>
            </a:r>
            <a:r>
              <a:rPr lang="en-US" sz="1400" dirty="0" err="1">
                <a:solidFill>
                  <a:srgbClr val="000000"/>
                </a:solidFill>
                <a:latin typeface="Montserrat"/>
                <a:ea typeface="Montserrat"/>
                <a:cs typeface="Montserrat"/>
                <a:sym typeface="Montserrat"/>
              </a:rPr>
              <a:t>giuridici</a:t>
            </a:r>
            <a:endParaRPr lang="en-US" sz="1400" dirty="0">
              <a:solidFill>
                <a:srgbClr val="000000"/>
              </a:solidFill>
              <a:latin typeface="Montserrat"/>
              <a:ea typeface="Montserrat"/>
              <a:cs typeface="Montserrat"/>
              <a:sym typeface="Montserrat"/>
            </a:endParaRPr>
          </a:p>
          <a:p>
            <a:pPr marL="302261" lvl="1" indent="-151130" algn="l">
              <a:lnSpc>
                <a:spcPts val="2100"/>
              </a:lnSpc>
              <a:buFont typeface="Arial"/>
              <a:buChar char="•"/>
            </a:pPr>
            <a:r>
              <a:rPr lang="en-US" sz="1400" dirty="0" err="1">
                <a:solidFill>
                  <a:srgbClr val="000000"/>
                </a:solidFill>
                <a:latin typeface="Montserrat"/>
                <a:ea typeface="Montserrat"/>
                <a:cs typeface="Montserrat"/>
                <a:sym typeface="Montserrat"/>
              </a:rPr>
              <a:t>Ricercatori</a:t>
            </a:r>
            <a:endParaRPr lang="en-US" sz="1400" dirty="0">
              <a:solidFill>
                <a:srgbClr val="000000"/>
              </a:solidFill>
              <a:latin typeface="Montserrat"/>
              <a:ea typeface="Montserrat"/>
              <a:cs typeface="Montserrat"/>
              <a:sym typeface="Montserrat"/>
            </a:endParaRPr>
          </a:p>
          <a:p>
            <a:pPr marL="302261" lvl="1" indent="-151130" algn="l">
              <a:lnSpc>
                <a:spcPts val="2100"/>
              </a:lnSpc>
              <a:buFont typeface="Arial"/>
              <a:buChar char="•"/>
            </a:pPr>
            <a:r>
              <a:rPr lang="en-US" sz="1400" dirty="0" err="1">
                <a:solidFill>
                  <a:srgbClr val="000000"/>
                </a:solidFill>
                <a:latin typeface="Montserrat"/>
                <a:ea typeface="Montserrat"/>
                <a:cs typeface="Montserrat"/>
                <a:sym typeface="Montserrat"/>
              </a:rPr>
              <a:t>Magistrati</a:t>
            </a:r>
            <a:endParaRPr lang="en-US" sz="1400" dirty="0">
              <a:solidFill>
                <a:srgbClr val="000000"/>
              </a:solidFill>
              <a:latin typeface="Montserrat"/>
              <a:ea typeface="Montserrat"/>
              <a:cs typeface="Montserrat"/>
              <a:sym typeface="Montserrat"/>
            </a:endParaRPr>
          </a:p>
          <a:p>
            <a:pPr marL="302261" lvl="1" indent="-151130" algn="l">
              <a:lnSpc>
                <a:spcPts val="2100"/>
              </a:lnSpc>
              <a:buFont typeface="Arial"/>
              <a:buChar char="•"/>
            </a:pPr>
            <a:r>
              <a:rPr lang="en-US" sz="1400" dirty="0" err="1">
                <a:solidFill>
                  <a:srgbClr val="000000"/>
                </a:solidFill>
                <a:latin typeface="Montserrat"/>
                <a:ea typeface="Montserrat"/>
                <a:cs typeface="Montserrat"/>
                <a:sym typeface="Montserrat"/>
              </a:rPr>
              <a:t>Avvocati</a:t>
            </a:r>
            <a:endParaRPr lang="en-US" sz="1400" dirty="0">
              <a:solidFill>
                <a:srgbClr val="000000"/>
              </a:solidFill>
              <a:latin typeface="Montserrat"/>
              <a:ea typeface="Montserrat"/>
              <a:cs typeface="Montserrat"/>
              <a:sym typeface="Montserrat"/>
            </a:endParaRPr>
          </a:p>
        </p:txBody>
      </p:sp>
      <p:sp>
        <p:nvSpPr>
          <p:cNvPr id="86" name="TextBox 86"/>
          <p:cNvSpPr txBox="1"/>
          <p:nvPr/>
        </p:nvSpPr>
        <p:spPr>
          <a:xfrm>
            <a:off x="3347528" y="6574616"/>
            <a:ext cx="3682856" cy="1107996"/>
          </a:xfrm>
          <a:prstGeom prst="rect">
            <a:avLst/>
          </a:prstGeom>
        </p:spPr>
        <p:txBody>
          <a:bodyPr lIns="0" tIns="0" rIns="0" bIns="0" rtlCol="0" anchor="t">
            <a:spAutoFit/>
          </a:bodyPr>
          <a:lstStyle/>
          <a:p>
            <a:pPr eaLnBrk="0" hangingPunct="0"/>
            <a:r>
              <a:rPr lang="it-IT" b="1" dirty="0"/>
              <a:t>Prof. Andrea Alberico </a:t>
            </a:r>
          </a:p>
          <a:p>
            <a:pPr eaLnBrk="0" hangingPunct="0"/>
            <a:r>
              <a:rPr lang="it-IT" dirty="0"/>
              <a:t>Dipartimento di Giurisprudenza, Università degli Studi di Napoli Federico II </a:t>
            </a:r>
          </a:p>
        </p:txBody>
      </p:sp>
      <p:sp>
        <p:nvSpPr>
          <p:cNvPr id="87" name="TextBox 87"/>
          <p:cNvSpPr txBox="1"/>
          <p:nvPr/>
        </p:nvSpPr>
        <p:spPr>
          <a:xfrm>
            <a:off x="10933610" y="6574616"/>
            <a:ext cx="3682856" cy="425116"/>
          </a:xfrm>
          <a:prstGeom prst="rect">
            <a:avLst/>
          </a:prstGeom>
        </p:spPr>
        <p:txBody>
          <a:bodyPr lIns="0" tIns="0" rIns="0" bIns="0" rtlCol="0" anchor="t">
            <a:spAutoFit/>
          </a:bodyPr>
          <a:lstStyle/>
          <a:p>
            <a:pPr>
              <a:lnSpc>
                <a:spcPts val="3658"/>
              </a:lnSpc>
            </a:pPr>
            <a:r>
              <a:rPr lang="it-IT" dirty="0"/>
              <a:t>SERICS Unità di Napoli Federico II, WP4 </a:t>
            </a:r>
            <a:endParaRPr lang="en-US" sz="2439" dirty="0">
              <a:solidFill>
                <a:srgbClr val="000000"/>
              </a:solidFill>
              <a:latin typeface="Saira Condensed"/>
              <a:ea typeface="Saira Condensed"/>
              <a:cs typeface="Saira Condensed"/>
              <a:sym typeface="Saira Condensed"/>
            </a:endParaRPr>
          </a:p>
        </p:txBody>
      </p:sp>
      <p:sp>
        <p:nvSpPr>
          <p:cNvPr id="88" name="TextBox 88"/>
          <p:cNvSpPr txBox="1"/>
          <p:nvPr/>
        </p:nvSpPr>
        <p:spPr>
          <a:xfrm>
            <a:off x="731176" y="23015625"/>
            <a:ext cx="13717768" cy="1077218"/>
          </a:xfrm>
          <a:prstGeom prst="rect">
            <a:avLst/>
          </a:prstGeom>
        </p:spPr>
        <p:txBody>
          <a:bodyPr lIns="0" tIns="0" rIns="0" bIns="0" rtlCol="0" anchor="t">
            <a:spAutoFit/>
          </a:bodyPr>
          <a:lstStyle/>
          <a:p>
            <a:pPr algn="just">
              <a:lnSpc>
                <a:spcPts val="2117"/>
              </a:lnSpc>
            </a:pPr>
            <a:r>
              <a:rPr lang="it-IT" sz="2000" dirty="0">
                <a:solidFill>
                  <a:srgbClr val="000000"/>
                </a:solidFill>
                <a:latin typeface="Montserrat"/>
                <a:ea typeface="Montserrat"/>
                <a:cs typeface="Montserrat"/>
                <a:sym typeface="Montserrat"/>
              </a:rPr>
              <a:t>L’obiettivo è verificare se la prospettiva che si sta facendo strada in giurisprudenza sia coerente con i principi della materia penale e con la tradizione ermeneutica in materia di reati associativi. Il tratto distintivo maggiormente significativo è la carenza di organizzazione verticistica, a favore di una distinzione di ruoli fondata prevalentemente sulla capacità informatiche del membro.</a:t>
            </a:r>
            <a:endParaRPr lang="en-US" sz="2000" dirty="0">
              <a:solidFill>
                <a:srgbClr val="000000"/>
              </a:solidFill>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524</Words>
  <Application>Microsoft Office PowerPoint</Application>
  <PresentationFormat>Personalizzato</PresentationFormat>
  <Paragraphs>31</Paragraphs>
  <Slides>1</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vt:i4>
      </vt:variant>
    </vt:vector>
  </HeadingPairs>
  <TitlesOfParts>
    <vt:vector size="9" baseType="lpstr">
      <vt:lpstr>Arial</vt:lpstr>
      <vt:lpstr>Calibri</vt:lpstr>
      <vt:lpstr>Montserrat</vt:lpstr>
      <vt:lpstr>Montserrat Italics</vt:lpstr>
      <vt:lpstr>Inria Serif Bold</vt:lpstr>
      <vt:lpstr>Saira Condensed</vt:lpstr>
      <vt:lpstr>Saira Condensed Bold</vt:lpstr>
      <vt:lpstr>Office Theme</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dc:title>
  <cp:lastModifiedBy>andrea alberico</cp:lastModifiedBy>
  <cp:revision>2</cp:revision>
  <dcterms:created xsi:type="dcterms:W3CDTF">2006-08-16T00:00:00Z</dcterms:created>
  <dcterms:modified xsi:type="dcterms:W3CDTF">2025-10-31T16:19:09Z</dcterms:modified>
  <dc:identifier>DAGyl_tcwDY</dc:identifier>
</cp:coreProperties>
</file>