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1396325" cy="3027521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536">
          <p15:clr>
            <a:srgbClr val="A4A3A4"/>
          </p15:clr>
        </p15:guide>
        <p15:guide id="2" pos="67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A609"/>
    <a:srgbClr val="879B04"/>
    <a:srgbClr val="609100"/>
    <a:srgbClr val="669300"/>
    <a:srgbClr val="233398"/>
    <a:srgbClr val="1D2D8E"/>
    <a:srgbClr val="182784"/>
    <a:srgbClr val="152481"/>
    <a:srgbClr val="2D7F2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8644" autoAdjust="0"/>
    <p:restoredTop sz="94622" autoAdjust="0"/>
  </p:normalViewPr>
  <p:slideViewPr>
    <p:cSldViewPr snapToGrid="0">
      <p:cViewPr varScale="1">
        <p:scale>
          <a:sx n="26" d="100"/>
          <a:sy n="26" d="100"/>
        </p:scale>
        <p:origin x="3750" y="144"/>
      </p:cViewPr>
      <p:guideLst>
        <p:guide orient="horz" pos="9536"/>
        <p:guide pos="67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Cartel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531823458223222"/>
          <c:y val="2.8166767615586515E-2"/>
          <c:w val="0.84303885005804047"/>
          <c:h val="0.82462426812033107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Foglio1!$A$1:$A$15</c:f>
              <c:numCache>
                <c:formatCode>General</c:formatCode>
                <c:ptCount val="15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0.5</c:v>
                </c:pt>
                <c:pt idx="4">
                  <c:v>0.5</c:v>
                </c:pt>
                <c:pt idx="5">
                  <c:v>0.5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</c:numCache>
            </c:numRef>
          </c:xVal>
          <c:yVal>
            <c:numRef>
              <c:f>Foglio1!$B$1:$B$15</c:f>
              <c:numCache>
                <c:formatCode>General</c:formatCode>
                <c:ptCount val="15"/>
                <c:pt idx="0">
                  <c:v>72212</c:v>
                </c:pt>
                <c:pt idx="1">
                  <c:v>74430</c:v>
                </c:pt>
                <c:pt idx="2">
                  <c:v>70829</c:v>
                </c:pt>
                <c:pt idx="3">
                  <c:v>322176</c:v>
                </c:pt>
                <c:pt idx="4">
                  <c:v>325928</c:v>
                </c:pt>
                <c:pt idx="5">
                  <c:v>340418</c:v>
                </c:pt>
                <c:pt idx="6">
                  <c:v>672155</c:v>
                </c:pt>
                <c:pt idx="7">
                  <c:v>678913</c:v>
                </c:pt>
                <c:pt idx="8">
                  <c:v>664735</c:v>
                </c:pt>
                <c:pt idx="9">
                  <c:v>1338128</c:v>
                </c:pt>
                <c:pt idx="10">
                  <c:v>1340450</c:v>
                </c:pt>
                <c:pt idx="11">
                  <c:v>1342261</c:v>
                </c:pt>
                <c:pt idx="12">
                  <c:v>3369102</c:v>
                </c:pt>
                <c:pt idx="13">
                  <c:v>3360867</c:v>
                </c:pt>
                <c:pt idx="14">
                  <c:v>3364271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8F2-41D9-BCC1-3E189F5B6F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5423328"/>
        <c:axId val="445421368"/>
      </c:scatterChart>
      <c:valAx>
        <c:axId val="445423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5421368"/>
        <c:crosses val="autoZero"/>
        <c:crossBetween val="midCat"/>
      </c:valAx>
      <c:valAx>
        <c:axId val="4454213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542332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2968" tIns="31484" rIns="62968" bIns="31484" numCol="1" anchor="t" anchorCtr="0" compatLnSpc="1">
            <a:prstTxWarp prst="textNoShape">
              <a:avLst/>
            </a:prstTxWarp>
          </a:bodyPr>
          <a:lstStyle>
            <a:lvl1pPr defTabSz="630238">
              <a:defRPr sz="8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2968" tIns="31484" rIns="62968" bIns="31484" numCol="1" anchor="t" anchorCtr="0" compatLnSpc="1">
            <a:prstTxWarp prst="textNoShape">
              <a:avLst/>
            </a:prstTxWarp>
          </a:bodyPr>
          <a:lstStyle>
            <a:lvl1pPr algn="r" defTabSz="630238">
              <a:defRPr sz="8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2968" tIns="31484" rIns="62968" bIns="31484" numCol="1" anchor="b" anchorCtr="0" compatLnSpc="1">
            <a:prstTxWarp prst="textNoShape">
              <a:avLst/>
            </a:prstTxWarp>
          </a:bodyPr>
          <a:lstStyle>
            <a:lvl1pPr defTabSz="630238">
              <a:defRPr sz="8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2968" tIns="31484" rIns="62968" bIns="31484" numCol="1" anchor="b" anchorCtr="0" compatLnSpc="1">
            <a:prstTxWarp prst="textNoShape">
              <a:avLst/>
            </a:prstTxWarp>
          </a:bodyPr>
          <a:lstStyle>
            <a:lvl1pPr algn="r" defTabSz="630238">
              <a:defRPr sz="800"/>
            </a:lvl1pPr>
          </a:lstStyle>
          <a:p>
            <a:fld id="{C81572B6-87AF-41E2-B737-980896F6648A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84388" y="744538"/>
            <a:ext cx="263048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1094502-B6F1-46BC-97CD-B82208C37711}" type="slidenum">
              <a:rPr lang="en-US" altLang="en-US"/>
              <a:pPr/>
              <a:t>‹N›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90D0D66-EBD0-4E0E-85C0-2343F3DD4D0D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725" y="9404941"/>
            <a:ext cx="18186876" cy="64895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9449" y="17155954"/>
            <a:ext cx="14977428" cy="77369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5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1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7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3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79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5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0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6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D6530-ED52-43C6-89AA-C1B5557214D7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8634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232B5-BD3E-41FD-AFF6-BFB727BE523A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2766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299460" y="5354227"/>
            <a:ext cx="11262788" cy="11403663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3671" y="5354227"/>
            <a:ext cx="33439187" cy="11403663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569461-5950-44AB-8CB7-7CFE0A41DE4E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5572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7E2EA-CB3D-4572-BC69-7181F7BE6051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6576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0162" y="19454634"/>
            <a:ext cx="18186876" cy="6012994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0162" y="12831933"/>
            <a:ext cx="18186876" cy="6622701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585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1706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756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3413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79269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5122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0976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6829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65D89-BE5A-4689-9D53-5DBB137C4F9C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7699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3667" y="31186275"/>
            <a:ext cx="22350989" cy="8820459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211262" y="31186275"/>
            <a:ext cx="22350986" cy="8820459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C83AAE-2C2C-4CCD-BCFD-AD4CC861694C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2565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16" y="1212412"/>
            <a:ext cx="19256693" cy="504586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16" y="6776884"/>
            <a:ext cx="9453759" cy="2824283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5853" indent="0">
              <a:buNone/>
              <a:defRPr sz="6500" b="1"/>
            </a:lvl2pPr>
            <a:lvl3pPr marL="2951706" indent="0">
              <a:buNone/>
              <a:defRPr sz="5800" b="1"/>
            </a:lvl3pPr>
            <a:lvl4pPr marL="4427560" indent="0">
              <a:buNone/>
              <a:defRPr sz="5200" b="1"/>
            </a:lvl4pPr>
            <a:lvl5pPr marL="5903413" indent="0">
              <a:buNone/>
              <a:defRPr sz="5200" b="1"/>
            </a:lvl5pPr>
            <a:lvl6pPr marL="7379269" indent="0">
              <a:buNone/>
              <a:defRPr sz="5200" b="1"/>
            </a:lvl6pPr>
            <a:lvl7pPr marL="8855122" indent="0">
              <a:buNone/>
              <a:defRPr sz="5200" b="1"/>
            </a:lvl7pPr>
            <a:lvl8pPr marL="10330976" indent="0">
              <a:buNone/>
              <a:defRPr sz="5200" b="1"/>
            </a:lvl8pPr>
            <a:lvl9pPr marL="11806829" indent="0">
              <a:buNone/>
              <a:defRPr sz="5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16" y="9601167"/>
            <a:ext cx="9453759" cy="17443290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69039" y="6776884"/>
            <a:ext cx="9457473" cy="2824283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5853" indent="0">
              <a:buNone/>
              <a:defRPr sz="6500" b="1"/>
            </a:lvl2pPr>
            <a:lvl3pPr marL="2951706" indent="0">
              <a:buNone/>
              <a:defRPr sz="5800" b="1"/>
            </a:lvl3pPr>
            <a:lvl4pPr marL="4427560" indent="0">
              <a:buNone/>
              <a:defRPr sz="5200" b="1"/>
            </a:lvl4pPr>
            <a:lvl5pPr marL="5903413" indent="0">
              <a:buNone/>
              <a:defRPr sz="5200" b="1"/>
            </a:lvl5pPr>
            <a:lvl6pPr marL="7379269" indent="0">
              <a:buNone/>
              <a:defRPr sz="5200" b="1"/>
            </a:lvl6pPr>
            <a:lvl7pPr marL="8855122" indent="0">
              <a:buNone/>
              <a:defRPr sz="5200" b="1"/>
            </a:lvl7pPr>
            <a:lvl8pPr marL="10330976" indent="0">
              <a:buNone/>
              <a:defRPr sz="5200" b="1"/>
            </a:lvl8pPr>
            <a:lvl9pPr marL="11806829" indent="0">
              <a:buNone/>
              <a:defRPr sz="5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9039" y="9601167"/>
            <a:ext cx="9457473" cy="17443290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5140D-4938-45F3-9BD4-5D5EC4BB4AE1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1202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753EB9-0AA7-4FDF-AFD5-935A215642FE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080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9BE8C-C710-4F56-ADC5-F8A2EEC9BACA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4787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17" y="1205402"/>
            <a:ext cx="7039244" cy="5129967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5369" y="1205408"/>
            <a:ext cx="11961140" cy="25839056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9817" y="6335375"/>
            <a:ext cx="7039244" cy="20709089"/>
          </a:xfrm>
        </p:spPr>
        <p:txBody>
          <a:bodyPr/>
          <a:lstStyle>
            <a:lvl1pPr marL="0" indent="0">
              <a:buNone/>
              <a:defRPr sz="4500"/>
            </a:lvl1pPr>
            <a:lvl2pPr marL="1475853" indent="0">
              <a:buNone/>
              <a:defRPr sz="3900"/>
            </a:lvl2pPr>
            <a:lvl3pPr marL="2951706" indent="0">
              <a:buNone/>
              <a:defRPr sz="3200"/>
            </a:lvl3pPr>
            <a:lvl4pPr marL="4427560" indent="0">
              <a:buNone/>
              <a:defRPr sz="2900"/>
            </a:lvl4pPr>
            <a:lvl5pPr marL="5903413" indent="0">
              <a:buNone/>
              <a:defRPr sz="2900"/>
            </a:lvl5pPr>
            <a:lvl6pPr marL="7379269" indent="0">
              <a:buNone/>
              <a:defRPr sz="2900"/>
            </a:lvl6pPr>
            <a:lvl7pPr marL="8855122" indent="0">
              <a:buNone/>
              <a:defRPr sz="2900"/>
            </a:lvl7pPr>
            <a:lvl8pPr marL="10330976" indent="0">
              <a:buNone/>
              <a:defRPr sz="2900"/>
            </a:lvl8pPr>
            <a:lvl9pPr marL="11806829" indent="0">
              <a:buNone/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5C989-7F42-434C-92DA-94DEA977E6F7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966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3829" y="21192649"/>
            <a:ext cx="12837795" cy="2501912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3829" y="2705146"/>
            <a:ext cx="12837795" cy="18165128"/>
          </a:xfrm>
        </p:spPr>
        <p:txBody>
          <a:bodyPr rtlCol="0">
            <a:normAutofit/>
          </a:bodyPr>
          <a:lstStyle>
            <a:lvl1pPr marL="0" indent="0">
              <a:buNone/>
              <a:defRPr sz="10300"/>
            </a:lvl1pPr>
            <a:lvl2pPr marL="1475853" indent="0">
              <a:buNone/>
              <a:defRPr sz="9000"/>
            </a:lvl2pPr>
            <a:lvl3pPr marL="2951706" indent="0">
              <a:buNone/>
              <a:defRPr sz="7700"/>
            </a:lvl3pPr>
            <a:lvl4pPr marL="4427560" indent="0">
              <a:buNone/>
              <a:defRPr sz="6500"/>
            </a:lvl4pPr>
            <a:lvl5pPr marL="5903413" indent="0">
              <a:buNone/>
              <a:defRPr sz="6500"/>
            </a:lvl5pPr>
            <a:lvl6pPr marL="7379269" indent="0">
              <a:buNone/>
              <a:defRPr sz="6500"/>
            </a:lvl6pPr>
            <a:lvl7pPr marL="8855122" indent="0">
              <a:buNone/>
              <a:defRPr sz="6500"/>
            </a:lvl7pPr>
            <a:lvl8pPr marL="10330976" indent="0">
              <a:buNone/>
              <a:defRPr sz="6500"/>
            </a:lvl8pPr>
            <a:lvl9pPr marL="11806829" indent="0">
              <a:buNone/>
              <a:defRPr sz="6500"/>
            </a:lvl9pPr>
          </a:lstStyle>
          <a:p>
            <a:pPr lvl="0"/>
            <a:endParaRPr lang="en-S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3829" y="23694561"/>
            <a:ext cx="12837795" cy="3553130"/>
          </a:xfrm>
        </p:spPr>
        <p:txBody>
          <a:bodyPr/>
          <a:lstStyle>
            <a:lvl1pPr marL="0" indent="0">
              <a:buNone/>
              <a:defRPr sz="4500"/>
            </a:lvl1pPr>
            <a:lvl2pPr marL="1475853" indent="0">
              <a:buNone/>
              <a:defRPr sz="3900"/>
            </a:lvl2pPr>
            <a:lvl3pPr marL="2951706" indent="0">
              <a:buNone/>
              <a:defRPr sz="3200"/>
            </a:lvl3pPr>
            <a:lvl4pPr marL="4427560" indent="0">
              <a:buNone/>
              <a:defRPr sz="2900"/>
            </a:lvl4pPr>
            <a:lvl5pPr marL="5903413" indent="0">
              <a:buNone/>
              <a:defRPr sz="2900"/>
            </a:lvl5pPr>
            <a:lvl6pPr marL="7379269" indent="0">
              <a:buNone/>
              <a:defRPr sz="2900"/>
            </a:lvl6pPr>
            <a:lvl7pPr marL="8855122" indent="0">
              <a:buNone/>
              <a:defRPr sz="2900"/>
            </a:lvl7pPr>
            <a:lvl8pPr marL="10330976" indent="0">
              <a:buNone/>
              <a:defRPr sz="2900"/>
            </a:lvl8pPr>
            <a:lvl9pPr marL="11806829" indent="0">
              <a:buNone/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2ADC4-B2D5-4E02-869C-5CEF0ECAEE48}" type="slidenum">
              <a:rPr lang="en-US" altLang="en-US"/>
              <a:pPr/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8435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9975" y="1212850"/>
            <a:ext cx="1925637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95169" tIns="147585" rIns="295169" bIns="1475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SG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9975" y="7064375"/>
            <a:ext cx="19256375" cy="1998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95169" tIns="147585" rIns="295169" bIns="147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SG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9975" y="28060650"/>
            <a:ext cx="4992688" cy="1611313"/>
          </a:xfrm>
          <a:prstGeom prst="rect">
            <a:avLst/>
          </a:prstGeom>
        </p:spPr>
        <p:txBody>
          <a:bodyPr vert="horz" lIns="295169" tIns="147585" rIns="295169" bIns="147585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10438" y="28060650"/>
            <a:ext cx="6775450" cy="1611313"/>
          </a:xfrm>
          <a:prstGeom prst="rect">
            <a:avLst/>
          </a:prstGeom>
        </p:spPr>
        <p:txBody>
          <a:bodyPr vert="horz" lIns="295169" tIns="147585" rIns="295169" bIns="147585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33663" y="28060650"/>
            <a:ext cx="4992687" cy="1611313"/>
          </a:xfrm>
          <a:prstGeom prst="rect">
            <a:avLst/>
          </a:prstGeom>
        </p:spPr>
        <p:txBody>
          <a:bodyPr vert="horz" wrap="square" lIns="295169" tIns="147585" rIns="295169" bIns="147585" numCol="1" anchor="ctr" anchorCtr="0" compatLnSpc="1">
            <a:prstTxWarp prst="textNoShape">
              <a:avLst/>
            </a:prstTxWarp>
          </a:bodyPr>
          <a:lstStyle>
            <a:lvl1pPr algn="r">
              <a:defRPr sz="3900">
                <a:solidFill>
                  <a:srgbClr val="898989"/>
                </a:solidFill>
              </a:defRPr>
            </a:lvl1pPr>
          </a:lstStyle>
          <a:p>
            <a:fld id="{6345B075-5D77-4F8C-9D36-A8E62FD74E89}" type="slidenum">
              <a:rPr lang="en-US" altLang="en-US"/>
              <a:pPr/>
              <a:t>‹N›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2951163" rtl="0" eaLnBrk="0" fontAlgn="base" hangingPunct="0">
        <a:spcBef>
          <a:spcPct val="0"/>
        </a:spcBef>
        <a:spcAft>
          <a:spcPct val="0"/>
        </a:spcAft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2951163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1"/>
          </a:solidFill>
          <a:latin typeface="Calibri" pitchFamily="34" charset="0"/>
        </a:defRPr>
      </a:lvl2pPr>
      <a:lvl3pPr algn="ctr" defTabSz="2951163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1"/>
          </a:solidFill>
          <a:latin typeface="Calibri" pitchFamily="34" charset="0"/>
        </a:defRPr>
      </a:lvl3pPr>
      <a:lvl4pPr algn="ctr" defTabSz="2951163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1"/>
          </a:solidFill>
          <a:latin typeface="Calibri" pitchFamily="34" charset="0"/>
        </a:defRPr>
      </a:lvl4pPr>
      <a:lvl5pPr algn="ctr" defTabSz="2951163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1"/>
          </a:solidFill>
          <a:latin typeface="Calibri" pitchFamily="34" charset="0"/>
        </a:defRPr>
      </a:lvl5pPr>
      <a:lvl6pPr marL="457200" algn="ctr" defTabSz="2951163" rtl="0" fontAlgn="base">
        <a:spcBef>
          <a:spcPct val="0"/>
        </a:spcBef>
        <a:spcAft>
          <a:spcPct val="0"/>
        </a:spcAft>
        <a:defRPr sz="14200">
          <a:solidFill>
            <a:schemeClr val="tx1"/>
          </a:solidFill>
          <a:latin typeface="Calibri" pitchFamily="34" charset="0"/>
        </a:defRPr>
      </a:lvl6pPr>
      <a:lvl7pPr marL="914400" algn="ctr" defTabSz="2951163" rtl="0" fontAlgn="base">
        <a:spcBef>
          <a:spcPct val="0"/>
        </a:spcBef>
        <a:spcAft>
          <a:spcPct val="0"/>
        </a:spcAft>
        <a:defRPr sz="14200">
          <a:solidFill>
            <a:schemeClr val="tx1"/>
          </a:solidFill>
          <a:latin typeface="Calibri" pitchFamily="34" charset="0"/>
        </a:defRPr>
      </a:lvl7pPr>
      <a:lvl8pPr marL="1371600" algn="ctr" defTabSz="2951163" rtl="0" fontAlgn="base">
        <a:spcBef>
          <a:spcPct val="0"/>
        </a:spcBef>
        <a:spcAft>
          <a:spcPct val="0"/>
        </a:spcAft>
        <a:defRPr sz="14200">
          <a:solidFill>
            <a:schemeClr val="tx1"/>
          </a:solidFill>
          <a:latin typeface="Calibri" pitchFamily="34" charset="0"/>
        </a:defRPr>
      </a:lvl8pPr>
      <a:lvl9pPr marL="1828800" algn="ctr" defTabSz="2951163" rtl="0" fontAlgn="base">
        <a:spcBef>
          <a:spcPct val="0"/>
        </a:spcBef>
        <a:spcAft>
          <a:spcPct val="0"/>
        </a:spcAft>
        <a:defRPr sz="14200">
          <a:solidFill>
            <a:schemeClr val="tx1"/>
          </a:solidFill>
          <a:latin typeface="Calibri" pitchFamily="34" charset="0"/>
        </a:defRPr>
      </a:lvl9pPr>
    </p:titleStyle>
    <p:bodyStyle>
      <a:lvl1pPr marL="1106488" indent="-1106488" algn="l" defTabSz="29511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7125" indent="-922338" algn="l" defTabSz="29511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89350" indent="-736600" algn="l" defTabSz="29511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4138" indent="-736600" algn="l" defTabSz="29511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0513" indent="-736600" algn="l" defTabSz="29511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7193" indent="-737927" algn="l" defTabSz="2951706" rtl="0" eaLnBrk="1" latinLnBrk="0" hangingPunct="1">
        <a:spcBef>
          <a:spcPct val="20000"/>
        </a:spcBef>
        <a:buFont typeface="Arial" panose="020B0604020202020204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3049" indent="-737927" algn="l" defTabSz="2951706" rtl="0" eaLnBrk="1" latinLnBrk="0" hangingPunct="1">
        <a:spcBef>
          <a:spcPct val="20000"/>
        </a:spcBef>
        <a:buFont typeface="Arial" panose="020B0604020202020204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68902" indent="-737927" algn="l" defTabSz="2951706" rtl="0" eaLnBrk="1" latinLnBrk="0" hangingPunct="1">
        <a:spcBef>
          <a:spcPct val="20000"/>
        </a:spcBef>
        <a:buFont typeface="Arial" panose="020B0604020202020204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4755" indent="-737927" algn="l" defTabSz="2951706" rtl="0" eaLnBrk="1" latinLnBrk="0" hangingPunct="1">
        <a:spcBef>
          <a:spcPct val="20000"/>
        </a:spcBef>
        <a:buFont typeface="Arial" panose="020B0604020202020204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5170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5853" algn="l" defTabSz="295170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1706" algn="l" defTabSz="295170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7560" algn="l" defTabSz="295170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3413" algn="l" defTabSz="295170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79269" algn="l" defTabSz="295170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5122" algn="l" defTabSz="295170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0976" algn="l" defTabSz="295170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6829" algn="l" defTabSz="2951706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jp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0"/>
          <p:cNvSpPr txBox="1">
            <a:spLocks noChangeArrowheads="1"/>
          </p:cNvSpPr>
          <p:nvPr/>
        </p:nvSpPr>
        <p:spPr bwMode="auto">
          <a:xfrm>
            <a:off x="311150" y="3804914"/>
            <a:ext cx="20969288" cy="2585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84" tIns="45694" rIns="91384" bIns="45694">
            <a:spAutoFit/>
          </a:bodyPr>
          <a:lstStyle>
            <a:lvl1pPr defTabSz="2952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3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2952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2952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7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2952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295275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29527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29527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29527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29527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SG" altLang="en-US" sz="54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sz="4400" b="1" dirty="0">
                <a:solidFill>
                  <a:srgbClr val="FF0000"/>
                </a:solidFill>
                <a:latin typeface="Arial" panose="020B0604020202020204" pitchFamily="34" charset="0"/>
              </a:rPr>
              <a:t>VALIDATION OF A CHROMATOGRAPHIC METHOD TO DOSE OCHRATOXIN A IN GREEN COFFEE</a:t>
            </a:r>
            <a:endParaRPr lang="en-SG" altLang="en-US" sz="4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3200" b="1" dirty="0">
                <a:solidFill>
                  <a:srgbClr val="669300"/>
                </a:solidFill>
                <a:latin typeface="Arial" panose="020B0604020202020204" pitchFamily="34" charset="0"/>
              </a:rPr>
              <a:t>Mario </a:t>
            </a:r>
            <a:r>
              <a:rPr lang="en-US" sz="3200" b="1" dirty="0" err="1">
                <a:solidFill>
                  <a:srgbClr val="669300"/>
                </a:solidFill>
                <a:latin typeface="Arial" panose="020B0604020202020204" pitchFamily="34" charset="0"/>
              </a:rPr>
              <a:t>Tessieri</a:t>
            </a:r>
            <a:r>
              <a:rPr lang="en-US" sz="3200" b="1" dirty="0">
                <a:solidFill>
                  <a:srgbClr val="669300"/>
                </a:solidFill>
                <a:latin typeface="Arial" panose="020B0604020202020204" pitchFamily="34" charset="0"/>
              </a:rPr>
              <a:t> and Irene Dini</a:t>
            </a:r>
            <a:endParaRPr lang="en-US" altLang="en-US" sz="3200" b="1" dirty="0">
              <a:solidFill>
                <a:srgbClr val="6693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3200" b="1" dirty="0">
                <a:solidFill>
                  <a:srgbClr val="669300"/>
                </a:solidFill>
                <a:latin typeface="Arial" panose="020B0604020202020204" pitchFamily="34" charset="0"/>
              </a:rPr>
              <a:t>Pharmacy Department- </a:t>
            </a:r>
            <a:r>
              <a:rPr lang="en-US" sz="3200" b="1" dirty="0" err="1">
                <a:solidFill>
                  <a:srgbClr val="669300"/>
                </a:solidFill>
                <a:latin typeface="Arial" panose="020B0604020202020204" pitchFamily="34" charset="0"/>
              </a:rPr>
              <a:t>FedericoII</a:t>
            </a:r>
            <a:r>
              <a:rPr lang="en-US" sz="3200" b="1" dirty="0">
                <a:solidFill>
                  <a:srgbClr val="669300"/>
                </a:solidFill>
                <a:latin typeface="Arial" panose="020B0604020202020204" pitchFamily="34" charset="0"/>
              </a:rPr>
              <a:t>  University of Naples </a:t>
            </a:r>
            <a:r>
              <a:rPr lang="en-US" sz="3200" b="1">
                <a:solidFill>
                  <a:srgbClr val="669300"/>
                </a:solidFill>
                <a:latin typeface="Arial" panose="020B0604020202020204" pitchFamily="34" charset="0"/>
              </a:rPr>
              <a:t>(Italy)</a:t>
            </a:r>
            <a:endParaRPr lang="en-US" altLang="en-US" sz="3200" b="1" dirty="0">
              <a:solidFill>
                <a:srgbClr val="669300"/>
              </a:solidFill>
              <a:latin typeface="Arial" panose="020B0604020202020204" pitchFamily="34" charset="0"/>
            </a:endParaRPr>
          </a:p>
        </p:txBody>
      </p:sp>
      <p:sp>
        <p:nvSpPr>
          <p:cNvPr id="2180" name="Rectangle 12"/>
          <p:cNvSpPr>
            <a:spLocks noChangeArrowheads="1"/>
          </p:cNvSpPr>
          <p:nvPr/>
        </p:nvSpPr>
        <p:spPr bwMode="auto">
          <a:xfrm>
            <a:off x="-17463" y="29508439"/>
            <a:ext cx="21413788" cy="766774"/>
          </a:xfrm>
          <a:prstGeom prst="rect">
            <a:avLst/>
          </a:prstGeom>
          <a:solidFill>
            <a:srgbClr val="90A609"/>
          </a:solidFill>
          <a:ln>
            <a:noFill/>
          </a:ln>
        </p:spPr>
        <p:txBody>
          <a:bodyPr lIns="210721" tIns="105359" rIns="210721" bIns="105359">
            <a:spAutoFit/>
          </a:bodyPr>
          <a:lstStyle>
            <a:lvl1pPr defTabSz="2952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3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2952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2952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7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2952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295275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29527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29527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29527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29527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bg1"/>
                </a:solidFill>
                <a:latin typeface="Arial" panose="020B0604020202020204" pitchFamily="34" charset="0"/>
              </a:rPr>
              <a:t>https://sciforum.net/event/Foods2024</a:t>
            </a:r>
          </a:p>
        </p:txBody>
      </p:sp>
      <p:sp>
        <p:nvSpPr>
          <p:cNvPr id="2181" name="Line 21"/>
          <p:cNvSpPr>
            <a:spLocks noChangeShapeType="1"/>
          </p:cNvSpPr>
          <p:nvPr/>
        </p:nvSpPr>
        <p:spPr bwMode="auto">
          <a:xfrm>
            <a:off x="992188" y="6323261"/>
            <a:ext cx="194913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SG"/>
          </a:p>
        </p:txBody>
      </p:sp>
      <p:sp>
        <p:nvSpPr>
          <p:cNvPr id="4" name="TextBox 3"/>
          <p:cNvSpPr txBox="1"/>
          <p:nvPr/>
        </p:nvSpPr>
        <p:spPr>
          <a:xfrm>
            <a:off x="463550" y="6723316"/>
            <a:ext cx="10090150" cy="646331"/>
          </a:xfrm>
          <a:prstGeom prst="rect">
            <a:avLst/>
          </a:prstGeom>
          <a:solidFill>
            <a:srgbClr val="879B04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/>
              <a:t>INTRODUCTION &amp; AIM </a:t>
            </a:r>
            <a:endParaRPr lang="en-SG" sz="3600" dirty="0"/>
          </a:p>
        </p:txBody>
      </p:sp>
      <p:sp>
        <p:nvSpPr>
          <p:cNvPr id="31" name="TextBox 30"/>
          <p:cNvSpPr txBox="1"/>
          <p:nvPr/>
        </p:nvSpPr>
        <p:spPr>
          <a:xfrm>
            <a:off x="10972800" y="6723317"/>
            <a:ext cx="10090150" cy="646331"/>
          </a:xfrm>
          <a:prstGeom prst="rect">
            <a:avLst/>
          </a:prstGeom>
          <a:solidFill>
            <a:srgbClr val="879B04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/>
              <a:t>RESULTS &amp; DISCUSSION</a:t>
            </a:r>
            <a:endParaRPr lang="en-SG" sz="3600" dirty="0"/>
          </a:p>
        </p:txBody>
      </p:sp>
      <p:sp>
        <p:nvSpPr>
          <p:cNvPr id="33" name="TextBox 32"/>
          <p:cNvSpPr txBox="1"/>
          <p:nvPr/>
        </p:nvSpPr>
        <p:spPr>
          <a:xfrm>
            <a:off x="10972800" y="23554409"/>
            <a:ext cx="10090150" cy="646331"/>
          </a:xfrm>
          <a:prstGeom prst="rect">
            <a:avLst/>
          </a:prstGeom>
          <a:solidFill>
            <a:srgbClr val="879B04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/>
              <a:t>CONCLUSION</a:t>
            </a:r>
            <a:endParaRPr lang="en-SG" sz="3600" dirty="0"/>
          </a:p>
        </p:txBody>
      </p:sp>
      <p:sp>
        <p:nvSpPr>
          <p:cNvPr id="34" name="TextBox 33"/>
          <p:cNvSpPr txBox="1"/>
          <p:nvPr/>
        </p:nvSpPr>
        <p:spPr>
          <a:xfrm>
            <a:off x="10972800" y="26367585"/>
            <a:ext cx="10090150" cy="646331"/>
          </a:xfrm>
          <a:prstGeom prst="rect">
            <a:avLst/>
          </a:prstGeom>
          <a:solidFill>
            <a:srgbClr val="879B04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/>
              <a:t>FUTURE WORK / </a:t>
            </a:r>
            <a:r>
              <a:rPr lang="en-US" altLang="zh-CN" sz="3600" dirty="0"/>
              <a:t>REFERENCES</a:t>
            </a:r>
            <a:endParaRPr lang="en-US" sz="3600" dirty="0"/>
          </a:p>
        </p:txBody>
      </p:sp>
      <p:sp>
        <p:nvSpPr>
          <p:cNvPr id="2176" name="AutoShape 64" descr="data:image/jpeg;base64,/9j/4AAQSkZJRgABAQAAAQABAAD/2wCEAAkGBxQTEhUUExQWFBUUGBUVGBcYFxoaGRgYGBQXGhcYFxoYHCggGBolHBcWITIhJSksLi4uFx8zODYsNygtLisBCgoKDg0OGxAQGi4kICQ0LCw0LCwsLDAsLDQ0NCwsLzQvLCwsLCwsNC4sLCw0LCwsLC00LCwsLDcsLCwsLCwsLP/AABEIAKwBJAMBIgACEQEDEQH/xAAcAAACAgMBAQAAAAAAAAAAAAAABQQGAgMHAQj/xABNEAACAQIDBAYFCAYHBgcBAAABAgMAEQQSIQUGMUETIlFhcYEyQpGhsRQjUnKCssHRBzM0YpLhFSRDc7O08FN0daLC8SU1VKOkw9IW/8QAGwEBAAIDAQEAAAAAAAAAAAAAAAEDAgQFBgf/xAA3EQACAQMCAwQIBgAHAAAAAAAAAQIDBBESIQUxQVFhcbETFCIygaHB8AYVQpHR4SMlNENScsL/2gAMAwEAAhEDEQA/AO40UUUAUUUUAUUUUAUUUUAUUUUAUUUUAUUUUAUUUUAUUUXoAorU+IQcWUeJFaX2nEOMi+Rv8KAl0UtfbcI9a/gD+VaX3ii5Bz5D8TQDiikTbyLyRvMitL7ynlGPM0yCx0VVX3ilPAIPIn8ahz7wzg63A7VUH2gdYeyoBdqKoEu2ZjwZ2HYLg+8Ae8VGfaEhBJJA5Evp9q5FvfQHRWlUcSB4kVpfHxDjIvtFc4+WNfrZQO3Nce3X3jzrWZ2DWzXvqLLcHyPpfYoDojbZhHrg+AJrS+8EQ+kfKqDYn/aN2Na38JBBA7mqRG7geiT3sQG9gUCgLgd5Ev6Le6mGE2nHJ6LC/YdDVGQkjUEd2n4VmENSDoVFVLA46dOAZh2MCf509wm0i3pRunfYlfbyoMjCivFN6KA9orViJ1QXY2FLJN4YxwDnyt8TQDiikD7yjlGfM/yrQ+8j8kUeJJ/KmQWaiqg280hvZk07Bf8AE6VrG3JW1EmncBp7tKjUjJwklloudFUGXbD3szyX7zYHwN7VHbaBJ1zX7CTc+AsaxdSKLFb1GspHQ2mUcSB4kVpbaEQ4uvtqgHEaE5SCOTAi/nasYJywve3cEJt2a601oerzw2/v9i9NtmEev7AfyrQ+8MXLMfL8zVOd2t1bt9hh7+ArDo5ON739UsdPAqQDRz7ESqG28ki2vvIPVjJ8Tb4A1Gk3mbgFQeJ/7VX3w2YAEsO4fjxvWSYNv9KR90imZdhChTxvLfwG7bxyHgUHgB+JqPPt2UamQgdoUW87DSopwDPbMM3gLe/U1ui2K9vQJ8V/lT2wlRWMtv77f6BtoSEE9IzcbWYi57L8qgDFMxs75NeYJt368fKm0ewn4hMvfoPbrW7+hH5tGPFv5VhUpTmsKWCyjXp0m/Z1ePNeaI8GBiPHEHyKivMTgY1GmI9uU/zqWNgp6zp5Lesl2JCOL38EA+NUeq1MY1/HfPnj5GfrEM538MR/groxJvbR/AWPuqURT5MDAPpnu0A91bFhhHCMnxY1s04SivalkpuK0KjWiGkr2WjLVkzoOESDyr0Yw+qFHgBVmDXKt8hYsSCxvytmA8ByrcNlysLZXt3Aj3mrK+Il53Hlal+H2sJb5JC1tDxt5X4/zHbU4AtG7bnijEfvMLey/HvrbFu2bgsVBHDM9yP9d9MGesS1MDc1DYSA3MiA9y399bBsuEcZCfBbfGqjvPjpF2ns2NZHVHLl0DEK1m0zAGx4c6f7cdBhpzIC0fRSlwpsSuRswB5Ei+tSQMIoMMQCuZwdQQwsfAjjWy0I4RX8WNUTDbwR4XZ2FOGhYtOTHh4Ge5LGVgxdgOFzc2+mBpxrdNt3GxYrB4eePDf1lmzNE0jaLbMoDWykX46g35WqCcF4GKUcIkHlel28O8r4WAypCZiGRRHGupzNa/A2A8KR7r7ZknxGNSQrkw8/RR2FuqGkBzG+p6o1qpSbwYltkGYzuJjiejDqQjZfojIBYcakYOsHaEnbb2C3jVaj3hllxuJwpAyQRo2a5zMXCaHW1useVI9qwrjdqNhprth8LCJDFchXlbIQWsdQA4/h7zWvdDBrHtLaCICEQYdFBJNgdbAnWw4DsAAqOgOzRrYAdgAorIUVBIi3qcqsbDQhj71PuqvKwbhx+j/+TzHcdfGrBvaPm0+t+BqqRte/cbHSoBveMEWOvjxB+INRxgyDcMbdhJ+Kkf67a24nE5YpGOvRxu47eqpNr8xpwp9gHyqOqtxpfKL1GlN7lkKs4JqL2Yi+QZjfrX7cxv7akR7Hc6hGv26g+eW16sb4mReJt5D8qwbFOeLH/XhUqEewOtUaxqYm/oGQ+kpNvpEn3E1u/oJiBmC6aAHLoOwX4Cp00wABd1UH6bhfvGouN2nBCEMs8SCQFk618401W18w1HDtqcRRipTk0k2zw7It649v5Vmuy15t7ifyrPDYpJEWSNw6PezAEcGKnjrxBqFtzbceFRHdJHzsVAQqOC3JJcijlFLLEKc5y0RWX2E4bPjHMnyA+JNZrBGPVPtH4Cq5it8VGFXEJhy2ac4fI8uW1omkz5kVr8LW7+NJzv8AT8sPAviZG9+lVSuacObNyjwu7rJuEOTxzS3+LOgAoOCL53P414ZR9Ff4R+NVrd7exMS4ieMQytfJZi0chAuVBIBRrAmx420JprtTaMeHiMst7A5VUek7m9kXvNjrwABJ4VnGrGUdSexr1LWrTqeinFqXYM48Q50W/kPyFeydJzze+uVY3bGLxj5AZNdRBBmyqP3iti3Zmc27hwqG+ExOEs5WfDEmwcMQCeVyhKE9zeytd3a5qLa7Tpx4LLaM6kYzf6W9zrQYk27TalE29WDUkHEAlSQQscjag2IuFtWjczeE4o9HLYTx5WuBYSx5lBew0VgSAQNNQdL2FB2dhOmxKQ5iolmZSwAJAu50vpfTnU1LhpRcN8mFrwxSnUjcNx0LLwXiXffCj0RiJPCNV/xGWm0O1Imw64kkxRMuYmS116xWxyk3YkaAXvSWDcjDcCZ3PfIq/wCGg+NVjbc3SzJhsOCYoW6CBMxOZyxDSEtrcsW1PBRfmaiVSrTWZ47kjKnaWtzNRoOSS3lKWMJd2B5jN+9bQQXH0pmIJ7xGnAeLX7hUrdjex58QkMkMYz57PGWFiqF9VYm98tuIrdgt0MNAo6cRyvbrNKwCd+SMtlA72BPfyqfs7YWGWaKeFVQgPlMTXjcMrIbqCVuLnVbcNb1MY1spykvAwrVeHqEoU6bz0k39OQn3Q3n+UBYZyBPbqPwEwt6J7JR/zDUa3FWcG1+0Bvcpri0LjIlza4W2tjmtcWI4HTS2uldD3a3m6VDFOwE6o+VzoJgEPHslAGo9biOYGFvdanplz8zZ4nwl0YqrS93bK7P68ivfo/YtikzEteCUksxYm8Yvck351e8DgEiBy3143t58ANTzJ1Nhc1Rf0dD+sr3YeX4Rj8a6Gazs23T37yjjcIxumorGy8grw0lx+9mFikMTSM8i+kkUTylfrdGpC+F700weLSZFkjYOji6sOetjx1BBBBB4EVtHHKZvTKq7Y2cWYKqo5JYgAay2uToNQKa7y7YgfB4xI54pHXDTMVSRWIGQi5Ck2FyB50w2nu9hsQ6vPCsrKuQZi1gtybZQwB1J4ivMLsvCQNkjiw8TuCMoVFZl4kZeLDSnUHP8U3QYfYuLYEwwBukI1y9JIjKfYG81A5ime0dqx4namzGhzNGvTESFWVXJUk5MwBYDKLm1rmrdj9u4bDsI5ZkjYi4SxJC9pVAcq95sKWbRghl2lhWM/wA7DDJIkQQsHRsy5+kvZRrwFydKAVbBhxeGxOOQYR5flEzyxy5lWKzM5XOx1tZhoATcEW51Gw26GJOzYsKwRZBiDK4Z9MmvNQbta2lTd99vK+Ax4hZ0fDusLNqpziRb5CDcjlemeP224mXC4dI2lWJZJHlcpHEtgFvlF3Zuwd1Aadqbvz/LflmFljjZ06ORZUZlK6agKRc2VNLjVeNSt3tgdBPLKZWlfEvGWLKFtlY2AC8ut7AKQ4vfhxhHfKiTR4lcI7AmSJLgnph9NbA2Xme2rHuniOlYEYxMYudBnCIjK3NWEelrWIuL8eNQwdGooooSI97B80v1vwNU4cJOPE9n0QRY/nVy3q/VL9b8DVUy8e+oYMWXNGwPrRuDe3OM3vbSm2ysUskSSIbrIM6ntVtVPsIpfhoOrl/dKnQcCLHQWA0PLSpewMMIsPFGDcRoqAnjZRlF7c7Cp6gR4jed8Nj8THLmkw5kXqjVorwxHPH2rqSU53JGuhtyOrKrowdHAZXU3VgeBBFcw3wP9exRP00P/wAeGst1t5GwxtrLh5DmZAbkE/2kXY3avA9x46ELrTUcZ8s8z0dbg/pbWnWo+9pTa7duaJ36RIgcVGSAT0CakD/aS1E28f6rsz/dZPc0VSt+sSkk0LxOJI2gUqw4EdLL7DyIqHtz9l2Z/u83+JFVVZ71fh9DcsVinaeM/wD0XPcs3wMP1px7MRJS39I36nD/AN6/+FU/ck/1CH62J/zMlQP0jfqcP/fP/gmtur/p34HHtV/ma/7vzZXpT/4XH/xBv8m9OdxtiwTQzPLCkhEuXM49FOiQ6NfqC5JuKSy/+Vp/xA/5JqWwYKWRXKRyyICA+RZGS+UHrKtwTa3LsrUU9M4vTn2UdqdH01vUjrUP8SW7eDfh1HylBAxYDEIIm4kqJxka/MWsb8xc07/SNjS2K6NdVhS6r2ySdcnxy9GB59tItibT6CdJwqyhMwyHv0YofVkAuATcakaXuJe9s6yYhpYTdZkjljJFtQvRkMORV4yCOVYRkvQy8d12IuqUpevU8rOIPTJ/qeDoWx9lrhohEvHQyNzeS3WY9oB0A5AAVKeNXBRwGRxlZTwKnQg1r2djVxMYmi1DekBxR/WRhyIN607Z2mmETpJPS/s4/WkblpxCjm3ACurmKj3HjWqlSrh5cm/jkou6ymHaUKA3yzSQk82UCRD90N5UlhnaOQSIxR0dmVgATmuw0BBB0J0tVk/R7g2lxgmfUQkszds0twAPJpGPgvbS7dP9vw3965/9qU1y9OYwxtmTwevdRRq1tWJONNKXe98jXdvaW0JcVDmfFPHmbNeIpHbo3tmKxqvpZaqmz4Gk6GNVLSPlVQSAc2Q8SxAHMeduddi6Q8bm4rne92xTBI0qgiB2zq406Jyc2ViPQs2qtw4DiNb7ii1FPLeH8Tn8NvoTqzioxg5LC22ys8/HPyMY9xcRe+TDIe1pNf8AkjbXzq/bvYAwwRREqxiV8xW+W7O72FwD63ZyqmYXfbEBbOkUx5OQyse9spsx7xapG7G2J8TjM0jXWKGclUUrHGSgAuLnrHXViTxtzqaM6CliGcvxK7+3v5026+FGO/TfwxuJdwYFeeJHUOhhkurC4I6G1jWe9O7xw5uLvA5srH0kY8I3PI/Rbn48fP0bOGxMeUhgsEtyNQOoo1I4ca6NIispVlDowKsrC4YHkRUUaCqUcPZ5ZbfX8ra+1Q3jhJroyh7gj+tt3Yeb/Ehq1b1Y1ocHiJUNnSNsp7GPVVvIm/lUPYe7rYbFu6kvAYZArE9ZSZIj0b9p0Nm5ga68W+08Es8MkL3yyoyEjiMwtcd40I8K2LWm4Q0s5fFbmFxcOpDk0vIT7gYJYcDAUFmmRZpG9ZncZjmPE2vbyrHenFxRCKJjNeZ3tBhRaWdjYnrAqUQFizEEXNtbAgwth4DaWFjGHHySWNLiOV2kBVeQaNRdgPo3HZepW0d2JHkw00eKKT4cSAyPGJA/SEl+qWAX0mAHAAgchV5zSqx4l1w22IT06pDGpSOd80sWdTdSwZu4ixOluZNZbxbJii2bg5oo1XFE4MpIB848jxg2LcW7QDwsLWp5tzd0x4bHujy4ibFIlwVW5ZSAAqoo7eHYKm7I3XhQYeRzM7wxx5EllZo4n6MZiiNopvftty4CgE+3IcVg5cbtDCy4Z4ZCDMsmbMOi+byKV0JBzC2YHlY2rD+lI49q4eWYrh0k2eoUNoAzuG6MacRqLd3fVqn2DhZJDK2HR3JDE5b3YWszD0WbQakcqanCMxBKLccC1iQe1eJHlQHJ8TC82A2nkjkYzY8lVyNmKmRTfLa/Dj2a072zsQptGSd8D8ugnVAAqo7ROiqnouQLELx7D3VfMXliGaaZYx2sQPvGk828eFGkYkxB/dBC+1re4GmSSJHBKkI6PC4ZAzdbDkrGBHlAUF0RkaQEXItazWB0udu4+wmhmeRkRGxEquY4geijVQcqqSBc6kk2GprYNr4h/wBVBHEO1us34D41P2DDOcRG0srMBm6vBfQbkNOdAXcUUUUAl3pHzS/WHwNVUVa96P1Q+sPgaqoNQCRhufhUvAegPP4mo2H4nwqXhHJRb66fAkCgOb79D+t4rvy/5aOrVvFuqJgJYAFmyIWTgs3UXnwWTv4NwPIiq7+uBi8RcgaJxI/9PHXTY/QT+7j/AMNa06VNTlUjJbZPRXlxOjQtalN4aT+hx0RAMeqVa9mBBBuORB4EVYttYc/0fs6T1VSSI9xdrrfsB6Nh42qy7y7urifnEsmIA4nRZQPVkPJraBvI6cJOxsDfAwwTxmxjKyRtoQRK/ZwYHUEc7EVhC1a1RfJrmWV+MQnGjVSxKLba88eIl3M2/h48OIJpFhaN5GUvcK6yOX0bgGBYi3dfnS3fXb0c5jSI5o4izF7EBnYAdUHXKBcX5ltO+XidxGzfNYhcvISq2cDvaO4b2LTPYm6UUDCSRunkXVbrliUjgwUklmHaxsOystFeUfRtJLtK/T8PpVndQk5S3ajjGG+1ibbuAMGy8MriztihK4PFTJh8QQp7woQHwNNP0eH+rzf3/wD9EdOtsbLjxMYjlL2WQSjIwDEhXTW6m4s7edRtl/JMPHKkMiBY2zykzZyjWC9fU5T1QLWGtXRotVdXTGDRqX6qWjpST1OWrPQV7+7KVojiQLSIVEhH9ojMEDN+8pK69hN+Asg3X2cuLSeHOFePLNG3pZWbqSKwGuRssRPetx39AjxcUkbNmRo+sr5wMoynrBxIOra3Bh2VHTbeFAIWaEBQ5bIVygRrme5QWFl61uNtamVvF1NfdhrtMaXE6lO29D1Tynn3fv6lBn3fxkLEiKYHhngZmDDkM0RzW7mA8KlbP3RxMrZpFMINs0kpzSEDsW5Zj9YgCr3gsekuYLmBQqGDoyEZlDLo4BN1INSawVnT78dmdi6XHLhrKUVL/kluatk4SPDqkcYsiG+upY3GZ2PNjb3ADQVWthbpPDiIpnmjYRM7ZVVrm8boOs1gPTvwPCrVXlXunF4yuXI50LqrBSUZe9s+89r1Wtw8PEdh7RWNF6zKCA+w8KTc4WAk8+iX4AWqfCMgCoAirwVQFUeAAtXlFMIlyb5s2NMxFiTbsvpWuvCwrJImPBT56fGhABq8JqQuCPNvZ/Otq4ZFBJGg4ljoPboKjIIAN+AJ8BW1cM55AeJ/Kl20N9cHFdRJ0zDTJAOkN+y46g82pNiN68bNphsOkK/Smu727lWyg+bUBb1wPaxPhoKU7Q3jwOHNnlVnHqJeV7+C3t52qtSbCxGI/asTLID6mbKnhkWy+6mmzt3oIhZUA8qAwm31lfTDYRiPpTNlHjkS9/4hUcxY+c/O4kxr9CEBB/EOuf4qfpGBwArOgEOE3UhU5mGdubMbk+JOppxDgkXgoreK9oAy1L2R+uX7XwqJU3Yo+eHg34UBY6KKKkCfej9SPrD4GqovjYVbN6P1P2h8DVTy6X5VAJOGOp8Kk4H0B5/eaouG4nwqVgfQXz++1ARMbtbDRy2kCCS8KlzEt/nRIIruRw+aYcdLDtrdLtqHK0hlUqqdKSLt1M+TN1R9IFbcbioeM2IXn6cS5GDYZ1GTMAYBNa/WFwem7rZa1f8A8vGVKmSXrrIstigEvSTmdibqSvzjNbKRoba1IySMVvFCgYkSZV+UDNk0Z8Pm6VFJPpDK1r2BsbGjEbfIaxhayNh0kvIoZDiJMkYULmDnVSesONhmIIrzDbAjGfpLy53xLWYtlUYiRmcKt7A5TlLcTrwvU98HGXEhjQyKAA5UZwBe1mtfS59poCqR7xYlUQHojJKcS4Z2AjtHOY1hW7Ib6cRma1jlYk08wuJxDTLm0jMmJjK9HbKsaXicudSSwIvoDfhTaIcAo8h/Klm0948NAcrOZHHFI7Gx7Ga9h4caxnOMFmTwW0aFStLTTi2+4jT4NnxqMMOypGGPygGMFpHjKakyB+iRfVAN2K6ALcr4t2pmjhViiPh4cPEpBLLK0OIjlLPYAhT0enEgux5a65t/Wv8AN4eMD99mY+6wryHf179fDxsP3WZT5XvWv67Rzz+R0/yG+xnR81/I8bZGaHEI7ANimkZyoJC50VAFzWLWVV1Nrm5sKMXsCOTpc1yJnlkKn0by4ZcOV6tjlyIDoQbnjW3ZO3sPiDlRjHIeEclgT9Q3s3x7qYsLacK2ITjNZizmVqFSjLRUi0+8X7J2cYukZnLtKysbljbLGqKLsSTot76ceFMKxvXtZFR7Xl6xLVtSBjyt3nT+dAYV5mqWmCHrEnu4D86kogHAW8KjIF6Ydzyt4/lW9MEPWJPhoKi7X3hw2G0mmRW45B1pD9hbt7qrGM34mk0weGNj/aT3HmI0PxahJeY4gOAApFtbfLBwHKZekf6EQMjX7yvVX7RFVDEbJxWK/a8Q7qT+rHVjt2ZVsCPG9M9n7AhiHVQUBrm3uxs+mGw6wKeDynO/8IsqnzYVEfd6bEG+MxEk37pNkHgi2X3VZI0A4CsgaEEDB7FhiHVQDypgqgcq8drC50A1J7AOJNKoNvxs6qEkBcKRmUC6vFNKrekTYrC/EAi40oBzeshVawG8fSPlAC5usOkIVVUYfDSFbqNXJxA9jHkAdOA2lPMEXrRt04sSpOaO8zCUkdUxdVVt+7rxFAWyvAwJtcXte3Ox4Ejs0PspJhsXiHwnS5PnZMhEakDIpKKSG0ucuaS1wesACONQYNkYkuHcnP8AMgSdKQyrHipZCGVWOYmNlXUtxNybXIFqdrcSBy1NtezWoOK23BG4RpBfrlrdbJkALZ8tyvHs5G9qSpusxjMbOmVhMliocqsyIpbOFTPKMrWdlJs2pPEsX2CGABlkFvlQNsvWXFOrSKSQSLBQoIsaA3T7wwK5jz5pBoFUek2eNMik2UtnljHG3W46GzjczFNKSzLlIM6W7BHOyC9iRey62Nr3tpSldjQgMuU5XbPkzEKrZw+ZbWIOZQQb6W0tVg3YgVGZVAUBToO1muTrrqbnxJoCxUUUVIFG84+Y+0v41UQfZVv3n/UH6y1UADa/K/8A3/CoYJGFOvlUrA+gPtffaomF41LwfoDz97MaAk15XlFSAvXqLc+/uAHEnurGq3vztfo4xh0NmlGeQ9iG+VPtWue4d9VVqipwcmbVnazuqypR6/JC/ebeoveHDsVj4NINGk7bEahPjVahwxbuH+uFZYPD31PDs7aseyNjtN1icqcL249yj8a8xd3u7lJnu0qHD6WmOyXN9r+rEy4FeZJ91YPgRyOtX2HYUIH6st3ksfgQBUbHbuxkfN3jbsuSp8b3I8a5qv1ndv8AbY0IccpOWN/EoEsRXj4g/lV93O2+cQOglN5UF0c8XUcQx5uPePA1VsXhzqjCxBsR2GluExTQyLIvpRMG8bHUeYuPOu1Z3TjLP7m/eWsL6g4v3uaf329TrkcbNwHnwFSY8D9I+Q/OpMUgYBhwYBh4EXHupdtveHDYQXnlVDyT0pD9VFux9lq9Fk+dtYGMcKrwAHfz9tY4nELGpeRlRBxZiFUeJOlc/wAXv1icRdcFB0S8OmlszeIj9EeZbwpUu78k7iTFzPMw+mdB9UDqr5AVOAWfan6Q4VOXDRyYpvpL1Ige921b7KnxpFiMZtLF6PL8njPqQXQ27C9y59o8Kdw4CNFAVQPKtq0IEuy91oYzcjMx1JOpJ7T31YFjAGgArBa2k6UB5XtY17QGQr29eClO8O0mihLxlM18gzG/WvYgKONrc9PGsZSUVlltGjOtNQgt2N2W4IIuCCCO0EWNK8Pu/ChN1LgiIKshZ8vRo6Cxck2yuwtwtpVAxC4yc3eaZr8ApZR5BLCtq4TG4a5zzoVAJu+awJ0uGJGvhVHrUeh1PyStyckn2ZOmJhkFgEQWIIsoFiAFBGmhsAL9gFbXUMCrAEHQg6gjsIPGqpu1vek1opyI5+HAhX7Cp4An6Psq1g1epJrKOVUpypy0yW5kDXoNYVqkxSqbE62vYAnTXU2GnA8eNtL1kVkm9F6XJtiM+jmYXUEhT1S0jRi4NjfOjLoD7Nawj2ypUkKRbo9CRcZ5MlmHJhYkg9lANabbu+k/gvxNUqPa0rA2VbqFDX9K9kJYKt7ZgXygqB6OpubXXdc3DE6EhLg8b2JN/bQD2iiipAp3n/UHxX41T1Gl+w+y/wDr3Vcd5/2dvFfvCqUrVDBMwnHyNS8J6I8W++1RMHx8jUrCej5t99qA30V4aL1IM4UzMB3+7nXK9uYsz4iST6bm3coNlHhYCuoZ7ByOIjlI8kNclw3pL5Vy+JTwkvE9V+GaazUqdVheb+g72bg87pHyOhI5AC5PsBroeCw40AFlUAAD3Cqbuxbp9fotb3X916vOBOh8a87aUoXF9GnU5JN47Wa3HKsvSKPRLzJQ04VpxcYIJ5itt604uSy27a9LxONL1SamlhLbx6Y+J5+GdRR964QJFYeuuveVNr+wgeVVLGDrnyq170z3lC/QWx8W1+FqqOKa7G2p4Adp4CvNWKeheB9C4TqVCOrsLXtjFYw4bBR4eUxI+GQyMoAcngBn4qLDlY99LdnbrRqcz9djqWbUk9pJ4nxqz7QQIY4h/ZRRx+YUXrQte0jtFHga8lKpKS6tkjDQqq2AAoFZObCsI+NSVG+U6VgtEprG9AZrxra5rSlZsaAyBr29a81GagNo7uzTx5Vy7YmOKgNe8gvmDakObh8ynne9dOzVUt6tz0nzSxdSY63BsGP73f31RXo+kSw8YOlw6/VpKTcdSexCk21J9IAXzWyi2a97i/A31vSnbG8OYku5dzyvf/tVWxuEliYrKsikdvDyPA15hhc9SNmNa/qjXvNs6/51T/24Rh3vd/JE1Fz3eQnx591q65upi3kw6F9WCqCe02Fc92Lu9NOymQWUWIUcPPtrqGz8KIkCitqnBrmca+uadXEYLl1fNkqo0+zw5e7OBIoR1BABsGAPC97MedjzBqTevQatOeQotkxqxaxNwNCTlvnkcsRexOaVuWnK1SY8MgsQigi9jYXFzc2J11NbaLUBlmp5u1wfxHwpDVg3Z9B/rf8ASKAcUUUVIFW8/wCzv4r94VRlNXreb9mf7P3hVDBqGBhgzr5VLwp6vm33zUPBcfKm+zYFZbkcCwtyvmOtqEmtAW9EX+HtqVHgvpHyH51LAtXmaoyTg8EK2KgAAgqfMWric0RjcqeKMVPipt+FdsvXPN/tlWc4iOzKTllym+SQD1rcLgjjzPfWhf0nKCkuh6H8PXMadaVKX6vNC/AYooyuvLXx7QfK4q84HGBwHjNx7x3Ecq5dhsVl0PCmeHxhBujEHtBsfdXl69vJSU4vDXJo7HEeGen35PtOlfLD2Uo2vthYgdQ0nJezvbsHdVWl2vKRYyvb6xHwpXNjQOGppNXFxhVpuSXToaFrwLEszee5fybMfijqSbs1zfvPE1v3Q2f0k/SOPmsP86x5Fgbxp3knW37tL9n4GXEyiOMXY6k+qo5sx5KKuEiRwxjDxG6qczv/ALSTgWPdyHh3V27C1y8vkje4tewtKDowfty+S++R5LKWZmPFiT7a2Q6moy1IEqoDdgDa5BIuB2nsrunhjbK+tZwdtL2xiZst7te2UA3J7AOfA37LG9ZttEDqqrMQyRnVRZnIAuC2YekOXbUkEtnvQDSVNrFghCgZwHALEMQWVQFGTVtSezTjzrObGS9IVC9XOFzBGJtbrG4zdw1XmLX1tAHkdeE0rkac5NHAuc40UnU2t1lPC2oI8+FepgmKKHNznzt61x1rL1gQeI5cuVSCfLOq6syjW2pA17Nedap8dGmbMwGUZm46AZb8v3l/iFLpNmpYB5AMoy3FlJ0cXe5OYnOSb6HXTU1JCwOW1EhZgxAGe5ChQLKDcdUG3brUA2/0kmcpc5gQvCwJL5TY8DYi/hrUwNWjC7OIAEeFmbgQShGovY3kI1Fzr3mmUexsU3CFU+vIB7lvQC6bCq/EXrXHsqL6Ip/FuviD6UsSfVVm95tUuPdH6eIlP1Qij7pNSBHHGFGgAr1sQo4sB5irJHunhh6Qd/ryMfde1TsPsXDp6MMYPbkF/aRegKUuNQ8Dm+qC3wqREkrejBKfFco/5rVekQDgAPAVlQFMj2Xim/slX60g/wCkGpMe7059KWNfqqW+JFWqigK7HusPXnkbwCqPgT76b7OwCwrlTNa97sbm/jUuigCiiigFm8n7NJ4D7wqgrXTcRCHVlbgwIPnXPtp7OaB8rag+i3Ij86hg9w8gW7E2ABJPYLcac7AmV4cyMrKWezKQQbMQbEaHUUkwgBZQeBIB8DofdWe4nRYXZwzOI4onnGZ2AAXpnI1PHj41BKLQTSnb+8WHwigzyZSfRQDNI/1UGtu82HfVO3h3+llvHgEKrqDiHXXxjQ6D6za91VzZuyLSGWYmSRjmZmJYk95PGpwTkm7a3vxuMJSEHCwnQ2N5WH7zi2XwW3iakbqR/JAw9NJf1kbei/eb+t301EKuumlQnw5XlRoKWHlGzG7qrLd8EwYcTCxs69oBY2Yf6uaQYnZM8Z68Mq/YYj2qCKc57a6C3O/CpcG8kq6JiCT2A5z7NTWlUsYSeVsegtvxFcUo6ZpS8dn+/wDRWsPsueQ2SGVvsNb2kWp3hNzpB1sU64Zfo3DyEdyqSB538KbLtLHS6KmKfwjZB/EQo99Zx7Axrm/ycLfnJIo9uXMaQsKa57k3H4kuJrFOKj83/HyDp4406LDIY4z6TE3eTvc/hUQmnMW5WKb0pII+5Qz/ABy0xw+4tvTxMh+qqL8Q1bqiksI8/OpKcnKTy31K/DHbU0ux2FVy2dgFcIGGguELmxPi4/h76v0e5WG9fpZPrSsB7FIFTsNu1hE9HDxX7SoY+1rmpMDmOGw+HBuZC79oN2JAIuQo1NmYcODGp2FwBItDhpyBawyOFFrWI6QgDgNR2V1OKJVFlUKO4AfCs6DBzjCbvYn1MIkX1njX3R5qYw7q4k+lJDH4Kz/ErV2ooCqJuaT6eJkPciog94J99SYtzMMNWEkn15XPuBA91WKigFmH3fwyejBEO8oCfaaYpGBoAB4C1ZUUAUUUUAUUUUAUUUUAUUUUAUUUUAUUUUAUUUUAVHx2CSVCji4PtB7QeRqRRQFIl2S8Eq360ZYWflx4N2GuXxbJxGJEN48Q6Kit0YWQqshLZ9CMobhc19DWr2owDl2A3bxOQKMNkH7zIPgSa3x7h4tjrJDGPtOR5AAe+ulUVIKRhNwSPTxT/YRV+8WplHuVh/XaaT60hHuTKKstFAJoN1MGuow0RPayhz7XvTSHDomiqq+AA+FbaKAKKKKAKKKKAKKKKAKKKKAKKKKAKKKKAKKKKAKKKKAKKKKAKKKKAKKKKAKKKKAKKKKAKKKKA//Z"/>
          <p:cNvSpPr>
            <a:spLocks noChangeAspect="1" noChangeArrowheads="1"/>
          </p:cNvSpPr>
          <p:nvPr/>
        </p:nvSpPr>
        <p:spPr bwMode="auto">
          <a:xfrm>
            <a:off x="15875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3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7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SG" altLang="en-US" sz="1900">
              <a:latin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5900" y="15905344"/>
            <a:ext cx="10090150" cy="646331"/>
          </a:xfrm>
          <a:prstGeom prst="rect">
            <a:avLst/>
          </a:prstGeom>
          <a:solidFill>
            <a:srgbClr val="879B04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/>
              <a:t>METHOD</a:t>
            </a:r>
            <a:endParaRPr lang="en-SG" sz="3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AA1020-24AD-43E6-91E1-648128588A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4119"/>
            <a:ext cx="21413787" cy="364034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7C514850-8191-5A1D-3A1A-5D0388476C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7461" y="0"/>
            <a:ext cx="21413786" cy="3640345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0DEC8FAF-E6F5-4E52-938D-4FD19E6A9002}"/>
              </a:ext>
            </a:extLst>
          </p:cNvPr>
          <p:cNvSpPr/>
          <p:nvPr/>
        </p:nvSpPr>
        <p:spPr>
          <a:xfrm>
            <a:off x="146843" y="7445686"/>
            <a:ext cx="10696575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2800" b="1" dirty="0">
                <a:latin typeface="Palatino Linotype" panose="02040502050505030304" pitchFamily="18" charset="0"/>
              </a:rPr>
              <a:t>Green coffee and its derivatives, which include beverages, dietary supplements, additional foods, and nutraceuticals, are appreciated for their potent antioxidant properties. However, there is a significant risk of the contamination of green coffee and its products by fungi and their mycotoxins, particularly ochratoxin A (OTA). This contamination can happen in traditional and organic green coffee during various stages, such as berry picking, crop storage, and transportation. Ochratoxin A (OTA) is known to have harmful effects on the kidneys (nephrotoxicity), liver (hepatotoxicity), and nervous system (neurotoxicity) and can cause congenital disabilities (teratogenicity) and cancer. This work validated a chromatographic method to measure OTA levels in green coffee following the UNI CEI EN ISO/IEC 17025: 2018. 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7E9EF938-DAEF-4F76-8333-9744DE1E0F23}"/>
              </a:ext>
            </a:extLst>
          </p:cNvPr>
          <p:cNvSpPr/>
          <p:nvPr/>
        </p:nvSpPr>
        <p:spPr>
          <a:xfrm>
            <a:off x="10972800" y="7559533"/>
            <a:ext cx="108383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Palatino Linotype" panose="02040502050505030304" pitchFamily="18" charset="0"/>
              </a:rPr>
              <a:t>Selectivity was attributed to the absence of signals at the retention time in which the OTA signal appears when a sample where OTA is absent</a:t>
            </a:r>
          </a:p>
        </p:txBody>
      </p:sp>
      <p:pic>
        <p:nvPicPr>
          <p:cNvPr id="16" name="Immagine 15" descr="Immagine che contiene linea, diagramma, Diagramma, Parallelo&#10;&#10;Descrizione generata automaticamente">
            <a:extLst>
              <a:ext uri="{FF2B5EF4-FFF2-40B4-BE49-F238E27FC236}">
                <a16:creationId xmlns:a16="http://schemas.microsoft.com/office/drawing/2014/main" id="{FB72CC3B-EEC5-42BE-B3F3-22FD7F5B468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3471458" y="8319082"/>
            <a:ext cx="5266690" cy="2476500"/>
          </a:xfrm>
          <a:prstGeom prst="rect">
            <a:avLst/>
          </a:prstGeom>
        </p:spPr>
      </p:pic>
      <p:sp>
        <p:nvSpPr>
          <p:cNvPr id="17" name="Rettangolo 16">
            <a:extLst>
              <a:ext uri="{FF2B5EF4-FFF2-40B4-BE49-F238E27FC236}">
                <a16:creationId xmlns:a16="http://schemas.microsoft.com/office/drawing/2014/main" id="{F3B18C07-435C-4A12-9526-4BCCB765603D}"/>
              </a:ext>
            </a:extLst>
          </p:cNvPr>
          <p:cNvSpPr/>
          <p:nvPr/>
        </p:nvSpPr>
        <p:spPr>
          <a:xfrm>
            <a:off x="10908934" y="10913973"/>
            <a:ext cx="5160011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Palatino Linotype" panose="02040502050505030304" pitchFamily="18" charset="0"/>
              </a:rPr>
              <a:t>The regression coefficient was  1 </a:t>
            </a:r>
          </a:p>
          <a:p>
            <a:endParaRPr lang="en-US" sz="2400" b="1" dirty="0">
              <a:latin typeface="Palatino Linotype" panose="02040502050505030304" pitchFamily="18" charset="0"/>
            </a:endParaRPr>
          </a:p>
          <a:p>
            <a:endParaRPr lang="en-US" sz="2400" b="1" dirty="0">
              <a:latin typeface="Palatino Linotype" panose="02040502050505030304" pitchFamily="18" charset="0"/>
            </a:endParaRPr>
          </a:p>
          <a:p>
            <a:endParaRPr lang="en-US" sz="2400" b="1" dirty="0">
              <a:latin typeface="Palatino Linotype" panose="02040502050505030304" pitchFamily="18" charset="0"/>
            </a:endParaRPr>
          </a:p>
          <a:p>
            <a:endParaRPr lang="en-US" sz="2400" b="1" dirty="0">
              <a:latin typeface="Palatino Linotype" panose="02040502050505030304" pitchFamily="18" charset="0"/>
            </a:endParaRPr>
          </a:p>
          <a:p>
            <a:endParaRPr lang="en-US" sz="2400" b="1" dirty="0">
              <a:latin typeface="Palatino Linotype" panose="02040502050505030304" pitchFamily="18" charset="0"/>
            </a:endParaRPr>
          </a:p>
          <a:p>
            <a:endParaRPr lang="en-US" sz="2400" b="1" dirty="0">
              <a:latin typeface="Palatino Linotype" panose="02040502050505030304" pitchFamily="18" charset="0"/>
            </a:endParaRPr>
          </a:p>
          <a:p>
            <a:endParaRPr lang="en-US" sz="2400" b="1" dirty="0">
              <a:latin typeface="Palatino Linotype" panose="02040502050505030304" pitchFamily="18" charset="0"/>
            </a:endParaRPr>
          </a:p>
          <a:p>
            <a:r>
              <a:rPr lang="en-US" sz="2400" b="1" dirty="0">
                <a:latin typeface="Palatino Linotype" panose="02040502050505030304" pitchFamily="18" charset="0"/>
              </a:rPr>
              <a:t>Residual analyses confirmed the calibration curve’s linearity:</a:t>
            </a:r>
          </a:p>
          <a:p>
            <a:r>
              <a:rPr lang="en-US" sz="2400" b="1" dirty="0">
                <a:latin typeface="Palatino Linotype" panose="02040502050505030304" pitchFamily="18" charset="0"/>
              </a:rPr>
              <a:t>The standardized residuals between − 2 and + 2 were more than 98%</a:t>
            </a:r>
          </a:p>
          <a:p>
            <a:r>
              <a:rPr lang="en-US" sz="2400" b="1" dirty="0">
                <a:latin typeface="Palatino Linotype" panose="02040502050505030304" pitchFamily="18" charset="0"/>
              </a:rPr>
              <a:t>The homoskedasticity's violation was excluded since residuals fell in the interval + 3 − 3  </a:t>
            </a:r>
          </a:p>
          <a:p>
            <a:r>
              <a:rPr lang="en-US" sz="2400" b="1" dirty="0">
                <a:latin typeface="Palatino Linotype" panose="02040502050505030304" pitchFamily="18" charset="0"/>
              </a:rPr>
              <a:t> </a:t>
            </a:r>
          </a:p>
        </p:txBody>
      </p:sp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3E641B65-D7C4-4A75-90F9-CD46B50C27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8656395"/>
              </p:ext>
            </p:extLst>
          </p:nvPr>
        </p:nvGraphicFramePr>
        <p:xfrm>
          <a:off x="12306299" y="11736160"/>
          <a:ext cx="4085659" cy="1809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Rettangolo 18">
            <a:extLst>
              <a:ext uri="{FF2B5EF4-FFF2-40B4-BE49-F238E27FC236}">
                <a16:creationId xmlns:a16="http://schemas.microsoft.com/office/drawing/2014/main" id="{F92EF269-002E-4503-BBB5-4EE51D22BFFF}"/>
              </a:ext>
            </a:extLst>
          </p:cNvPr>
          <p:cNvSpPr/>
          <p:nvPr/>
        </p:nvSpPr>
        <p:spPr>
          <a:xfrm>
            <a:off x="10843418" y="20228889"/>
            <a:ext cx="79285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Palatino Linotype" panose="02040502050505030304" pitchFamily="18" charset="0"/>
              </a:rPr>
              <a:t>Precision (standard deviation = 0.0073) </a:t>
            </a:r>
          </a:p>
          <a:p>
            <a:r>
              <a:rPr lang="en-US" sz="2400" b="1" dirty="0">
                <a:latin typeface="Palatino Linotype" panose="02040502050505030304" pitchFamily="18" charset="0"/>
              </a:rPr>
              <a:t>Accuracy (± 0.64 µg/kg)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152F19F3-65EC-476F-B44B-E0DEB7DA698A}"/>
              </a:ext>
            </a:extLst>
          </p:cNvPr>
          <p:cNvSpPr/>
          <p:nvPr/>
        </p:nvSpPr>
        <p:spPr>
          <a:xfrm>
            <a:off x="10972800" y="17602922"/>
            <a:ext cx="104409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Palatino Linotype" panose="02040502050505030304" pitchFamily="18" charset="0"/>
              </a:rPr>
              <a:t>The test’s ability to ​​detect the minimum OTA levels permitted by the current legislation in coffee  (3 µg/kg - 5 µg/kg) was confirmed by:</a:t>
            </a:r>
          </a:p>
          <a:p>
            <a:endParaRPr lang="en-US" sz="2400" b="1" dirty="0">
              <a:latin typeface="Palatino Linotype" panose="02040502050505030304" pitchFamily="18" charset="0"/>
            </a:endParaRPr>
          </a:p>
          <a:p>
            <a:r>
              <a:rPr lang="en-US" sz="2400" b="1" dirty="0">
                <a:latin typeface="Palatino Linotype" panose="02040502050505030304" pitchFamily="18" charset="0"/>
              </a:rPr>
              <a:t>LOD (0.047 µg/kg), </a:t>
            </a:r>
          </a:p>
          <a:p>
            <a:r>
              <a:rPr lang="en-US" sz="2400" b="1" dirty="0">
                <a:latin typeface="Palatino Linotype" panose="02040502050505030304" pitchFamily="18" charset="0"/>
              </a:rPr>
              <a:t>LOQ (0.11 µg/kg) </a:t>
            </a:r>
          </a:p>
          <a:p>
            <a:r>
              <a:rPr lang="en-US" sz="2400" b="1" dirty="0">
                <a:latin typeface="Palatino Linotype" panose="02040502050505030304" pitchFamily="18" charset="0"/>
              </a:rPr>
              <a:t>Measuring range  (0.11 µg/kg to 5 µg/kg 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ttangolo 20">
                <a:extLst>
                  <a:ext uri="{FF2B5EF4-FFF2-40B4-BE49-F238E27FC236}">
                    <a16:creationId xmlns:a16="http://schemas.microsoft.com/office/drawing/2014/main" id="{5A1691E2-3DEB-47E8-B575-B03F5D8C007E}"/>
                  </a:ext>
                </a:extLst>
              </p:cNvPr>
              <p:cNvSpPr/>
              <p:nvPr/>
            </p:nvSpPr>
            <p:spPr>
              <a:xfrm>
                <a:off x="8968076" y="21118739"/>
                <a:ext cx="11582400" cy="17997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620520" indent="269875" algn="just">
                  <a:lnSpc>
                    <a:spcPts val="1300"/>
                  </a:lnSpc>
                  <a:spcAft>
                    <a:spcPts val="0"/>
                  </a:spcAft>
                </a:pPr>
                <a:endParaRPr lang="en-US" sz="2400" b="1" dirty="0">
                  <a:latin typeface="Palatino Linotype" panose="02040502050505030304" pitchFamily="18" charset="0"/>
                </a:endParaRPr>
              </a:p>
              <a:p>
                <a:pPr marL="1620520" indent="269875" algn="just">
                  <a:lnSpc>
                    <a:spcPts val="1300"/>
                  </a:lnSpc>
                  <a:spcAft>
                    <a:spcPts val="0"/>
                  </a:spcAft>
                </a:pPr>
                <a:endParaRPr lang="en-US" sz="2400" b="1" dirty="0">
                  <a:latin typeface="Palatino Linotype" panose="02040502050505030304" pitchFamily="18" charset="0"/>
                </a:endParaRPr>
              </a:p>
              <a:p>
                <a:pPr marL="1620520" indent="269875" algn="just">
                  <a:lnSpc>
                    <a:spcPts val="1300"/>
                  </a:lnSpc>
                  <a:spcAft>
                    <a:spcPts val="0"/>
                  </a:spcAft>
                </a:pPr>
                <a:r>
                  <a:rPr lang="en-US" sz="2400" b="1" dirty="0">
                    <a:latin typeface="Palatino Linotype" panose="02040502050505030304" pitchFamily="18" charset="0"/>
                  </a:rPr>
                  <a:t>Uncertainty :</a:t>
                </a:r>
              </a:p>
              <a:p>
                <a:pPr marL="1620520" indent="269875" algn="just">
                  <a:lnSpc>
                    <a:spcPts val="1300"/>
                  </a:lnSpc>
                  <a:spcAft>
                    <a:spcPts val="0"/>
                  </a:spcAft>
                </a:pPr>
                <a:endParaRPr lang="en-US" sz="2400" b="1" dirty="0">
                  <a:latin typeface="Palatino Linotype" panose="02040502050505030304" pitchFamily="18" charset="0"/>
                </a:endParaRPr>
              </a:p>
              <a:p>
                <a:pPr marL="1620520" indent="269875" algn="just">
                  <a:lnSpc>
                    <a:spcPts val="1300"/>
                  </a:lnSpc>
                  <a:spcAft>
                    <a:spcPts val="0"/>
                  </a:spcAft>
                </a:pPr>
                <a:endParaRPr lang="en-US" sz="2400" b="1" dirty="0">
                  <a:latin typeface="Palatino Linotype" panose="02040502050505030304" pitchFamily="18" charset="0"/>
                </a:endParaRPr>
              </a:p>
              <a:p>
                <a:pPr marL="1620520" indent="269875" algn="just">
                  <a:lnSpc>
                    <a:spcPts val="1300"/>
                  </a:lnSpc>
                  <a:spcAft>
                    <a:spcPts val="0"/>
                  </a:spcAft>
                </a:pPr>
                <a:r>
                  <a:rPr lang="en-US" sz="2400" b="1" dirty="0">
                    <a:latin typeface="Palatino Linotype" panose="02040502050505030304" pitchFamily="18" charset="0"/>
                  </a:rPr>
                  <a:t>Resulting uncertainty </a:t>
                </a:r>
                <a:r>
                  <a:rPr lang="en-US" sz="2400" b="1" dirty="0" err="1">
                    <a:latin typeface="Palatino Linotype" panose="02040502050505030304" pitchFamily="18" charset="0"/>
                  </a:rPr>
                  <a:t>uc</a:t>
                </a:r>
                <a:r>
                  <a:rPr lang="en-US" sz="2400" b="1" dirty="0">
                    <a:latin typeface="Palatino Linotype" panose="02040502050505030304" pitchFamily="18" charset="0"/>
                  </a:rPr>
                  <a:t> (y) = 0.042</a:t>
                </a:r>
              </a:p>
              <a:p>
                <a:pPr marL="1620520" indent="269875" algn="just">
                  <a:lnSpc>
                    <a:spcPts val="1300"/>
                  </a:lnSpc>
                  <a:spcAft>
                    <a:spcPts val="0"/>
                  </a:spcAft>
                </a:pPr>
                <a:endParaRPr lang="en-US" sz="2400" b="1" dirty="0">
                  <a:latin typeface="Palatino Linotype" panose="02040502050505030304" pitchFamily="18" charset="0"/>
                </a:endParaRPr>
              </a:p>
              <a:p>
                <a:pPr marL="1620520" algn="just">
                  <a:lnSpc>
                    <a:spcPts val="1300"/>
                  </a:lnSpc>
                  <a:tabLst>
                    <a:tab pos="581660" algn="l"/>
                    <a:tab pos="1163320" algn="l"/>
                    <a:tab pos="1744980" algn="l"/>
                    <a:tab pos="2326640" algn="l"/>
                    <a:tab pos="2908300" algn="l"/>
                    <a:tab pos="3489960" algn="l"/>
                    <a:tab pos="4071620" algn="l"/>
                    <a:tab pos="4653280" algn="l"/>
                    <a:tab pos="5234940" algn="l"/>
                    <a:tab pos="5816600" algn="l"/>
                    <a:tab pos="6398260" algn="l"/>
                    <a:tab pos="6979920" algn="l"/>
                    <a:tab pos="7561580" algn="l"/>
                    <a:tab pos="8143240" algn="l"/>
                    <a:tab pos="8724900" algn="l"/>
                    <a:tab pos="9306560" algn="l"/>
                  </a:tabLst>
                </a:pPr>
                <a:r>
                  <a:rPr lang="en-US" sz="2400" b="1" dirty="0">
                    <a:latin typeface="Palatino Linotype" panose="02040502050505030304" pitchFamily="18" charset="0"/>
                  </a:rPr>
                  <a:t>    Extended uncertainty U(y) = 0.084</a:t>
                </a:r>
              </a:p>
              <a:p>
                <a:pPr marL="1620520" algn="just">
                  <a:lnSpc>
                    <a:spcPts val="1300"/>
                  </a:lnSpc>
                  <a:tabLst>
                    <a:tab pos="581660" algn="l"/>
                    <a:tab pos="1163320" algn="l"/>
                    <a:tab pos="1744980" algn="l"/>
                    <a:tab pos="2326640" algn="l"/>
                    <a:tab pos="2908300" algn="l"/>
                    <a:tab pos="3489960" algn="l"/>
                    <a:tab pos="4071620" algn="l"/>
                    <a:tab pos="4653280" algn="l"/>
                    <a:tab pos="5234940" algn="l"/>
                    <a:tab pos="5816600" algn="l"/>
                    <a:tab pos="6398260" algn="l"/>
                    <a:tab pos="6979920" algn="l"/>
                    <a:tab pos="7561580" algn="l"/>
                    <a:tab pos="8143240" algn="l"/>
                    <a:tab pos="8724900" algn="l"/>
                    <a:tab pos="9306560" algn="l"/>
                  </a:tabLst>
                </a:pPr>
                <a:endParaRPr lang="en-US" sz="2400" b="1" dirty="0">
                  <a:latin typeface="Palatino Linotype" panose="02040502050505030304" pitchFamily="18" charset="0"/>
                </a:endParaRPr>
              </a:p>
              <a:p>
                <a:pPr marL="1620520" algn="just">
                  <a:lnSpc>
                    <a:spcPts val="1300"/>
                  </a:lnSpc>
                  <a:tabLst>
                    <a:tab pos="581660" algn="l"/>
                    <a:tab pos="1163320" algn="l"/>
                    <a:tab pos="1744980" algn="l"/>
                    <a:tab pos="2326640" algn="l"/>
                    <a:tab pos="2908300" algn="l"/>
                    <a:tab pos="3489960" algn="l"/>
                    <a:tab pos="4071620" algn="l"/>
                    <a:tab pos="4653280" algn="l"/>
                    <a:tab pos="5234940" algn="l"/>
                    <a:tab pos="5816600" algn="l"/>
                    <a:tab pos="6398260" algn="l"/>
                    <a:tab pos="6979920" algn="l"/>
                    <a:tab pos="7561580" algn="l"/>
                    <a:tab pos="8143240" algn="l"/>
                    <a:tab pos="8724900" algn="l"/>
                    <a:tab pos="9306560" algn="l"/>
                  </a:tabLst>
                </a:pPr>
                <a:r>
                  <a:rPr lang="en-US" sz="2400" b="1" dirty="0">
                    <a:latin typeface="Palatino Linotype" panose="02040502050505030304" pitchFamily="18" charset="0"/>
                  </a:rPr>
                  <a:t>    K= 2 (confidence level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sz="2400" b="1" dirty="0">
                    <a:latin typeface="Palatino Linotype" panose="02040502050505030304" pitchFamily="18" charset="0"/>
                  </a:rPr>
                  <a:t>  95.4%)</a:t>
                </a:r>
              </a:p>
            </p:txBody>
          </p:sp>
        </mc:Choice>
        <mc:Fallback>
          <p:sp>
            <p:nvSpPr>
              <p:cNvPr id="21" name="Rettangolo 20">
                <a:extLst>
                  <a:ext uri="{FF2B5EF4-FFF2-40B4-BE49-F238E27FC236}">
                    <a16:creationId xmlns:a16="http://schemas.microsoft.com/office/drawing/2014/main" id="{5A1691E2-3DEB-47E8-B575-B03F5D8C00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8076" y="21118739"/>
                <a:ext cx="11582400" cy="1799723"/>
              </a:xfrm>
              <a:prstGeom prst="rect">
                <a:avLst/>
              </a:prstGeom>
              <a:blipFill>
                <a:blip r:embed="rId7"/>
                <a:stretch>
                  <a:fillRect b="-6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Immagine 21" descr="Immagine che contiene testo, schermata, Parallelo, diagramma&#10;&#10;Descrizione generata automaticamente">
            <a:extLst>
              <a:ext uri="{FF2B5EF4-FFF2-40B4-BE49-F238E27FC236}">
                <a16:creationId xmlns:a16="http://schemas.microsoft.com/office/drawing/2014/main" id="{543E1971-5452-46C5-8966-FBBAA81ACF29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5" y="13570440"/>
            <a:ext cx="5160010" cy="38957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2EF73F79-9003-457F-8E3D-FC0961D8D736}"/>
              </a:ext>
            </a:extLst>
          </p:cNvPr>
          <p:cNvSpPr/>
          <p:nvPr/>
        </p:nvSpPr>
        <p:spPr>
          <a:xfrm>
            <a:off x="311151" y="17463420"/>
            <a:ext cx="9994900" cy="10064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latin typeface="Palatino Linotype" panose="02040502050505030304" pitchFamily="18" charset="0"/>
              </a:rPr>
              <a:t>Green coffee sample preparation</a:t>
            </a:r>
          </a:p>
          <a:p>
            <a:r>
              <a:rPr lang="en-US" sz="2400" b="1" dirty="0">
                <a:latin typeface="Palatino Linotype" panose="02040502050505030304" pitchFamily="18" charset="0"/>
              </a:rPr>
              <a:t>The green coffee bean (15.0 g) were extracted with MeOH/NaHCO</a:t>
            </a:r>
            <a:r>
              <a:rPr lang="en-US" sz="2400" b="1" baseline="-25000" dirty="0">
                <a:latin typeface="Palatino Linotype" panose="02040502050505030304" pitchFamily="18" charset="0"/>
              </a:rPr>
              <a:t>3 </a:t>
            </a:r>
            <a:r>
              <a:rPr lang="en-US" sz="2400" b="1" dirty="0">
                <a:latin typeface="Palatino Linotype" panose="02040502050505030304" pitchFamily="18" charset="0"/>
              </a:rPr>
              <a:t>(1/1, w/w; 150 mL ) thirty minutes under stirring [29]. The extract was filtered, and filtrate was centrifuged for 15 at 1300 rpm</a:t>
            </a:r>
          </a:p>
          <a:p>
            <a:br>
              <a:rPr lang="en-US" sz="2400" b="1" i="1" dirty="0">
                <a:latin typeface="Palatino Linotype" panose="02040502050505030304" pitchFamily="18" charset="0"/>
              </a:rPr>
            </a:br>
            <a:r>
              <a:rPr lang="en-US" sz="2400" b="1" i="1" dirty="0">
                <a:latin typeface="Palatino Linotype" panose="02040502050505030304" pitchFamily="18" charset="0"/>
              </a:rPr>
              <a:t>Elimination of interferents</a:t>
            </a:r>
          </a:p>
          <a:p>
            <a:r>
              <a:rPr lang="en-US" sz="2400" b="1" dirty="0">
                <a:latin typeface="Palatino Linotype" panose="02040502050505030304" pitchFamily="18" charset="0"/>
              </a:rPr>
              <a:t>The extract (10 mL) was diluted with phosphate buffer saline and chromatographed on an affinity column.</a:t>
            </a:r>
          </a:p>
          <a:p>
            <a:endParaRPr lang="en-US" sz="2400" b="1" dirty="0">
              <a:latin typeface="Palatino Linotype" panose="02040502050505030304" pitchFamily="18" charset="0"/>
            </a:endParaRPr>
          </a:p>
          <a:p>
            <a:r>
              <a:rPr lang="en-US" sz="2400" b="1" i="1" dirty="0">
                <a:latin typeface="Palatino Linotype" panose="02040502050505030304" pitchFamily="18" charset="0"/>
              </a:rPr>
              <a:t>Ochratoxin dosage </a:t>
            </a:r>
          </a:p>
          <a:p>
            <a:r>
              <a:rPr lang="en-US" sz="2400" b="1" dirty="0">
                <a:latin typeface="Palatino Linotype" panose="02040502050505030304" pitchFamily="18" charset="0"/>
              </a:rPr>
              <a:t>OTA were obtained by using an HPLC equipped with </a:t>
            </a:r>
            <a:r>
              <a:rPr lang="en-US" sz="2400" b="1" dirty="0" err="1">
                <a:latin typeface="Palatino Linotype" panose="02040502050505030304" pitchFamily="18" charset="0"/>
              </a:rPr>
              <a:t>Kinetex</a:t>
            </a:r>
            <a:r>
              <a:rPr lang="en-US" sz="2400" b="1" dirty="0">
                <a:latin typeface="Palatino Linotype" panose="02040502050505030304" pitchFamily="18" charset="0"/>
              </a:rPr>
              <a:t> C18 reversed-phase column a </a:t>
            </a:r>
            <a:r>
              <a:rPr lang="en-US" sz="2400" b="1" dirty="0" err="1">
                <a:latin typeface="Palatino Linotype" panose="02040502050505030304" pitchFamily="18" charset="0"/>
              </a:rPr>
              <a:t>fluorimetric</a:t>
            </a:r>
            <a:r>
              <a:rPr lang="en-US" sz="2400" b="1" dirty="0">
                <a:latin typeface="Palatino Linotype" panose="02040502050505030304" pitchFamily="18" charset="0"/>
              </a:rPr>
              <a:t> detector RF-20Axs (λ excitation = 333 nm, λ emissions = 454 nm). The mobile phase was acetonitrile: water: acetic acid 49:51:1 (v/v/v), and the flow rate was 1.0 mL/min.</a:t>
            </a:r>
          </a:p>
          <a:p>
            <a:endParaRPr lang="en-US" sz="2400" b="1" i="1" dirty="0">
              <a:latin typeface="Palatino Linotype" panose="02040502050505030304" pitchFamily="18" charset="0"/>
            </a:endParaRPr>
          </a:p>
          <a:p>
            <a:r>
              <a:rPr lang="en-US" sz="2400" b="1" i="1" dirty="0">
                <a:latin typeface="Palatino Linotype" panose="02040502050505030304" pitchFamily="18" charset="0"/>
              </a:rPr>
              <a:t>Method validation</a:t>
            </a:r>
          </a:p>
          <a:p>
            <a:r>
              <a:rPr lang="en-US" sz="2400" b="1" dirty="0">
                <a:latin typeface="Palatino Linotype" panose="02040502050505030304" pitchFamily="18" charset="0"/>
              </a:rPr>
              <a:t>The test was validated according to UNI ENI 17025:2018 </a:t>
            </a:r>
          </a:p>
          <a:p>
            <a:endParaRPr lang="en-US" sz="2400" b="1" dirty="0">
              <a:latin typeface="Palatino Linotype" panose="020405020505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Palatino Linotype" panose="02040502050505030304" pitchFamily="18" charset="0"/>
              </a:rPr>
              <a:t>Linearity, LOD, LOQ, measuring range, and calibration uncertainty were obtained from the calibration curve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Palatino Linotype" panose="02040502050505030304" pitchFamily="18" charset="0"/>
              </a:rPr>
              <a:t>R</a:t>
            </a:r>
            <a:r>
              <a:rPr lang="en-US" sz="2400" b="1" baseline="30000" dirty="0">
                <a:latin typeface="Palatino Linotype" panose="02040502050505030304" pitchFamily="18" charset="0"/>
              </a:rPr>
              <a:t>2</a:t>
            </a:r>
            <a:r>
              <a:rPr lang="en-US" sz="2400" b="1" dirty="0">
                <a:latin typeface="Palatino Linotype" panose="02040502050505030304" pitchFamily="18" charset="0"/>
              </a:rPr>
              <a:t> and the </a:t>
            </a:r>
            <a:r>
              <a:rPr lang="en-US" sz="2400" b="1" dirty="0" err="1">
                <a:latin typeface="Palatino Linotype" panose="02040502050505030304" pitchFamily="18" charset="0"/>
              </a:rPr>
              <a:t>Anova</a:t>
            </a:r>
            <a:r>
              <a:rPr lang="en-US" sz="2400" b="1" dirty="0">
                <a:latin typeface="Palatino Linotype" panose="02040502050505030304" pitchFamily="18" charset="0"/>
              </a:rPr>
              <a:t> test confirmed linearity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Palatino Linotype" panose="02040502050505030304" pitchFamily="18" charset="0"/>
              </a:rPr>
              <a:t>LOD=3.3 </a:t>
            </a:r>
            <a:r>
              <a:rPr lang="en-US" sz="2400" b="1" dirty="0" err="1">
                <a:latin typeface="Palatino Linotype" panose="02040502050505030304" pitchFamily="18" charset="0"/>
              </a:rPr>
              <a:t>σS</a:t>
            </a:r>
            <a:r>
              <a:rPr lang="en-US" sz="2400" b="1" dirty="0">
                <a:latin typeface="Palatino Linotype" panose="02040502050505030304" pitchFamily="18" charset="0"/>
              </a:rPr>
              <a:t> ; LOQ=10 </a:t>
            </a:r>
            <a:r>
              <a:rPr lang="en-US" sz="2400" b="1" dirty="0" err="1">
                <a:latin typeface="Palatino Linotype" panose="02040502050505030304" pitchFamily="18" charset="0"/>
              </a:rPr>
              <a:t>σS</a:t>
            </a:r>
            <a:r>
              <a:rPr lang="en-US" sz="2400" b="1" dirty="0">
                <a:latin typeface="Palatino Linotype" panose="02040502050505030304" pitchFamily="18" charset="0"/>
              </a:rPr>
              <a:t>, respectively (σ = relative standard deviation; S = slope of the standard curve).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Palatino Linotype" panose="02040502050505030304" pitchFamily="18" charset="0"/>
              </a:rPr>
              <a:t>The intra-day and inter-day precision were determined measuring  the RSD (%)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Palatino Linotype" panose="02040502050505030304" pitchFamily="18" charset="0"/>
              </a:rPr>
              <a:t>The method's uncertainties were calculated with the metrological approach,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13348DF5-7432-41D6-A4A5-FB12CBAFB17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2083" t="49412" r="7828" b="6267"/>
          <a:stretch/>
        </p:blipFill>
        <p:spPr>
          <a:xfrm>
            <a:off x="3227386" y="13449212"/>
            <a:ext cx="4535487" cy="2227444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5AFA8F4B-7791-46FC-9777-4341F7D44FB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5751" t="10423" r="23097" b="57457"/>
          <a:stretch/>
        </p:blipFill>
        <p:spPr>
          <a:xfrm>
            <a:off x="509030" y="14290817"/>
            <a:ext cx="2356169" cy="1319036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9CFE5E62-711D-4577-BC43-E054F955C3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1150" y="4950417"/>
            <a:ext cx="2916236" cy="1280299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0EACD6FB-7868-4096-BD86-7210906C3E19}"/>
              </a:ext>
            </a:extLst>
          </p:cNvPr>
          <p:cNvSpPr/>
          <p:nvPr/>
        </p:nvSpPr>
        <p:spPr>
          <a:xfrm>
            <a:off x="10972800" y="24701894"/>
            <a:ext cx="10696575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4A4A4A"/>
                </a:solidFill>
                <a:latin typeface="Palatino Linotype" panose="02040502050505030304" pitchFamily="18" charset="0"/>
              </a:rPr>
              <a:t>The analytical method was considered sensitive, precise, accurate, and suitable for determining ochratoxin concentrations in compliance with the regulations in force.</a:t>
            </a:r>
          </a:p>
          <a:p>
            <a:r>
              <a:rPr lang="en-US" sz="2000" b="1" dirty="0">
                <a:latin typeface="Palatino Linotype" panose="02040502050505030304" pitchFamily="18" charset="0"/>
              </a:rPr>
              <a:t>The analytical method's validation is essential to guarantee data traceability and avoid measurement errors. 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B467CB59-217A-4E06-B5A0-16F153B7D7FA}"/>
              </a:ext>
            </a:extLst>
          </p:cNvPr>
          <p:cNvSpPr/>
          <p:nvPr/>
        </p:nvSpPr>
        <p:spPr>
          <a:xfrm>
            <a:off x="10237333" y="27410303"/>
            <a:ext cx="112574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SzPts val="1000"/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</a:rPr>
              <a:t>European Commission. Commission regulation (EU) 2022/1370 of 5 August 2022 amending the Regulation (EC) No 1881/2006 as regards maximum levels of ochratoxin A in certain foodstuffs. </a:t>
            </a:r>
            <a:r>
              <a:rPr lang="en-US" sz="2400" i="1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</a:rPr>
              <a:t>Off. J. Eur. Union</a:t>
            </a:r>
            <a:r>
              <a:rPr lang="en-US" sz="2400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</a:rPr>
              <a:t> </a:t>
            </a:r>
            <a:r>
              <a:rPr lang="en-US" sz="2400" b="1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</a:rPr>
              <a:t>2022</a:t>
            </a:r>
            <a:r>
              <a:rPr lang="en-US" sz="2400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</a:rPr>
              <a:t>, </a:t>
            </a:r>
            <a:r>
              <a:rPr lang="en-US" sz="2400" i="1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</a:rPr>
              <a:t>L 206/11</a:t>
            </a:r>
            <a:r>
              <a:rPr lang="en-US" sz="2400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</a:rPr>
              <a:t>, 5–24.</a:t>
            </a:r>
            <a:endParaRPr lang="en-US" sz="2400" dirty="0">
              <a:latin typeface="Palatino Linotype" panose="02040502050505030304" pitchFamily="18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+mj-lt"/>
              <a:buAutoNum type="arabicPeriod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fr-FR" sz="2400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</a:rPr>
              <a:t>UNI CEI EN ISO/IEC 17025:2018. </a:t>
            </a:r>
            <a:r>
              <a:rPr lang="en-US" sz="2400" i="1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</a:rPr>
              <a:t>General Requirements for the Competence of Testing and Calibration Laboratories</a:t>
            </a:r>
            <a:r>
              <a:rPr lang="en-US" sz="2400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</a:rPr>
              <a:t>; ISO: Geneva, Switzerland, </a:t>
            </a:r>
            <a:r>
              <a:rPr lang="en-US" sz="2400" b="1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</a:rPr>
              <a:t>2018</a:t>
            </a:r>
            <a:r>
              <a:rPr lang="en-US" sz="2400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</a:rPr>
              <a:t>.</a:t>
            </a:r>
            <a:endParaRPr lang="en-US" sz="2400" dirty="0">
              <a:latin typeface="Palatino Linotype" panose="02040502050505030304" pitchFamily="18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4924</TotalTime>
  <Words>483</Words>
  <Application>Microsoft Office PowerPoint</Application>
  <PresentationFormat>Personalizzato</PresentationFormat>
  <Paragraphs>61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 Math</vt:lpstr>
      <vt:lpstr>Palatino Linotype</vt:lpstr>
      <vt:lpstr>Office Theme</vt:lpstr>
      <vt:lpstr>Presentazione standard di PowerPoint</vt:lpstr>
    </vt:vector>
  </TitlesOfParts>
  <Company>NTU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sbsaccess</dc:creator>
  <cp:lastModifiedBy>Irene Dini</cp:lastModifiedBy>
  <cp:revision>110</cp:revision>
  <dcterms:created xsi:type="dcterms:W3CDTF">2007-01-10T04:59:32Z</dcterms:created>
  <dcterms:modified xsi:type="dcterms:W3CDTF">2024-10-02T17:57:54Z</dcterms:modified>
</cp:coreProperties>
</file>