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Default Extension="emf" ContentType="image/x-emf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19"/>
  </p:notesMasterIdLst>
  <p:sldIdLst>
    <p:sldId id="256" r:id="rId2"/>
    <p:sldId id="270" r:id="rId3"/>
    <p:sldId id="271" r:id="rId4"/>
    <p:sldId id="257" r:id="rId5"/>
    <p:sldId id="258" r:id="rId6"/>
    <p:sldId id="259" r:id="rId7"/>
    <p:sldId id="266" r:id="rId8"/>
    <p:sldId id="260" r:id="rId9"/>
    <p:sldId id="261" r:id="rId10"/>
    <p:sldId id="269" r:id="rId11"/>
    <p:sldId id="267" r:id="rId12"/>
    <p:sldId id="263" r:id="rId13"/>
    <p:sldId id="264" r:id="rId14"/>
    <p:sldId id="272" r:id="rId15"/>
    <p:sldId id="273" r:id="rId16"/>
    <p:sldId id="274" r:id="rId17"/>
    <p:sldId id="268" r:id="rId18"/>
  </p:sldIdLst>
  <p:sldSz cx="9144000" cy="6858000" type="screen4x3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297B48"/>
    <a:srgbClr val="3CB66A"/>
    <a:srgbClr val="CC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2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3E768E-0D99-0C40-A992-A93895C5D05A}" type="datetimeFigureOut">
              <a:rPr lang="it-IT" smtClean="0"/>
              <a:pPr/>
              <a:t>26-03-2015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138457-60EA-BA4D-8FCC-6B8ADE679613}" type="slidenum">
              <a:rPr lang="it-IT" smtClean="0"/>
              <a:pPr/>
              <a:t>‹n.›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138457-60EA-BA4D-8FCC-6B8ADE679613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E54FC-4420-44D4-A4A4-F36887AB1F1F}" type="datetimeFigureOut">
              <a:rPr lang="it-IT" smtClean="0"/>
              <a:pPr/>
              <a:t>26-03-2015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20EF1-5147-48BD-BAD6-9B9190F64B94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E54FC-4420-44D4-A4A4-F36887AB1F1F}" type="datetimeFigureOut">
              <a:rPr lang="it-IT" smtClean="0"/>
              <a:pPr/>
              <a:t>26-03-2015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20EF1-5147-48BD-BAD6-9B9190F64B94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E54FC-4420-44D4-A4A4-F36887AB1F1F}" type="datetimeFigureOut">
              <a:rPr lang="it-IT" smtClean="0"/>
              <a:pPr/>
              <a:t>26-03-2015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20EF1-5147-48BD-BAD6-9B9190F64B94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E54FC-4420-44D4-A4A4-F36887AB1F1F}" type="datetimeFigureOut">
              <a:rPr lang="it-IT" smtClean="0"/>
              <a:pPr/>
              <a:t>26-03-2015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20EF1-5147-48BD-BAD6-9B9190F64B94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E54FC-4420-44D4-A4A4-F36887AB1F1F}" type="datetimeFigureOut">
              <a:rPr lang="it-IT" smtClean="0"/>
              <a:pPr/>
              <a:t>26-03-2015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20EF1-5147-48BD-BAD6-9B9190F64B94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E54FC-4420-44D4-A4A4-F36887AB1F1F}" type="datetimeFigureOut">
              <a:rPr lang="it-IT" smtClean="0"/>
              <a:pPr/>
              <a:t>26-03-2015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20EF1-5147-48BD-BAD6-9B9190F64B94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E54FC-4420-44D4-A4A4-F36887AB1F1F}" type="datetimeFigureOut">
              <a:rPr lang="it-IT" smtClean="0"/>
              <a:pPr/>
              <a:t>26-03-2015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20EF1-5147-48BD-BAD6-9B9190F64B94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E54FC-4420-44D4-A4A4-F36887AB1F1F}" type="datetimeFigureOut">
              <a:rPr lang="it-IT" smtClean="0"/>
              <a:pPr/>
              <a:t>26-03-2015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20EF1-5147-48BD-BAD6-9B9190F64B94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E54FC-4420-44D4-A4A4-F36887AB1F1F}" type="datetimeFigureOut">
              <a:rPr lang="it-IT" smtClean="0"/>
              <a:pPr/>
              <a:t>26-03-2015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20EF1-5147-48BD-BAD6-9B9190F64B94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E54FC-4420-44D4-A4A4-F36887AB1F1F}" type="datetimeFigureOut">
              <a:rPr lang="it-IT" smtClean="0"/>
              <a:pPr/>
              <a:t>26-03-2015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20EF1-5147-48BD-BAD6-9B9190F64B94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E54FC-4420-44D4-A4A4-F36887AB1F1F}" type="datetimeFigureOut">
              <a:rPr lang="it-IT" smtClean="0"/>
              <a:pPr/>
              <a:t>26-03-2015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20EF1-5147-48BD-BAD6-9B9190F64B94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DE54FC-4420-44D4-A4A4-F36887AB1F1F}" type="datetimeFigureOut">
              <a:rPr lang="it-IT" smtClean="0"/>
              <a:pPr/>
              <a:t>26-03-2015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20EF1-5147-48BD-BAD6-9B9190F64B94}" type="slidenum">
              <a:rPr lang="it-IT" smtClean="0"/>
              <a:pPr/>
              <a:t>‹n.›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124200"/>
            <a:ext cx="8964488" cy="1126753"/>
          </a:xfrm>
        </p:spPr>
        <p:txBody>
          <a:bodyPr>
            <a:noAutofit/>
          </a:bodyPr>
          <a:lstStyle/>
          <a:p>
            <a:r>
              <a:rPr lang="en-GB" sz="3200" b="1" dirty="0" smtClean="0">
                <a:solidFill>
                  <a:srgbClr val="297B48"/>
                </a:solidFill>
                <a:latin typeface="Rockwell" pitchFamily="18" charset="0"/>
              </a:rPr>
              <a:t> </a:t>
            </a:r>
            <a:r>
              <a:rPr lang="en-GB" sz="3200" b="1" dirty="0" smtClean="0">
                <a:solidFill>
                  <a:srgbClr val="297B48"/>
                </a:solidFill>
                <a:latin typeface="Rockwell" pitchFamily="18" charset="0"/>
              </a:rPr>
              <a:t/>
            </a:r>
            <a:br>
              <a:rPr lang="en-GB" sz="3200" b="1" dirty="0" smtClean="0">
                <a:solidFill>
                  <a:srgbClr val="297B48"/>
                </a:solidFill>
                <a:latin typeface="Rockwell" pitchFamily="18" charset="0"/>
              </a:rPr>
            </a:br>
            <a:r>
              <a:rPr lang="en-GB" sz="3200" b="1" dirty="0" smtClean="0">
                <a:solidFill>
                  <a:srgbClr val="297B48"/>
                </a:solidFill>
                <a:latin typeface="Rockwell" pitchFamily="18" charset="0"/>
              </a:rPr>
              <a:t>Fair Trade consumption in Italy: the role of personal values and contextual factors </a:t>
            </a:r>
            <a:r>
              <a:rPr lang="it-IT" sz="3200" dirty="0" smtClean="0">
                <a:solidFill>
                  <a:srgbClr val="297B48"/>
                </a:solidFill>
                <a:latin typeface="Rockwell" pitchFamily="18" charset="0"/>
              </a:rPr>
              <a:t/>
            </a:r>
            <a:br>
              <a:rPr lang="it-IT" sz="3200" dirty="0" smtClean="0">
                <a:solidFill>
                  <a:srgbClr val="297B48"/>
                </a:solidFill>
                <a:latin typeface="Rockwell" pitchFamily="18" charset="0"/>
              </a:rPr>
            </a:br>
            <a:endParaRPr lang="it-IT" sz="3200" dirty="0">
              <a:solidFill>
                <a:srgbClr val="297B48"/>
              </a:solidFill>
              <a:latin typeface="Rockwell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4437112"/>
            <a:ext cx="8136904" cy="1080120"/>
          </a:xfrm>
        </p:spPr>
        <p:txBody>
          <a:bodyPr>
            <a:normAutofit fontScale="92500" lnSpcReduction="10000"/>
          </a:bodyPr>
          <a:lstStyle/>
          <a:p>
            <a:r>
              <a:rPr lang="it-IT" sz="24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Rockwell" pitchFamily="18" charset="0"/>
              </a:rPr>
              <a:t>A. Coppola,  F. Caracciolo, M. Amato, T. Panico</a:t>
            </a:r>
          </a:p>
          <a:p>
            <a:r>
              <a:rPr lang="it-IT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Rockwell" pitchFamily="18" charset="0"/>
              </a:rPr>
              <a:t>Dipartimento di Agraria, Università degli Studi di Napoli Federico II</a:t>
            </a:r>
            <a:endParaRPr lang="it-IT" sz="2400" dirty="0">
              <a:solidFill>
                <a:schemeClr val="tx1">
                  <a:lumMod val="50000"/>
                  <a:lumOff val="50000"/>
                </a:schemeClr>
              </a:solidFill>
              <a:latin typeface="Rockwell" pitchFamily="18" charset="0"/>
            </a:endParaRPr>
          </a:p>
        </p:txBody>
      </p:sp>
      <p:pic>
        <p:nvPicPr>
          <p:cNvPr id="14" name="Immagine 1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2877194"/>
          </a:xfrm>
          <a:prstGeom prst="rect">
            <a:avLst/>
          </a:prstGeom>
        </p:spPr>
      </p:pic>
      <p:pic>
        <p:nvPicPr>
          <p:cNvPr id="17" name="Immagine 1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43400" y="5412485"/>
            <a:ext cx="4800600" cy="1445515"/>
          </a:xfrm>
          <a:prstGeom prst="rect">
            <a:avLst/>
          </a:prstGeom>
        </p:spPr>
      </p:pic>
      <p:pic>
        <p:nvPicPr>
          <p:cNvPr id="18" name="Immagine 1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8600" y="5981700"/>
            <a:ext cx="876300" cy="876300"/>
          </a:xfrm>
          <a:prstGeom prst="rect">
            <a:avLst/>
          </a:prstGeom>
        </p:spPr>
      </p:pic>
      <p:pic>
        <p:nvPicPr>
          <p:cNvPr id="19" name="Immagine 18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371600" y="5994400"/>
            <a:ext cx="927100" cy="86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it-IT" sz="4000" b="1" dirty="0" smtClean="0">
                <a:solidFill>
                  <a:srgbClr val="297B48"/>
                </a:solidFill>
                <a:latin typeface="Rockwell" pitchFamily="18" charset="0"/>
              </a:rPr>
              <a:t>Social Capital </a:t>
            </a:r>
            <a:r>
              <a:rPr lang="it-IT" sz="4000" b="1" dirty="0" err="1" smtClean="0">
                <a:solidFill>
                  <a:srgbClr val="297B48"/>
                </a:solidFill>
                <a:latin typeface="Rockwell" pitchFamily="18" charset="0"/>
              </a:rPr>
              <a:t>Index</a:t>
            </a:r>
            <a:endParaRPr lang="it-IT" sz="4000" b="1" dirty="0">
              <a:solidFill>
                <a:srgbClr val="297B48"/>
              </a:solidFill>
              <a:latin typeface="Rockwell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0"/>
            <a:ext cx="1547664" cy="133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7264" y="1603375"/>
            <a:ext cx="8615048" cy="4921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CasellaDiTesto 7"/>
          <p:cNvSpPr txBox="1"/>
          <p:nvPr/>
        </p:nvSpPr>
        <p:spPr>
          <a:xfrm>
            <a:off x="323528" y="6021288"/>
            <a:ext cx="8820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297B48"/>
                </a:solidFill>
                <a:latin typeface="Rockwell" pitchFamily="18" charset="0"/>
              </a:rPr>
              <a:t>RMSEA: 0.06; CFI  - Comparative </a:t>
            </a:r>
            <a:r>
              <a:rPr lang="it-IT" dirty="0" err="1" smtClean="0">
                <a:solidFill>
                  <a:srgbClr val="297B48"/>
                </a:solidFill>
                <a:latin typeface="Rockwell" pitchFamily="18" charset="0"/>
              </a:rPr>
              <a:t>fit</a:t>
            </a:r>
            <a:r>
              <a:rPr lang="it-IT" dirty="0" smtClean="0">
                <a:solidFill>
                  <a:srgbClr val="297B48"/>
                </a:solidFill>
                <a:latin typeface="Rockwell" pitchFamily="18" charset="0"/>
              </a:rPr>
              <a:t> </a:t>
            </a:r>
            <a:r>
              <a:rPr lang="it-IT" dirty="0" err="1" smtClean="0">
                <a:solidFill>
                  <a:srgbClr val="297B48"/>
                </a:solidFill>
                <a:latin typeface="Rockwell" pitchFamily="18" charset="0"/>
              </a:rPr>
              <a:t>index</a:t>
            </a:r>
            <a:r>
              <a:rPr lang="it-IT" dirty="0" smtClean="0">
                <a:solidFill>
                  <a:srgbClr val="297B48"/>
                </a:solidFill>
                <a:latin typeface="Rockwell" pitchFamily="18" charset="0"/>
              </a:rPr>
              <a:t>: 0.975; TLI - </a:t>
            </a:r>
            <a:r>
              <a:rPr lang="it-IT" dirty="0" err="1" smtClean="0">
                <a:solidFill>
                  <a:srgbClr val="297B48"/>
                </a:solidFill>
                <a:latin typeface="Rockwell" pitchFamily="18" charset="0"/>
              </a:rPr>
              <a:t>Tucker-Lewis</a:t>
            </a:r>
            <a:r>
              <a:rPr lang="it-IT" dirty="0" smtClean="0">
                <a:solidFill>
                  <a:srgbClr val="297B48"/>
                </a:solidFill>
                <a:latin typeface="Rockwell" pitchFamily="18" charset="0"/>
              </a:rPr>
              <a:t> </a:t>
            </a:r>
            <a:r>
              <a:rPr lang="it-IT" dirty="0" err="1" smtClean="0">
                <a:solidFill>
                  <a:srgbClr val="297B48"/>
                </a:solidFill>
                <a:latin typeface="Rockwell" pitchFamily="18" charset="0"/>
              </a:rPr>
              <a:t>index</a:t>
            </a:r>
            <a:r>
              <a:rPr lang="it-IT" dirty="0" smtClean="0">
                <a:solidFill>
                  <a:srgbClr val="297B48"/>
                </a:solidFill>
                <a:latin typeface="Rockwell" pitchFamily="18" charset="0"/>
              </a:rPr>
              <a:t>: 0.938</a:t>
            </a:r>
            <a:endParaRPr lang="it-IT" dirty="0">
              <a:solidFill>
                <a:srgbClr val="297B48"/>
              </a:solidFill>
              <a:latin typeface="Rockwell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556792"/>
            <a:ext cx="7596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297B48"/>
                </a:solidFill>
                <a:latin typeface="Rockwell" pitchFamily="18" charset="0"/>
              </a:rPr>
              <a:t>Confirmatory Factor Analysis on context indicators (NUTS3)</a:t>
            </a:r>
            <a:endParaRPr lang="it-IT" sz="2400" dirty="0">
              <a:solidFill>
                <a:srgbClr val="297B48"/>
              </a:solidFill>
              <a:latin typeface="Rockwell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it-IT" sz="4000" b="1" dirty="0" smtClean="0">
                <a:solidFill>
                  <a:srgbClr val="297B48"/>
                </a:solidFill>
                <a:latin typeface="Rockwell" pitchFamily="18" charset="0"/>
              </a:rPr>
              <a:t/>
            </a:r>
            <a:br>
              <a:rPr lang="it-IT" sz="4000" b="1" dirty="0" smtClean="0">
                <a:solidFill>
                  <a:srgbClr val="297B48"/>
                </a:solidFill>
                <a:latin typeface="Rockwell" pitchFamily="18" charset="0"/>
              </a:rPr>
            </a:br>
            <a:r>
              <a:rPr lang="it-IT" sz="4000" b="1" dirty="0" smtClean="0">
                <a:solidFill>
                  <a:srgbClr val="297B48"/>
                </a:solidFill>
                <a:latin typeface="Rockwell" pitchFamily="18" charset="0"/>
              </a:rPr>
              <a:t>Main Results</a:t>
            </a:r>
            <a:br>
              <a:rPr lang="it-IT" sz="4000" b="1" dirty="0" smtClean="0">
                <a:solidFill>
                  <a:srgbClr val="297B48"/>
                </a:solidFill>
                <a:latin typeface="Rockwell" pitchFamily="18" charset="0"/>
              </a:rPr>
            </a:br>
            <a:r>
              <a:rPr lang="it-IT" sz="4000" dirty="0" smtClean="0">
                <a:solidFill>
                  <a:srgbClr val="297B48"/>
                </a:solidFill>
                <a:latin typeface="Rockwell" pitchFamily="18" charset="0"/>
              </a:rPr>
              <a:t/>
            </a:r>
            <a:br>
              <a:rPr lang="it-IT" sz="4000" dirty="0" smtClean="0">
                <a:solidFill>
                  <a:srgbClr val="297B48"/>
                </a:solidFill>
                <a:latin typeface="Rockwell" pitchFamily="18" charset="0"/>
              </a:rPr>
            </a:br>
            <a:endParaRPr lang="it-IT" sz="4000" b="1" dirty="0">
              <a:solidFill>
                <a:srgbClr val="297B48"/>
              </a:solidFill>
              <a:latin typeface="Rockwell" pitchFamily="18" charset="0"/>
            </a:endParaRPr>
          </a:p>
        </p:txBody>
      </p:sp>
      <p:pic>
        <p:nvPicPr>
          <p:cNvPr id="3074" name="Picture 2" descr="20100315144150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43800" y="0"/>
            <a:ext cx="1800200" cy="1350150"/>
          </a:xfrm>
          <a:prstGeom prst="rect">
            <a:avLst/>
          </a:prstGeom>
          <a:noFill/>
        </p:spPr>
      </p:pic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539552" y="1844824"/>
          <a:ext cx="8208912" cy="4767072"/>
        </p:xfrm>
        <a:graphic>
          <a:graphicData uri="http://schemas.openxmlformats.org/drawingml/2006/table">
            <a:tbl>
              <a:tblPr/>
              <a:tblGrid>
                <a:gridCol w="4897438"/>
                <a:gridCol w="1305217"/>
                <a:gridCol w="1119695"/>
                <a:gridCol w="886562"/>
              </a:tblGrid>
              <a:tr h="2800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Variable 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Coeff</a:t>
                      </a:r>
                      <a:r>
                        <a:rPr lang="en-GB" sz="1600" dirty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.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t-stat</a:t>
                      </a:r>
                      <a:endParaRPr lang="it-IT" sz="160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p-value</a:t>
                      </a:r>
                      <a:endParaRPr lang="it-IT" sz="160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00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Self-en</a:t>
                      </a:r>
                      <a:r>
                        <a:rPr lang="en-GB" sz="16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ha</a:t>
                      </a:r>
                      <a:r>
                        <a:rPr lang="en-GB" sz="1600" b="1" dirty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ncement </a:t>
                      </a:r>
                      <a:r>
                        <a:rPr lang="en-GB" sz="1600" b="1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&amp;Hedonism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0.116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2.44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0.015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800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Self-transcendence 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0.105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2.14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0.032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800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Conservation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-4.56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en-GB" sz="160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2.15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0.031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800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60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60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60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60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800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GDP</a:t>
                      </a:r>
                      <a:r>
                        <a:rPr lang="en-GB" sz="1600" b="1" baseline="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 pro </a:t>
                      </a:r>
                      <a:r>
                        <a:rPr lang="en-GB" sz="1600" b="1" baseline="0" dirty="0" err="1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capite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0.553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2.20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0.028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800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i="1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GDP  </a:t>
                      </a:r>
                      <a:r>
                        <a:rPr lang="en-GB" sz="1600" i="1" dirty="0" err="1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en-GB" sz="1600" i="1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   Self-</a:t>
                      </a:r>
                      <a:r>
                        <a:rPr lang="en-GB" sz="1600" i="1" dirty="0" err="1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enhancement&amp;Hedonism</a:t>
                      </a:r>
                      <a:r>
                        <a:rPr lang="en-GB" sz="1600" i="1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 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err="1" smtClean="0">
                          <a:solidFill>
                            <a:srgbClr val="297B48"/>
                          </a:solidFill>
                          <a:latin typeface="Rockwell" pitchFamily="18" charset="0"/>
                          <a:ea typeface="Calibri"/>
                          <a:cs typeface="Times New Roman"/>
                        </a:rPr>
                        <a:t>N.S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800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i="1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GDP </a:t>
                      </a:r>
                      <a:r>
                        <a:rPr lang="en-GB" sz="1600" i="1" dirty="0" err="1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en-GB" sz="1600" i="1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en-GB" sz="1600" i="1" dirty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Self-transcendence 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 err="1" smtClean="0">
                          <a:solidFill>
                            <a:srgbClr val="297B48"/>
                          </a:solidFill>
                          <a:latin typeface="Rockwell" pitchFamily="18" charset="0"/>
                          <a:ea typeface="Calibri"/>
                          <a:cs typeface="Times New Roman"/>
                        </a:rPr>
                        <a:t>N.S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800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i="1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GDP </a:t>
                      </a:r>
                      <a:r>
                        <a:rPr lang="en-GB" sz="1600" i="1" dirty="0" err="1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en-GB" sz="1600" i="1" dirty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 Conservation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0.500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2.25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0.024</a:t>
                      </a:r>
                      <a:endParaRPr lang="it-IT" sz="160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800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60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60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60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800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Social </a:t>
                      </a:r>
                      <a:r>
                        <a:rPr lang="en-GB" sz="1600" b="1" dirty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capital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0.069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1.14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0.253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800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i="1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Soc. </a:t>
                      </a:r>
                      <a:r>
                        <a:rPr lang="en-GB" sz="1600" i="1" dirty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capital x  </a:t>
                      </a:r>
                      <a:r>
                        <a:rPr lang="en-GB" sz="1600" i="1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Self-</a:t>
                      </a:r>
                      <a:r>
                        <a:rPr lang="en-GB" sz="1600" i="1" dirty="0" err="1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enhancement&amp;Hedonism</a:t>
                      </a:r>
                      <a:r>
                        <a:rPr lang="en-GB" sz="1600" i="1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 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err="1" smtClean="0">
                          <a:solidFill>
                            <a:srgbClr val="297B48"/>
                          </a:solidFill>
                          <a:latin typeface="Rockwell" pitchFamily="18" charset="0"/>
                          <a:ea typeface="Calibri"/>
                          <a:cs typeface="Times New Roman"/>
                        </a:rPr>
                        <a:t>N.S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800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i="1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Soc. </a:t>
                      </a:r>
                      <a:r>
                        <a:rPr lang="en-GB" sz="1600" i="1" dirty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capital </a:t>
                      </a:r>
                      <a:r>
                        <a:rPr lang="en-GB" sz="1600" i="1" dirty="0" err="1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en-GB" sz="1600" i="1" dirty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 Self-transcendence 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0.08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1.69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0.092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800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i="1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Soc. </a:t>
                      </a:r>
                      <a:r>
                        <a:rPr lang="en-GB" sz="1600" i="1" dirty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capital </a:t>
                      </a:r>
                      <a:r>
                        <a:rPr lang="en-GB" sz="1600" i="1" dirty="0" err="1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en-GB" sz="1600" i="1" dirty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 Conservation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err="1" smtClean="0">
                          <a:solidFill>
                            <a:srgbClr val="297B48"/>
                          </a:solidFill>
                          <a:latin typeface="Rockwell" pitchFamily="18" charset="0"/>
                          <a:ea typeface="Calibri"/>
                          <a:cs typeface="Times New Roman"/>
                        </a:rPr>
                        <a:t>N.S</a:t>
                      </a:r>
                      <a:endParaRPr lang="en-GB" dirty="0"/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800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60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60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60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800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Income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0.175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2.26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0.024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800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Sex</a:t>
                      </a:r>
                      <a:endParaRPr lang="it-IT" sz="160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0.160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1.61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0.110</a:t>
                      </a:r>
                      <a:endParaRPr lang="it-IT" sz="16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3528" y="1268760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>
                <a:solidFill>
                  <a:srgbClr val="297B48"/>
                </a:solidFill>
                <a:latin typeface="Rockwell" pitchFamily="18" charset="0"/>
              </a:rPr>
              <a:t>Ordered probit on expenditure</a:t>
            </a:r>
            <a:endParaRPr lang="it-IT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it-IT" sz="4000" b="1" dirty="0" smtClean="0">
                <a:solidFill>
                  <a:srgbClr val="297B48"/>
                </a:solidFill>
                <a:latin typeface="Rockwell" pitchFamily="18" charset="0"/>
              </a:rPr>
              <a:t>Some conclusions</a:t>
            </a:r>
            <a:endParaRPr lang="it-IT" sz="4000" b="1" dirty="0">
              <a:solidFill>
                <a:srgbClr val="297B48"/>
              </a:solidFill>
              <a:latin typeface="Rockwell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56792"/>
            <a:ext cx="8229600" cy="4968552"/>
          </a:xfrm>
        </p:spPr>
        <p:txBody>
          <a:bodyPr>
            <a:normAutofit fontScale="92500" lnSpcReduction="20000"/>
          </a:bodyPr>
          <a:lstStyle/>
          <a:p>
            <a:r>
              <a:rPr lang="en-GB" sz="2800" dirty="0" smtClean="0">
                <a:solidFill>
                  <a:srgbClr val="297B48"/>
                </a:solidFill>
                <a:latin typeface="Rockwell" pitchFamily="18" charset="0"/>
              </a:rPr>
              <a:t>The relevance of Schwartz’ value model in the Fair Trade consumption is confirmed </a:t>
            </a:r>
          </a:p>
          <a:p>
            <a:pPr lvl="1"/>
            <a:r>
              <a:rPr lang="en-GB" sz="2400" dirty="0" smtClean="0">
                <a:solidFill>
                  <a:srgbClr val="297B48"/>
                </a:solidFill>
                <a:latin typeface="Rockwell" pitchFamily="18" charset="0"/>
              </a:rPr>
              <a:t>the expenditure in FT products is higher when values such as universalism, benevolence and self-direction characterize people motivational orientation, and the more they are open to change</a:t>
            </a:r>
          </a:p>
          <a:p>
            <a:r>
              <a:rPr lang="en-GB" sz="2800" dirty="0" smtClean="0">
                <a:solidFill>
                  <a:srgbClr val="297B48"/>
                </a:solidFill>
                <a:latin typeface="Rockwell" pitchFamily="18" charset="0"/>
              </a:rPr>
              <a:t>Socio-economic context  influences the consumption behaviour</a:t>
            </a:r>
          </a:p>
          <a:p>
            <a:pPr lvl="1">
              <a:buNone/>
            </a:pPr>
            <a:r>
              <a:rPr lang="en-GB" sz="2400" dirty="0" smtClean="0">
                <a:solidFill>
                  <a:srgbClr val="297B48"/>
                </a:solidFill>
                <a:latin typeface="Rockwell" pitchFamily="18" charset="0"/>
              </a:rPr>
              <a:t>	Directly	 </a:t>
            </a:r>
          </a:p>
          <a:p>
            <a:pPr lvl="2" indent="22225">
              <a:buNone/>
            </a:pPr>
            <a:r>
              <a:rPr lang="en-GB" sz="2000" dirty="0" smtClean="0">
                <a:solidFill>
                  <a:srgbClr val="297B48"/>
                </a:solidFill>
                <a:latin typeface="Rockwell" pitchFamily="18" charset="0"/>
              </a:rPr>
              <a:t>The economic wealth is relevant</a:t>
            </a:r>
          </a:p>
          <a:p>
            <a:pPr lvl="2" indent="22225">
              <a:buNone/>
            </a:pPr>
            <a:r>
              <a:rPr lang="en-GB" sz="2000" dirty="0" smtClean="0">
                <a:solidFill>
                  <a:srgbClr val="297B48"/>
                </a:solidFill>
                <a:latin typeface="Rockwell" pitchFamily="18" charset="0"/>
              </a:rPr>
              <a:t>No effect is proved for the social capital</a:t>
            </a:r>
          </a:p>
          <a:p>
            <a:pPr lvl="1">
              <a:buNone/>
            </a:pPr>
            <a:r>
              <a:rPr lang="en-GB" sz="2400" dirty="0" smtClean="0">
                <a:solidFill>
                  <a:srgbClr val="297B48"/>
                </a:solidFill>
                <a:latin typeface="Rockwell" pitchFamily="18" charset="0"/>
              </a:rPr>
              <a:t>	Indirectly	</a:t>
            </a:r>
          </a:p>
          <a:p>
            <a:pPr lvl="2" indent="22225">
              <a:buNone/>
            </a:pPr>
            <a:r>
              <a:rPr lang="en-GB" sz="2000" dirty="0" smtClean="0">
                <a:solidFill>
                  <a:srgbClr val="297B48"/>
                </a:solidFill>
                <a:latin typeface="Rockwell" pitchFamily="18" charset="0"/>
              </a:rPr>
              <a:t>Economic wealth interacts with conservation  pushing consumption behaviour in the same direction</a:t>
            </a:r>
          </a:p>
          <a:p>
            <a:pPr lvl="2" indent="22225">
              <a:buNone/>
            </a:pPr>
            <a:r>
              <a:rPr lang="en-US" sz="2000" dirty="0" smtClean="0">
                <a:solidFill>
                  <a:srgbClr val="297B48"/>
                </a:solidFill>
                <a:latin typeface="Rockwell" pitchFamily="18" charset="0"/>
              </a:rPr>
              <a:t>Social Capital strongly interacts with universalism and benevolence increasing expenditure in FT products  </a:t>
            </a:r>
            <a:endParaRPr lang="en-GB" sz="2000" dirty="0" smtClean="0">
              <a:solidFill>
                <a:srgbClr val="297B48"/>
              </a:solidFill>
              <a:latin typeface="Rockwell" pitchFamily="18" charset="0"/>
            </a:endParaRPr>
          </a:p>
          <a:p>
            <a:pPr lvl="2" indent="22225">
              <a:buNone/>
            </a:pPr>
            <a:endParaRPr lang="en-GB" sz="2000" dirty="0" smtClean="0">
              <a:solidFill>
                <a:srgbClr val="297B48"/>
              </a:solidFill>
              <a:latin typeface="Rockwell" pitchFamily="18" charset="0"/>
            </a:endParaRPr>
          </a:p>
          <a:p>
            <a:pPr lvl="2" indent="22225">
              <a:buNone/>
            </a:pPr>
            <a:endParaRPr lang="it-IT" sz="2000" dirty="0">
              <a:solidFill>
                <a:srgbClr val="297B48"/>
              </a:solidFill>
              <a:latin typeface="Rockwell" pitchFamily="18" charset="0"/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251520" y="4149080"/>
            <a:ext cx="576064" cy="360040"/>
          </a:xfrm>
          <a:prstGeom prst="rightArrow">
            <a:avLst/>
          </a:prstGeom>
          <a:solidFill>
            <a:srgbClr val="297B4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ight Arrow 4"/>
          <p:cNvSpPr/>
          <p:nvPr/>
        </p:nvSpPr>
        <p:spPr>
          <a:xfrm>
            <a:off x="251520" y="5013176"/>
            <a:ext cx="576064" cy="360040"/>
          </a:xfrm>
          <a:prstGeom prst="rightArrow">
            <a:avLst/>
          </a:prstGeom>
          <a:solidFill>
            <a:srgbClr val="297B4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0"/>
            <a:ext cx="1219200" cy="1320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23112" cy="1570186"/>
          </a:xfrm>
        </p:spPr>
        <p:txBody>
          <a:bodyPr>
            <a:normAutofit/>
          </a:bodyPr>
          <a:lstStyle/>
          <a:p>
            <a:pPr algn="l"/>
            <a:r>
              <a:rPr lang="it-IT" b="1" dirty="0" smtClean="0">
                <a:solidFill>
                  <a:srgbClr val="297B48"/>
                </a:solidFill>
                <a:latin typeface="Rockwell" pitchFamily="18" charset="0"/>
              </a:rPr>
              <a:t>Further research developments</a:t>
            </a:r>
            <a:endParaRPr lang="it-IT" dirty="0">
              <a:solidFill>
                <a:srgbClr val="297B48"/>
              </a:solidFill>
              <a:latin typeface="Rockwell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19256" cy="4065315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rgbClr val="297B48"/>
                </a:solidFill>
                <a:latin typeface="Rockwell"/>
                <a:cs typeface="Rockwell"/>
              </a:rPr>
              <a:t>To apply the analysis to more general sample (not “selected” through the AGICES Website)</a:t>
            </a:r>
          </a:p>
          <a:p>
            <a:r>
              <a:rPr lang="en-GB" dirty="0" smtClean="0">
                <a:solidFill>
                  <a:srgbClr val="297B48"/>
                </a:solidFill>
                <a:latin typeface="Rockwell"/>
                <a:cs typeface="Rockwell"/>
              </a:rPr>
              <a:t>To apply an unique structural equation model in order to analyze the relationship between values and behaviour through attitudes and intentions.</a:t>
            </a:r>
          </a:p>
          <a:p>
            <a:endParaRPr lang="it-IT" dirty="0">
              <a:solidFill>
                <a:srgbClr val="297B48"/>
              </a:solidFill>
              <a:latin typeface="Rockwell"/>
              <a:cs typeface="Rockwell"/>
            </a:endParaRPr>
          </a:p>
        </p:txBody>
      </p:sp>
      <p:pic>
        <p:nvPicPr>
          <p:cNvPr id="20482" name="Picture 2" descr="http://www.belsalento.com/BodyPa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41764" y="0"/>
            <a:ext cx="1802236" cy="1745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23112" cy="1020762"/>
          </a:xfrm>
        </p:spPr>
        <p:txBody>
          <a:bodyPr>
            <a:normAutofit/>
          </a:bodyPr>
          <a:lstStyle/>
          <a:p>
            <a:pPr algn="l"/>
            <a:r>
              <a:rPr lang="en-GB" b="1" dirty="0" smtClean="0">
                <a:solidFill>
                  <a:srgbClr val="297B48"/>
                </a:solidFill>
                <a:latin typeface="Rockwell" pitchFamily="18" charset="0"/>
              </a:rPr>
              <a:t>Considerations</a:t>
            </a:r>
            <a:endParaRPr lang="en-GB" dirty="0">
              <a:solidFill>
                <a:srgbClr val="297B48"/>
              </a:solidFill>
              <a:latin typeface="Rockwell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147248" cy="4488160"/>
          </a:xfrm>
        </p:spPr>
        <p:txBody>
          <a:bodyPr>
            <a:normAutofit/>
          </a:bodyPr>
          <a:lstStyle/>
          <a:p>
            <a:pPr marL="1588" indent="12700">
              <a:buNone/>
            </a:pPr>
            <a:r>
              <a:rPr lang="en-GB" dirty="0" smtClean="0">
                <a:solidFill>
                  <a:srgbClr val="297B48"/>
                </a:solidFill>
                <a:latin typeface="Rockwell"/>
                <a:cs typeface="Rockwell"/>
              </a:rPr>
              <a:t>The results of our research suggest the possibility  to implement market segmentation strategies to target specific communication policies toward consumer segments most likely to purchase FT products. </a:t>
            </a:r>
          </a:p>
          <a:p>
            <a:pPr marL="1588" indent="12700">
              <a:buNone/>
            </a:pPr>
            <a:endParaRPr lang="it-IT" dirty="0" err="1" smtClean="0">
              <a:solidFill>
                <a:srgbClr val="297B48"/>
              </a:solidFill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43800" y="0"/>
            <a:ext cx="1314450" cy="167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23112" cy="1020762"/>
          </a:xfrm>
        </p:spPr>
        <p:txBody>
          <a:bodyPr>
            <a:normAutofit/>
          </a:bodyPr>
          <a:lstStyle/>
          <a:p>
            <a:pPr algn="l"/>
            <a:endParaRPr lang="en-GB" sz="3200" dirty="0">
              <a:solidFill>
                <a:srgbClr val="297B48"/>
              </a:solidFill>
              <a:latin typeface="Rockwell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147248" cy="4800600"/>
          </a:xfrm>
        </p:spPr>
        <p:txBody>
          <a:bodyPr>
            <a:normAutofit/>
          </a:bodyPr>
          <a:lstStyle/>
          <a:p>
            <a:pPr marL="1588" indent="12700">
              <a:buNone/>
            </a:pPr>
            <a:endParaRPr lang="en-GB" sz="2800" dirty="0" smtClean="0">
              <a:solidFill>
                <a:srgbClr val="297B48"/>
              </a:solidFill>
              <a:latin typeface="Rockwell"/>
              <a:cs typeface="Rockwell"/>
            </a:endParaRPr>
          </a:p>
          <a:p>
            <a:pPr marL="1588" indent="12700">
              <a:buNone/>
            </a:pPr>
            <a:endParaRPr lang="en-GB" sz="2800" dirty="0" smtClean="0">
              <a:solidFill>
                <a:srgbClr val="297B48"/>
              </a:solidFill>
              <a:latin typeface="Rockwell"/>
              <a:cs typeface="Rockwell"/>
            </a:endParaRPr>
          </a:p>
          <a:p>
            <a:pPr marL="1588" indent="12700">
              <a:buNone/>
            </a:pPr>
            <a:r>
              <a:rPr lang="en-GB" sz="2800" dirty="0" smtClean="0">
                <a:solidFill>
                  <a:srgbClr val="297B48"/>
                </a:solidFill>
                <a:latin typeface="Rockwell"/>
                <a:cs typeface="Rockwell"/>
              </a:rPr>
              <a:t>Today, the development paths of the markets in the Western developed countries, are characterized by an increasing importance of the </a:t>
            </a:r>
            <a:r>
              <a:rPr lang="en-GB" sz="2800" b="1" dirty="0" smtClean="0">
                <a:solidFill>
                  <a:srgbClr val="000000"/>
                </a:solidFill>
                <a:latin typeface="Rockwell"/>
                <a:cs typeface="Rockwell"/>
              </a:rPr>
              <a:t>ethical attributes of products.</a:t>
            </a:r>
          </a:p>
          <a:p>
            <a:pPr marL="1588" indent="12700">
              <a:buNone/>
            </a:pPr>
            <a:endParaRPr lang="en-GB" sz="2800" dirty="0" smtClean="0">
              <a:solidFill>
                <a:srgbClr val="297B48"/>
              </a:solidFill>
              <a:latin typeface="Rockwell"/>
              <a:cs typeface="Rockwell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15200" y="0"/>
            <a:ext cx="1828800" cy="137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23112" cy="1020762"/>
          </a:xfrm>
        </p:spPr>
        <p:txBody>
          <a:bodyPr>
            <a:normAutofit/>
          </a:bodyPr>
          <a:lstStyle/>
          <a:p>
            <a:pPr algn="l"/>
            <a:r>
              <a:rPr lang="en-GB" sz="3200" b="1" dirty="0" smtClean="0">
                <a:solidFill>
                  <a:srgbClr val="297B48"/>
                </a:solidFill>
                <a:latin typeface="Rockwell" pitchFamily="18" charset="0"/>
              </a:rPr>
              <a:t>Further research developments</a:t>
            </a:r>
            <a:endParaRPr lang="en-GB" sz="3200" dirty="0">
              <a:solidFill>
                <a:srgbClr val="297B48"/>
              </a:solidFill>
              <a:latin typeface="Rockwell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147248" cy="4800600"/>
          </a:xfrm>
        </p:spPr>
        <p:txBody>
          <a:bodyPr>
            <a:noAutofit/>
          </a:bodyPr>
          <a:lstStyle/>
          <a:p>
            <a:pPr marL="1588" indent="12700">
              <a:buNone/>
            </a:pPr>
            <a:r>
              <a:rPr lang="en-GB" sz="2000" dirty="0" smtClean="0">
                <a:solidFill>
                  <a:srgbClr val="297B48"/>
                </a:solidFill>
                <a:latin typeface="Rockwell"/>
                <a:cs typeface="Rockwell"/>
              </a:rPr>
              <a:t>The traditional FT linked to developing countries, represents only a segment in a larger market of FT products.</a:t>
            </a:r>
          </a:p>
          <a:p>
            <a:pPr marL="1588" indent="12700">
              <a:buNone/>
            </a:pPr>
            <a:endParaRPr lang="en-GB" sz="2000" dirty="0" smtClean="0">
              <a:solidFill>
                <a:srgbClr val="297B48"/>
              </a:solidFill>
              <a:latin typeface="Rockwell"/>
              <a:cs typeface="Rockwell"/>
            </a:endParaRPr>
          </a:p>
          <a:p>
            <a:pPr marL="1588" indent="12700">
              <a:buNone/>
            </a:pPr>
            <a:r>
              <a:rPr lang="en-GB" sz="2000" dirty="0" smtClean="0">
                <a:solidFill>
                  <a:srgbClr val="297B48"/>
                </a:solidFill>
                <a:latin typeface="Rockwell"/>
                <a:cs typeface="Rockwell"/>
              </a:rPr>
              <a:t>An important segment is developing in western markets. However, it seems to suffer from the same problems that characterize the traditional FT:</a:t>
            </a:r>
          </a:p>
          <a:p>
            <a:pPr marL="1588" indent="12700" algn="ctr">
              <a:buNone/>
            </a:pPr>
            <a:r>
              <a:rPr lang="en-GB" sz="2000" b="1" dirty="0" smtClean="0">
                <a:solidFill>
                  <a:srgbClr val="297B48"/>
                </a:solidFill>
                <a:latin typeface="Rockwell"/>
                <a:cs typeface="Rockwell"/>
              </a:rPr>
              <a:t> </a:t>
            </a:r>
          </a:p>
          <a:p>
            <a:pPr marL="1588" indent="12700" algn="ctr">
              <a:buNone/>
            </a:pPr>
            <a:r>
              <a:rPr lang="en-GB" sz="2400" b="1" dirty="0" smtClean="0">
                <a:solidFill>
                  <a:srgbClr val="000000"/>
                </a:solidFill>
                <a:latin typeface="Rockwell"/>
                <a:cs typeface="Rockwell"/>
              </a:rPr>
              <a:t>a strong purchase intention but poor sales volumes</a:t>
            </a:r>
          </a:p>
          <a:p>
            <a:pPr marL="1588" indent="12700">
              <a:buNone/>
            </a:pPr>
            <a:endParaRPr lang="en-GB" sz="2000" dirty="0" smtClean="0">
              <a:solidFill>
                <a:srgbClr val="297B48"/>
              </a:solidFill>
              <a:latin typeface="Rockwell"/>
              <a:cs typeface="Rockwell"/>
            </a:endParaRPr>
          </a:p>
          <a:p>
            <a:pPr marL="1588" indent="12700">
              <a:buNone/>
            </a:pPr>
            <a:r>
              <a:rPr lang="en-GB" sz="2000" dirty="0" smtClean="0">
                <a:solidFill>
                  <a:srgbClr val="297B48"/>
                </a:solidFill>
                <a:latin typeface="Rockwell"/>
                <a:cs typeface="Rockwell"/>
              </a:rPr>
              <a:t>The food processing industry is focusing on the ethics  attributes and ethics certifications; this justifies the need for further studies to learn about emerging market dynamics.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43800" y="0"/>
            <a:ext cx="1371600" cy="16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209800" y="2590800"/>
            <a:ext cx="6705600" cy="2590800"/>
          </a:xfrm>
        </p:spPr>
        <p:txBody>
          <a:bodyPr>
            <a:normAutofit/>
          </a:bodyPr>
          <a:lstStyle/>
          <a:p>
            <a:pPr>
              <a:buNone/>
            </a:pPr>
            <a:endParaRPr lang="it-IT" sz="4800" b="1" dirty="0" smtClean="0">
              <a:solidFill>
                <a:srgbClr val="297B48"/>
              </a:solidFill>
            </a:endParaRPr>
          </a:p>
          <a:p>
            <a:pPr>
              <a:buNone/>
            </a:pPr>
            <a:r>
              <a:rPr lang="en-GB" sz="4800" b="1" dirty="0" smtClean="0">
                <a:solidFill>
                  <a:srgbClr val="297B48"/>
                </a:solidFill>
              </a:rPr>
              <a:t>Thanks </a:t>
            </a:r>
            <a:endParaRPr lang="en-GB" sz="4800" b="1" dirty="0">
              <a:solidFill>
                <a:srgbClr val="297B48"/>
              </a:solidFill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2954956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5661248"/>
            <a:ext cx="901700" cy="838200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1872" y="5695156"/>
            <a:ext cx="876300" cy="876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915000" cy="1189038"/>
          </a:xfrm>
        </p:spPr>
        <p:txBody>
          <a:bodyPr>
            <a:normAutofit fontScale="90000"/>
          </a:bodyPr>
          <a:lstStyle/>
          <a:p>
            <a:pPr algn="l"/>
            <a:r>
              <a:rPr lang="en-GB" sz="4000" b="1" dirty="0" smtClean="0">
                <a:solidFill>
                  <a:srgbClr val="297B48"/>
                </a:solidFill>
                <a:latin typeface="Rockwell" pitchFamily="18" charset="0"/>
              </a:rPr>
              <a:t/>
            </a:r>
            <a:br>
              <a:rPr lang="en-GB" sz="4000" b="1" dirty="0" smtClean="0">
                <a:solidFill>
                  <a:srgbClr val="297B48"/>
                </a:solidFill>
                <a:latin typeface="Rockwell" pitchFamily="18" charset="0"/>
              </a:rPr>
            </a:br>
            <a:r>
              <a:rPr lang="en-GB" sz="4000" b="1" dirty="0" smtClean="0">
                <a:solidFill>
                  <a:srgbClr val="297B48"/>
                </a:solidFill>
                <a:latin typeface="Rockwell" pitchFamily="18" charset="0"/>
              </a:rPr>
              <a:t>Sustainable consumption and Fair Trade</a:t>
            </a:r>
            <a:br>
              <a:rPr lang="en-GB" sz="4000" b="1" dirty="0" smtClean="0">
                <a:solidFill>
                  <a:srgbClr val="297B48"/>
                </a:solidFill>
                <a:latin typeface="Rockwell" pitchFamily="18" charset="0"/>
              </a:rPr>
            </a:br>
            <a:endParaRPr lang="en-GB" sz="4000" b="1" dirty="0">
              <a:solidFill>
                <a:srgbClr val="297B48"/>
              </a:solidFill>
              <a:latin typeface="Rockwell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91264" cy="4209331"/>
          </a:xfrm>
        </p:spPr>
        <p:txBody>
          <a:bodyPr>
            <a:normAutofit fontScale="62500" lnSpcReduction="20000"/>
          </a:bodyPr>
          <a:lstStyle/>
          <a:p>
            <a:pPr marL="358775" indent="-358775"/>
            <a:r>
              <a:rPr lang="en-GB" sz="4400" dirty="0" smtClean="0">
                <a:solidFill>
                  <a:srgbClr val="297B48"/>
                </a:solidFill>
                <a:latin typeface="Rockwell" pitchFamily="18" charset="0"/>
              </a:rPr>
              <a:t>Sustainable consumption is  a possible lever of sustainable development</a:t>
            </a:r>
          </a:p>
          <a:p>
            <a:pPr marL="358775" indent="-358775"/>
            <a:r>
              <a:rPr lang="en-GB" sz="4400" dirty="0" smtClean="0">
                <a:solidFill>
                  <a:srgbClr val="297B48"/>
                </a:solidFill>
                <a:latin typeface="Rockwell" pitchFamily="18" charset="0"/>
              </a:rPr>
              <a:t>Sustainable or ethical consumption can be defined  as:</a:t>
            </a:r>
          </a:p>
          <a:p>
            <a:pPr marL="358775" indent="-358775">
              <a:buNone/>
            </a:pPr>
            <a:r>
              <a:rPr lang="it-IT" sz="4400" dirty="0" smtClean="0">
                <a:solidFill>
                  <a:srgbClr val="297B48"/>
                </a:solidFill>
                <a:latin typeface="Rockwell" pitchFamily="18" charset="0"/>
              </a:rPr>
              <a:t>	</a:t>
            </a:r>
            <a:r>
              <a:rPr lang="it-IT" sz="4400" b="1" i="1" dirty="0" smtClean="0">
                <a:solidFill>
                  <a:srgbClr val="297B48"/>
                </a:solidFill>
                <a:latin typeface="Rockwell" pitchFamily="18" charset="0"/>
              </a:rPr>
              <a:t>“</a:t>
            </a:r>
            <a:r>
              <a:rPr lang="en-GB" sz="4400" b="1" i="1" dirty="0" smtClean="0">
                <a:solidFill>
                  <a:srgbClr val="297B48"/>
                </a:solidFill>
                <a:latin typeface="Rockwell" pitchFamily="18" charset="0"/>
              </a:rPr>
              <a:t>the conscious and deliberate choice to make certain consumption choices due to personal and moral beliefs’’</a:t>
            </a:r>
            <a:r>
              <a:rPr lang="en-GB" sz="4400" dirty="0" smtClean="0">
                <a:solidFill>
                  <a:srgbClr val="297B48"/>
                </a:solidFill>
                <a:latin typeface="Rockwell" pitchFamily="18" charset="0"/>
              </a:rPr>
              <a:t> (Crane and </a:t>
            </a:r>
            <a:r>
              <a:rPr lang="en-GB" sz="4400" dirty="0" err="1" smtClean="0">
                <a:solidFill>
                  <a:srgbClr val="297B48"/>
                </a:solidFill>
                <a:latin typeface="Rockwell" pitchFamily="18" charset="0"/>
              </a:rPr>
              <a:t>Matten</a:t>
            </a:r>
            <a:r>
              <a:rPr lang="en-GB" sz="4400" dirty="0" smtClean="0">
                <a:solidFill>
                  <a:srgbClr val="297B48"/>
                </a:solidFill>
                <a:latin typeface="Rockwell" pitchFamily="18" charset="0"/>
              </a:rPr>
              <a:t>, 2004; page 290)</a:t>
            </a:r>
          </a:p>
          <a:p>
            <a:pPr marL="358775" indent="-358775"/>
            <a:r>
              <a:rPr lang="en-GB" sz="4400" dirty="0" smtClean="0">
                <a:solidFill>
                  <a:srgbClr val="297B48"/>
                </a:solidFill>
                <a:latin typeface="Rockwell" pitchFamily="18" charset="0"/>
              </a:rPr>
              <a:t>Ethical consumption covers two different aspects:  environmentally friendly and socially conscious consumption patterns</a:t>
            </a:r>
          </a:p>
          <a:p>
            <a:pPr indent="12700">
              <a:buNone/>
            </a:pPr>
            <a:endParaRPr lang="en-GB" dirty="0" smtClean="0">
              <a:solidFill>
                <a:srgbClr val="297B48"/>
              </a:solidFill>
              <a:latin typeface="Rockwell" pitchFamily="18" charset="0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00800" y="228599"/>
            <a:ext cx="2514600" cy="15409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3968" y="6093296"/>
            <a:ext cx="49032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bg1">
                    <a:lumMod val="50000"/>
                  </a:schemeClr>
                </a:solidFill>
                <a:latin typeface="Rockwell" pitchFamily="18" charset="0"/>
              </a:rPr>
              <a:t>This study focuses on the second one.</a:t>
            </a:r>
          </a:p>
          <a:p>
            <a:endParaRPr lang="it-IT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 rot="16588877">
            <a:off x="7722220" y="5777615"/>
            <a:ext cx="432048" cy="216024"/>
          </a:xfrm>
          <a:prstGeom prst="rightArrow">
            <a:avLst/>
          </a:prstGeom>
          <a:solidFill>
            <a:srgbClr val="297B48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sz="4000" b="1" dirty="0" smtClean="0">
                <a:solidFill>
                  <a:srgbClr val="297B48"/>
                </a:solidFill>
                <a:latin typeface="Rockwell" pitchFamily="18" charset="0"/>
              </a:rPr>
              <a:t>What is </a:t>
            </a:r>
            <a:r>
              <a:rPr lang="it-IT" sz="4000" b="1" dirty="0" smtClean="0">
                <a:solidFill>
                  <a:srgbClr val="297B48"/>
                </a:solidFill>
                <a:latin typeface="Rockwell" pitchFamily="18" charset="0"/>
              </a:rPr>
              <a:t>FAIR TRADE?</a:t>
            </a:r>
            <a:br>
              <a:rPr lang="it-IT" sz="4000" b="1" dirty="0" smtClean="0">
                <a:solidFill>
                  <a:srgbClr val="297B48"/>
                </a:solidFill>
                <a:latin typeface="Rockwell" pitchFamily="18" charset="0"/>
              </a:rPr>
            </a:br>
            <a:endParaRPr lang="it-IT" sz="4000" b="1" dirty="0">
              <a:solidFill>
                <a:srgbClr val="297B48"/>
              </a:solidFill>
              <a:latin typeface="Rockwell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003232" cy="4824536"/>
          </a:xfrm>
        </p:spPr>
        <p:txBody>
          <a:bodyPr>
            <a:normAutofit fontScale="77500" lnSpcReduction="20000"/>
          </a:bodyPr>
          <a:lstStyle/>
          <a:p>
            <a:pPr marL="0" indent="12700">
              <a:buNone/>
            </a:pPr>
            <a:r>
              <a:rPr lang="en-GB" sz="4500" b="1" dirty="0" smtClean="0">
                <a:solidFill>
                  <a:srgbClr val="297B48"/>
                </a:solidFill>
                <a:latin typeface="Rockwell" pitchFamily="18" charset="0"/>
              </a:rPr>
              <a:t>Fair Trade is a category of social consumption</a:t>
            </a:r>
          </a:p>
          <a:p>
            <a:pPr indent="12700">
              <a:buFont typeface="Wingdings" charset="2"/>
              <a:buChar char="Ø"/>
            </a:pPr>
            <a:r>
              <a:rPr lang="en-GB" sz="3400" dirty="0" smtClean="0">
                <a:solidFill>
                  <a:srgbClr val="297B48"/>
                </a:solidFill>
                <a:latin typeface="Rockwell" pitchFamily="18" charset="0"/>
              </a:rPr>
              <a:t>an </a:t>
            </a:r>
            <a:r>
              <a:rPr lang="en-GB" sz="3400" b="1" i="1" dirty="0" smtClean="0">
                <a:solidFill>
                  <a:srgbClr val="297B48"/>
                </a:solidFill>
                <a:latin typeface="Rockwell" pitchFamily="18" charset="0"/>
              </a:rPr>
              <a:t>alternative approach to trade relations </a:t>
            </a:r>
            <a:r>
              <a:rPr lang="en-GB" sz="3400" dirty="0" smtClean="0">
                <a:solidFill>
                  <a:srgbClr val="297B48"/>
                </a:solidFill>
                <a:latin typeface="Rockwell" pitchFamily="18" charset="0"/>
              </a:rPr>
              <a:t>which aims to improve economic and social conditions of disadvantaged producers in the Third World, impoverished by the relations prevailing in International Trade.</a:t>
            </a:r>
          </a:p>
          <a:p>
            <a:pPr indent="12700">
              <a:buFont typeface="Wingdings" charset="2"/>
              <a:buChar char="Ø"/>
            </a:pPr>
            <a:r>
              <a:rPr lang="en-GB" sz="3400" dirty="0" smtClean="0">
                <a:solidFill>
                  <a:srgbClr val="297B48"/>
                </a:solidFill>
                <a:latin typeface="Rockwell" pitchFamily="18" charset="0"/>
              </a:rPr>
              <a:t>Fair Trade products are manufactured and traded on the basis of  </a:t>
            </a:r>
            <a:r>
              <a:rPr lang="en-GB" sz="3400" b="1" i="1" dirty="0" smtClean="0">
                <a:solidFill>
                  <a:srgbClr val="297B48"/>
                </a:solidFill>
                <a:latin typeface="Rockwell" pitchFamily="18" charset="0"/>
              </a:rPr>
              <a:t>cooperative commercial principles </a:t>
            </a:r>
            <a:r>
              <a:rPr lang="en-GB" sz="3400" dirty="0" smtClean="0">
                <a:solidFill>
                  <a:srgbClr val="297B48"/>
                </a:solidFill>
                <a:latin typeface="Rockwell" pitchFamily="18" charset="0"/>
              </a:rPr>
              <a:t>rather than competitive ones, in order to  ensure a </a:t>
            </a:r>
            <a:r>
              <a:rPr lang="en-GB" sz="3400" b="1" i="1" dirty="0" smtClean="0">
                <a:solidFill>
                  <a:srgbClr val="297B48"/>
                </a:solidFill>
                <a:latin typeface="Rockwell" pitchFamily="18" charset="0"/>
              </a:rPr>
              <a:t>fair price </a:t>
            </a:r>
            <a:r>
              <a:rPr lang="en-GB" sz="3400" dirty="0" smtClean="0">
                <a:solidFill>
                  <a:srgbClr val="297B48"/>
                </a:solidFill>
                <a:latin typeface="Rockwell" pitchFamily="18" charset="0"/>
              </a:rPr>
              <a:t>and </a:t>
            </a:r>
            <a:r>
              <a:rPr lang="en-GB" sz="3400" b="1" i="1" dirty="0" smtClean="0">
                <a:solidFill>
                  <a:srgbClr val="297B48"/>
                </a:solidFill>
                <a:latin typeface="Rockwell" pitchFamily="18" charset="0"/>
              </a:rPr>
              <a:t>fair working conditions </a:t>
            </a:r>
            <a:r>
              <a:rPr lang="en-GB" sz="3400" dirty="0" smtClean="0">
                <a:solidFill>
                  <a:srgbClr val="297B48"/>
                </a:solidFill>
                <a:latin typeface="Rockwell" pitchFamily="18" charset="0"/>
              </a:rPr>
              <a:t>for workers, manufacturers and operators of the commercial sector.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12058" y="228600"/>
            <a:ext cx="1831942" cy="11716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4800" y="1371600"/>
            <a:ext cx="3528392" cy="2708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Placeholder 10"/>
          <p:cNvSpPr>
            <a:spLocks noGrp="1"/>
          </p:cNvSpPr>
          <p:nvPr>
            <p:ph type="body" sz="half" idx="2"/>
          </p:nvPr>
        </p:nvSpPr>
        <p:spPr>
          <a:xfrm>
            <a:off x="228600" y="4572000"/>
            <a:ext cx="8686800" cy="1981200"/>
          </a:xfrm>
        </p:spPr>
        <p:txBody>
          <a:bodyPr>
            <a:noAutofit/>
          </a:bodyPr>
          <a:lstStyle/>
          <a:p>
            <a:r>
              <a:rPr lang="en-GB" sz="2400" dirty="0" smtClean="0">
                <a:solidFill>
                  <a:srgbClr val="297B48"/>
                </a:solidFill>
                <a:latin typeface="Rockwell" pitchFamily="18" charset="0"/>
              </a:rPr>
              <a:t>Values	   attitudes	 </a:t>
            </a:r>
            <a:r>
              <a:rPr lang="en-GB" sz="2400" dirty="0">
                <a:solidFill>
                  <a:srgbClr val="297B48"/>
                </a:solidFill>
                <a:latin typeface="Rockwell" pitchFamily="18" charset="0"/>
              </a:rPr>
              <a:t> </a:t>
            </a:r>
            <a:r>
              <a:rPr lang="en-GB" sz="2400" dirty="0" smtClean="0">
                <a:solidFill>
                  <a:srgbClr val="297B48"/>
                </a:solidFill>
                <a:latin typeface="Rockwell" pitchFamily="18" charset="0"/>
              </a:rPr>
              <a:t>       behaviour</a:t>
            </a:r>
          </a:p>
          <a:p>
            <a:r>
              <a:rPr lang="en-GB" sz="2400" dirty="0" smtClean="0">
                <a:solidFill>
                  <a:srgbClr val="297B48"/>
                </a:solidFill>
                <a:latin typeface="Rockwell" pitchFamily="18" charset="0"/>
              </a:rPr>
              <a:t>The relationship between values </a:t>
            </a:r>
            <a:r>
              <a:rPr lang="en-GB" sz="2400" dirty="0">
                <a:solidFill>
                  <a:srgbClr val="297B48"/>
                </a:solidFill>
                <a:latin typeface="Rockwell" pitchFamily="18" charset="0"/>
              </a:rPr>
              <a:t>and behaviour seems to be indirect </a:t>
            </a:r>
            <a:r>
              <a:rPr lang="en-GB" sz="2400" dirty="0" smtClean="0">
                <a:solidFill>
                  <a:srgbClr val="297B48"/>
                </a:solidFill>
                <a:latin typeface="Rockwell" pitchFamily="18" charset="0"/>
              </a:rPr>
              <a:t>through </a:t>
            </a:r>
            <a:r>
              <a:rPr lang="en-GB" sz="2400" i="1" dirty="0" smtClean="0">
                <a:solidFill>
                  <a:srgbClr val="297B48"/>
                </a:solidFill>
                <a:latin typeface="Rockwell" pitchFamily="18" charset="0"/>
              </a:rPr>
              <a:t>moderator </a:t>
            </a:r>
            <a:r>
              <a:rPr lang="en-GB" sz="2400" dirty="0" smtClean="0">
                <a:solidFill>
                  <a:srgbClr val="297B48"/>
                </a:solidFill>
                <a:latin typeface="Rockwell" pitchFamily="18" charset="0"/>
              </a:rPr>
              <a:t>variables</a:t>
            </a:r>
          </a:p>
          <a:p>
            <a:pPr marL="358775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297B48"/>
                </a:solidFill>
                <a:latin typeface="Rockwell" pitchFamily="18" charset="0"/>
              </a:rPr>
              <a:t>Food-Related </a:t>
            </a:r>
            <a:r>
              <a:rPr lang="en-GB" sz="2000" dirty="0">
                <a:solidFill>
                  <a:srgbClr val="297B48"/>
                </a:solidFill>
                <a:latin typeface="Rockwell" pitchFamily="18" charset="0"/>
              </a:rPr>
              <a:t>Lifestyle (FRL</a:t>
            </a:r>
            <a:r>
              <a:rPr lang="en-GB" sz="2000" dirty="0" smtClean="0">
                <a:solidFill>
                  <a:srgbClr val="297B48"/>
                </a:solidFill>
                <a:latin typeface="Rockwell" pitchFamily="18" charset="0"/>
              </a:rPr>
              <a:t>) </a:t>
            </a:r>
            <a:r>
              <a:rPr lang="it-IT" sz="2000" dirty="0" smtClean="0">
                <a:solidFill>
                  <a:srgbClr val="297B48"/>
                </a:solidFill>
                <a:latin typeface="Times New Roman"/>
              </a:rPr>
              <a:t>(</a:t>
            </a:r>
            <a:r>
              <a:rPr lang="it-IT" sz="2000" dirty="0" err="1" smtClean="0">
                <a:solidFill>
                  <a:srgbClr val="297B48"/>
                </a:solidFill>
                <a:latin typeface="Times New Roman"/>
              </a:rPr>
              <a:t>Grunert</a:t>
            </a:r>
            <a:r>
              <a:rPr lang="it-IT" sz="2000" dirty="0" smtClean="0">
                <a:solidFill>
                  <a:srgbClr val="297B48"/>
                </a:solidFill>
                <a:latin typeface="Times New Roman"/>
              </a:rPr>
              <a:t>, 1993; </a:t>
            </a:r>
            <a:r>
              <a:rPr lang="it-IT" sz="2000" dirty="0" err="1" smtClean="0">
                <a:solidFill>
                  <a:srgbClr val="297B48"/>
                </a:solidFill>
                <a:latin typeface="Times New Roman"/>
              </a:rPr>
              <a:t>Grunert</a:t>
            </a:r>
            <a:r>
              <a:rPr lang="it-IT" sz="2000" dirty="0" smtClean="0">
                <a:solidFill>
                  <a:srgbClr val="297B48"/>
                </a:solidFill>
                <a:latin typeface="Times New Roman"/>
              </a:rPr>
              <a:t> </a:t>
            </a:r>
            <a:r>
              <a:rPr lang="it-IT" sz="2000" dirty="0" err="1" smtClean="0">
                <a:solidFill>
                  <a:srgbClr val="297B48"/>
                </a:solidFill>
                <a:latin typeface="Times New Roman"/>
              </a:rPr>
              <a:t>et</a:t>
            </a:r>
            <a:r>
              <a:rPr lang="it-IT" sz="2000" dirty="0" smtClean="0">
                <a:solidFill>
                  <a:srgbClr val="297B48"/>
                </a:solidFill>
                <a:latin typeface="Times New Roman"/>
              </a:rPr>
              <a:t> al. 1995; </a:t>
            </a:r>
            <a:r>
              <a:rPr lang="it-IT" sz="2000" dirty="0" err="1" smtClean="0">
                <a:solidFill>
                  <a:srgbClr val="297B48"/>
                </a:solidFill>
                <a:latin typeface="Times New Roman"/>
              </a:rPr>
              <a:t>Brunsø</a:t>
            </a:r>
            <a:r>
              <a:rPr lang="it-IT" sz="2000" dirty="0" smtClean="0">
                <a:solidFill>
                  <a:srgbClr val="297B48"/>
                </a:solidFill>
                <a:latin typeface="Times New Roman"/>
              </a:rPr>
              <a:t> and </a:t>
            </a:r>
            <a:r>
              <a:rPr lang="it-IT" sz="2000" dirty="0" err="1" smtClean="0">
                <a:solidFill>
                  <a:srgbClr val="297B48"/>
                </a:solidFill>
                <a:latin typeface="Times New Roman"/>
              </a:rPr>
              <a:t>Grunert</a:t>
            </a:r>
            <a:r>
              <a:rPr lang="it-IT" sz="2000" dirty="0" smtClean="0">
                <a:solidFill>
                  <a:srgbClr val="297B48"/>
                </a:solidFill>
                <a:latin typeface="Times New Roman"/>
              </a:rPr>
              <a:t>, 1995).</a:t>
            </a:r>
            <a:endParaRPr lang="en-GB" sz="2000" dirty="0" smtClean="0">
              <a:solidFill>
                <a:srgbClr val="297B48"/>
              </a:solidFill>
              <a:latin typeface="Rockwell" pitchFamily="18" charset="0"/>
            </a:endParaRPr>
          </a:p>
          <a:p>
            <a:pPr marL="358775">
              <a:buFont typeface="Arial" pitchFamily="34" charset="0"/>
              <a:buChar char="•"/>
            </a:pPr>
            <a:r>
              <a:rPr lang="en-GB" sz="2000" dirty="0">
                <a:solidFill>
                  <a:srgbClr val="297B48"/>
                </a:solidFill>
                <a:latin typeface="Rockwell" pitchFamily="18" charset="0"/>
              </a:rPr>
              <a:t>Social context </a:t>
            </a:r>
          </a:p>
          <a:p>
            <a:pPr marL="358775">
              <a:buFont typeface="Arial" pitchFamily="34" charset="0"/>
              <a:buChar char="•"/>
            </a:pPr>
            <a:endParaRPr lang="en-GB" sz="2400" i="1" dirty="0" smtClean="0">
              <a:solidFill>
                <a:srgbClr val="297B48"/>
              </a:solidFill>
              <a:latin typeface="Rockwell" pitchFamily="18" charset="0"/>
            </a:endParaRPr>
          </a:p>
          <a:p>
            <a:pPr marL="358775">
              <a:buFont typeface="Arial" pitchFamily="34" charset="0"/>
              <a:buChar char="•"/>
            </a:pPr>
            <a:endParaRPr lang="en-GB" sz="2400" i="1" dirty="0" smtClean="0">
              <a:solidFill>
                <a:srgbClr val="297B48"/>
              </a:solidFill>
              <a:latin typeface="Rockwell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it-IT" sz="2400" dirty="0" smtClean="0">
              <a:solidFill>
                <a:srgbClr val="297B48"/>
              </a:solidFill>
              <a:latin typeface="Rockwell" pitchFamily="18" charset="0"/>
            </a:endParaRPr>
          </a:p>
          <a:p>
            <a:endParaRPr lang="it-IT" sz="2400" dirty="0">
              <a:solidFill>
                <a:srgbClr val="297B48"/>
              </a:solidFill>
              <a:latin typeface="Rockwell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23528" y="228600"/>
            <a:ext cx="6229200" cy="609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/>
          <a:p>
            <a:pPr lvl="0">
              <a:spcBef>
                <a:spcPct val="0"/>
              </a:spcBef>
            </a:pPr>
            <a:r>
              <a:rPr lang="it-IT" sz="4000" b="1" dirty="0" smtClean="0">
                <a:solidFill>
                  <a:srgbClr val="297B48"/>
                </a:solidFill>
                <a:latin typeface="Rockwell" pitchFamily="18" charset="0"/>
              </a:rPr>
              <a:t>The background</a:t>
            </a:r>
            <a:endParaRPr kumimoji="0" lang="it-IT" sz="4000" b="1" i="0" u="none" strike="noStrike" kern="1200" cap="none" spc="0" normalizeH="0" baseline="0" noProof="0" dirty="0" smtClean="0">
              <a:ln>
                <a:noFill/>
              </a:ln>
              <a:solidFill>
                <a:srgbClr val="297B48"/>
              </a:solidFill>
              <a:effectLst/>
              <a:uLnTx/>
              <a:uFillTx/>
              <a:latin typeface="Rockwell" pitchFamily="18" charset="0"/>
              <a:ea typeface="+mj-ea"/>
              <a:cs typeface="+mj-cs"/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1447800" y="4724400"/>
            <a:ext cx="720080" cy="288032"/>
          </a:xfrm>
          <a:prstGeom prst="rightArrow">
            <a:avLst/>
          </a:prstGeom>
          <a:solidFill>
            <a:srgbClr val="297B4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5" name="Right Arrow 14"/>
          <p:cNvSpPr/>
          <p:nvPr/>
        </p:nvSpPr>
        <p:spPr>
          <a:xfrm>
            <a:off x="3810000" y="4724400"/>
            <a:ext cx="720080" cy="288032"/>
          </a:xfrm>
          <a:prstGeom prst="rightArrow">
            <a:avLst/>
          </a:prstGeom>
          <a:solidFill>
            <a:srgbClr val="297B4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6" name="Rectangle 15"/>
          <p:cNvSpPr/>
          <p:nvPr/>
        </p:nvSpPr>
        <p:spPr>
          <a:xfrm>
            <a:off x="3779912" y="990600"/>
            <a:ext cx="482453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rgbClr val="297B48"/>
                </a:solidFill>
                <a:latin typeface="Rockwell" pitchFamily="18" charset="0"/>
              </a:rPr>
              <a:t>Value Circle of Schwartz</a:t>
            </a:r>
            <a:r>
              <a:rPr lang="en-GB" sz="2000" dirty="0" smtClean="0">
                <a:solidFill>
                  <a:srgbClr val="297B48"/>
                </a:solidFill>
                <a:latin typeface="Rockwell" pitchFamily="18" charset="0"/>
              </a:rPr>
              <a:t>: </a:t>
            </a:r>
          </a:p>
          <a:p>
            <a:r>
              <a:rPr lang="en-GB" sz="2000" dirty="0" smtClean="0">
                <a:solidFill>
                  <a:srgbClr val="297B48"/>
                </a:solidFill>
                <a:latin typeface="Rockwell" pitchFamily="18" charset="0"/>
              </a:rPr>
              <a:t>10 basic </a:t>
            </a:r>
            <a:r>
              <a:rPr lang="en-GB" sz="2000" dirty="0">
                <a:solidFill>
                  <a:srgbClr val="297B48"/>
                </a:solidFill>
                <a:latin typeface="Rockwell" pitchFamily="18" charset="0"/>
              </a:rPr>
              <a:t>values that can be described by their motivational </a:t>
            </a:r>
            <a:r>
              <a:rPr lang="en-GB" sz="2000" dirty="0" smtClean="0">
                <a:solidFill>
                  <a:srgbClr val="297B48"/>
                </a:solidFill>
                <a:latin typeface="Rockwell" pitchFamily="18" charset="0"/>
              </a:rPr>
              <a:t>goals.</a:t>
            </a:r>
          </a:p>
          <a:p>
            <a:r>
              <a:rPr lang="it-IT" sz="2000" dirty="0" smtClean="0">
                <a:solidFill>
                  <a:srgbClr val="297B48"/>
                </a:solidFill>
                <a:latin typeface="Rockwell" pitchFamily="18" charset="0"/>
              </a:rPr>
              <a:t> </a:t>
            </a:r>
          </a:p>
          <a:p>
            <a:r>
              <a:rPr lang="en-GB" sz="2000" dirty="0" smtClean="0">
                <a:solidFill>
                  <a:srgbClr val="297B48"/>
                </a:solidFill>
                <a:latin typeface="Rockwell" pitchFamily="18" charset="0"/>
              </a:rPr>
              <a:t>According to Schwartz and </a:t>
            </a:r>
            <a:r>
              <a:rPr lang="en-GB" sz="2000" dirty="0" err="1" smtClean="0">
                <a:solidFill>
                  <a:srgbClr val="297B48"/>
                </a:solidFill>
                <a:latin typeface="Rockwell" pitchFamily="18" charset="0"/>
              </a:rPr>
              <a:t>Bilsky</a:t>
            </a:r>
            <a:r>
              <a:rPr lang="en-GB" sz="2000" dirty="0" smtClean="0">
                <a:solidFill>
                  <a:srgbClr val="297B48"/>
                </a:solidFill>
                <a:latin typeface="Rockwell" pitchFamily="18" charset="0"/>
              </a:rPr>
              <a:t> (1987) values are ‘</a:t>
            </a:r>
            <a:r>
              <a:rPr lang="en-GB" sz="2000" i="1" dirty="0" smtClean="0">
                <a:solidFill>
                  <a:srgbClr val="297B48"/>
                </a:solidFill>
                <a:latin typeface="Rockwell" pitchFamily="18" charset="0"/>
              </a:rPr>
              <a:t>‘concepts or beliefs, pertaining to desirable end states, which transcend specific situations, guide selection or evaluation of behaviour and events”</a:t>
            </a:r>
          </a:p>
          <a:p>
            <a:endParaRPr lang="it-IT" sz="2000" dirty="0">
              <a:solidFill>
                <a:srgbClr val="297B48"/>
              </a:solidFill>
              <a:latin typeface="Rockwell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it-IT" sz="4000" b="1" dirty="0" smtClean="0">
                <a:solidFill>
                  <a:srgbClr val="297B48"/>
                </a:solidFill>
                <a:latin typeface="Rockwell" pitchFamily="18" charset="0"/>
              </a:rPr>
              <a:t>Research aims</a:t>
            </a:r>
            <a:endParaRPr lang="it-IT" sz="4000" b="1" dirty="0">
              <a:solidFill>
                <a:srgbClr val="297B48"/>
              </a:solidFill>
              <a:latin typeface="Rockwell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7931224" cy="442535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GB" dirty="0" smtClean="0">
                <a:solidFill>
                  <a:srgbClr val="297B48"/>
                </a:solidFill>
                <a:latin typeface="Rockwell" pitchFamily="18" charset="0"/>
              </a:rPr>
              <a:t>	Investigating </a:t>
            </a:r>
            <a:r>
              <a:rPr lang="en-GB" dirty="0">
                <a:solidFill>
                  <a:srgbClr val="297B48"/>
                </a:solidFill>
                <a:latin typeface="Rockwell" pitchFamily="18" charset="0"/>
              </a:rPr>
              <a:t>the role of socio-economic context as intermediate </a:t>
            </a:r>
            <a:r>
              <a:rPr lang="en-GB" dirty="0" smtClean="0">
                <a:solidFill>
                  <a:srgbClr val="297B48"/>
                </a:solidFill>
                <a:latin typeface="Rockwell" pitchFamily="18" charset="0"/>
              </a:rPr>
              <a:t>moderator between </a:t>
            </a:r>
            <a:r>
              <a:rPr lang="en-GB" dirty="0">
                <a:solidFill>
                  <a:srgbClr val="297B48"/>
                </a:solidFill>
                <a:latin typeface="Rockwell" pitchFamily="18" charset="0"/>
              </a:rPr>
              <a:t>personal values and fair trade consumption in </a:t>
            </a:r>
            <a:r>
              <a:rPr lang="en-GB" dirty="0" smtClean="0">
                <a:solidFill>
                  <a:srgbClr val="297B48"/>
                </a:solidFill>
                <a:latin typeface="Rockwell" pitchFamily="18" charset="0"/>
              </a:rPr>
              <a:t>Italy</a:t>
            </a:r>
          </a:p>
          <a:p>
            <a:pPr lvl="1"/>
            <a:r>
              <a:rPr lang="en-GB" dirty="0" smtClean="0">
                <a:solidFill>
                  <a:srgbClr val="297B48"/>
                </a:solidFill>
                <a:latin typeface="Rockwell" pitchFamily="18" charset="0"/>
              </a:rPr>
              <a:t>Do the </a:t>
            </a:r>
            <a:r>
              <a:rPr lang="en-GB" dirty="0">
                <a:solidFill>
                  <a:srgbClr val="297B48"/>
                </a:solidFill>
                <a:latin typeface="Rockwell" pitchFamily="18" charset="0"/>
              </a:rPr>
              <a:t>level of economic development, the quality of life and the social environment influence the purchase of fair trade (FT) </a:t>
            </a:r>
            <a:r>
              <a:rPr lang="en-GB" dirty="0" smtClean="0">
                <a:solidFill>
                  <a:srgbClr val="297B48"/>
                </a:solidFill>
                <a:latin typeface="Rockwell" pitchFamily="18" charset="0"/>
              </a:rPr>
              <a:t>products?</a:t>
            </a:r>
          </a:p>
          <a:p>
            <a:pPr lvl="1"/>
            <a:r>
              <a:rPr lang="en-GB" dirty="0" smtClean="0">
                <a:solidFill>
                  <a:srgbClr val="297B48"/>
                </a:solidFill>
                <a:latin typeface="Rockwell" pitchFamily="18" charset="0"/>
              </a:rPr>
              <a:t>Does socio-economic context interact </a:t>
            </a:r>
            <a:r>
              <a:rPr lang="en-GB" dirty="0">
                <a:solidFill>
                  <a:srgbClr val="297B48"/>
                </a:solidFill>
                <a:latin typeface="Rockwell" pitchFamily="18" charset="0"/>
              </a:rPr>
              <a:t>with the Schwartz’ set of values </a:t>
            </a:r>
            <a:r>
              <a:rPr lang="en-GB" dirty="0" smtClean="0">
                <a:solidFill>
                  <a:srgbClr val="297B48"/>
                </a:solidFill>
                <a:latin typeface="Rockwell" pitchFamily="18" charset="0"/>
              </a:rPr>
              <a:t>in affecting </a:t>
            </a:r>
            <a:r>
              <a:rPr lang="en-GB" dirty="0">
                <a:solidFill>
                  <a:srgbClr val="297B48"/>
                </a:solidFill>
                <a:latin typeface="Rockwell" pitchFamily="18" charset="0"/>
              </a:rPr>
              <a:t>the pro-social </a:t>
            </a:r>
            <a:r>
              <a:rPr lang="en-GB" dirty="0" smtClean="0">
                <a:solidFill>
                  <a:srgbClr val="297B48"/>
                </a:solidFill>
                <a:latin typeface="Rockwell" pitchFamily="18" charset="0"/>
              </a:rPr>
              <a:t>behaviour? </a:t>
            </a:r>
            <a:endParaRPr lang="it-IT" dirty="0">
              <a:solidFill>
                <a:srgbClr val="297B48"/>
              </a:solidFill>
              <a:latin typeface="Rockwell" pitchFamily="18" charset="0"/>
            </a:endParaRPr>
          </a:p>
          <a:p>
            <a:endParaRPr lang="it-IT" dirty="0">
              <a:solidFill>
                <a:srgbClr val="297B48"/>
              </a:solidFill>
              <a:latin typeface="Rockwell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62464" y="0"/>
            <a:ext cx="2681536" cy="13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it-IT" sz="4000" b="1" dirty="0" smtClean="0">
                <a:solidFill>
                  <a:srgbClr val="297B48"/>
                </a:solidFill>
                <a:latin typeface="Rockwell" pitchFamily="18" charset="0"/>
              </a:rPr>
              <a:t>Data and Methods</a:t>
            </a:r>
            <a:endParaRPr lang="it-IT" sz="4000" b="1" dirty="0">
              <a:solidFill>
                <a:srgbClr val="297B48"/>
              </a:solidFill>
              <a:latin typeface="Rockwell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6480" y="0"/>
            <a:ext cx="2537520" cy="126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5069160"/>
          </a:xfrm>
        </p:spPr>
        <p:txBody>
          <a:bodyPr>
            <a:normAutofit/>
          </a:bodyPr>
          <a:lstStyle/>
          <a:p>
            <a:r>
              <a:rPr lang="en-GB" sz="2400" b="1" dirty="0" smtClean="0">
                <a:solidFill>
                  <a:srgbClr val="297B48"/>
                </a:solidFill>
                <a:latin typeface="Rockwell" pitchFamily="18" charset="0"/>
              </a:rPr>
              <a:t>Web administered </a:t>
            </a:r>
            <a:r>
              <a:rPr lang="en-GB" sz="2400" b="1" dirty="0">
                <a:solidFill>
                  <a:srgbClr val="297B48"/>
                </a:solidFill>
                <a:latin typeface="Rockwell" pitchFamily="18" charset="0"/>
              </a:rPr>
              <a:t>questionnaire </a:t>
            </a:r>
            <a:r>
              <a:rPr lang="en-GB" sz="2400" dirty="0">
                <a:solidFill>
                  <a:srgbClr val="297B48"/>
                </a:solidFill>
                <a:latin typeface="Rockwell" pitchFamily="18" charset="0"/>
              </a:rPr>
              <a:t>submitted through the website of the General Assembly of the Italian Fair Trade (</a:t>
            </a:r>
            <a:r>
              <a:rPr lang="en-GB" sz="2400" dirty="0" smtClean="0">
                <a:solidFill>
                  <a:srgbClr val="297B48"/>
                </a:solidFill>
                <a:latin typeface="Rockwell" pitchFamily="18" charset="0"/>
              </a:rPr>
              <a:t>AGICES)</a:t>
            </a:r>
          </a:p>
          <a:p>
            <a:pPr eaLnBrk="1" hangingPunct="1"/>
            <a:r>
              <a:rPr lang="en-GB" sz="2400" b="1" i="1" dirty="0" smtClean="0">
                <a:solidFill>
                  <a:srgbClr val="297B48"/>
                </a:solidFill>
                <a:latin typeface="Rockwell" pitchFamily="18" charset="0"/>
              </a:rPr>
              <a:t>586</a:t>
            </a:r>
            <a:r>
              <a:rPr lang="en-GB" sz="2400" i="1" dirty="0" smtClean="0">
                <a:solidFill>
                  <a:srgbClr val="297B48"/>
                </a:solidFill>
                <a:latin typeface="Rockwell" pitchFamily="18" charset="0"/>
              </a:rPr>
              <a:t> questionnaires</a:t>
            </a:r>
          </a:p>
          <a:p>
            <a:pPr eaLnBrk="1" hangingPunct="1"/>
            <a:r>
              <a:rPr lang="en-GB" sz="2400" b="1" i="1" dirty="0" smtClean="0">
                <a:solidFill>
                  <a:srgbClr val="297B48"/>
                </a:solidFill>
                <a:latin typeface="Rockwell" pitchFamily="18" charset="0"/>
              </a:rPr>
              <a:t>2</a:t>
            </a:r>
            <a:r>
              <a:rPr lang="en-GB" sz="2400" i="1" dirty="0" smtClean="0">
                <a:solidFill>
                  <a:srgbClr val="297B48"/>
                </a:solidFill>
                <a:latin typeface="Rockwell" pitchFamily="18" charset="0"/>
              </a:rPr>
              <a:t> </a:t>
            </a:r>
            <a:r>
              <a:rPr lang="en-GB" sz="2400" b="1" i="1" dirty="0" smtClean="0">
                <a:solidFill>
                  <a:srgbClr val="297B48"/>
                </a:solidFill>
                <a:latin typeface="Rockwell" pitchFamily="18" charset="0"/>
              </a:rPr>
              <a:t>Factor Analysis</a:t>
            </a:r>
            <a:r>
              <a:rPr lang="en-GB" sz="2400" i="1" dirty="0" smtClean="0">
                <a:solidFill>
                  <a:srgbClr val="297B48"/>
                </a:solidFill>
                <a:latin typeface="Rockwell" pitchFamily="18" charset="0"/>
              </a:rPr>
              <a:t>:</a:t>
            </a:r>
          </a:p>
          <a:p>
            <a:pPr lvl="1"/>
            <a:r>
              <a:rPr lang="en-GB" sz="2000" u="sng" dirty="0" smtClean="0">
                <a:solidFill>
                  <a:srgbClr val="297B48"/>
                </a:solidFill>
                <a:latin typeface="Rockwell" pitchFamily="18" charset="0"/>
              </a:rPr>
              <a:t>Explanatory FA </a:t>
            </a:r>
            <a:r>
              <a:rPr lang="en-GB" sz="2000" dirty="0" smtClean="0">
                <a:solidFill>
                  <a:srgbClr val="297B48"/>
                </a:solidFill>
                <a:latin typeface="Rockwell" pitchFamily="18" charset="0"/>
              </a:rPr>
              <a:t>on the values’ scale, to get the main motivational types linked to the personal values, </a:t>
            </a:r>
          </a:p>
          <a:p>
            <a:pPr lvl="1"/>
            <a:r>
              <a:rPr lang="en-GB" sz="2000" u="sng" dirty="0" smtClean="0">
                <a:solidFill>
                  <a:srgbClr val="297B48"/>
                </a:solidFill>
                <a:latin typeface="Rockwell" pitchFamily="18" charset="0"/>
              </a:rPr>
              <a:t>Confirmatory FA </a:t>
            </a:r>
            <a:r>
              <a:rPr lang="en-GB" sz="2000" dirty="0" smtClean="0">
                <a:solidFill>
                  <a:srgbClr val="297B48"/>
                </a:solidFill>
                <a:latin typeface="Rockwell" pitchFamily="18" charset="0"/>
              </a:rPr>
              <a:t>on a set of variables referred to NUTS3 level, to identify an indicator of the social context</a:t>
            </a:r>
          </a:p>
          <a:p>
            <a:r>
              <a:rPr lang="en-GB" sz="2400" b="1" dirty="0">
                <a:solidFill>
                  <a:srgbClr val="297B48"/>
                </a:solidFill>
                <a:latin typeface="Rockwell" pitchFamily="18" charset="0"/>
              </a:rPr>
              <a:t>ordered </a:t>
            </a:r>
            <a:r>
              <a:rPr lang="en-GB" sz="2400" b="1" dirty="0" err="1">
                <a:solidFill>
                  <a:srgbClr val="297B48"/>
                </a:solidFill>
                <a:latin typeface="Rockwell" pitchFamily="18" charset="0"/>
              </a:rPr>
              <a:t>probit</a:t>
            </a:r>
            <a:r>
              <a:rPr lang="en-GB" sz="2400" b="1" dirty="0">
                <a:solidFill>
                  <a:srgbClr val="297B48"/>
                </a:solidFill>
                <a:latin typeface="Rockwell" pitchFamily="18" charset="0"/>
              </a:rPr>
              <a:t> </a:t>
            </a:r>
            <a:r>
              <a:rPr lang="en-GB" sz="2400" b="1" dirty="0" smtClean="0">
                <a:solidFill>
                  <a:srgbClr val="297B48"/>
                </a:solidFill>
                <a:latin typeface="Rockwell" pitchFamily="18" charset="0"/>
              </a:rPr>
              <a:t>regression</a:t>
            </a:r>
            <a:r>
              <a:rPr lang="en-GB" sz="2400" dirty="0" smtClean="0">
                <a:solidFill>
                  <a:srgbClr val="297B48"/>
                </a:solidFill>
                <a:latin typeface="Rockwell" pitchFamily="18" charset="0"/>
              </a:rPr>
              <a:t>: the </a:t>
            </a:r>
            <a:r>
              <a:rPr lang="en-GB" sz="2400" dirty="0">
                <a:solidFill>
                  <a:srgbClr val="297B48"/>
                </a:solidFill>
                <a:latin typeface="Rockwell" pitchFamily="18" charset="0"/>
              </a:rPr>
              <a:t>expenditure class of fair trade products</a:t>
            </a:r>
            <a:r>
              <a:rPr lang="en-GB" sz="2400" dirty="0" smtClean="0">
                <a:solidFill>
                  <a:srgbClr val="297B48"/>
                </a:solidFill>
                <a:latin typeface="Rockwell" pitchFamily="18" charset="0"/>
              </a:rPr>
              <a:t> is related to components extracted in the </a:t>
            </a:r>
            <a:r>
              <a:rPr lang="en-GB" sz="2400" dirty="0" err="1" smtClean="0">
                <a:solidFill>
                  <a:srgbClr val="297B48"/>
                </a:solidFill>
                <a:latin typeface="Rockwell" pitchFamily="18" charset="0"/>
              </a:rPr>
              <a:t>FAs</a:t>
            </a:r>
            <a:r>
              <a:rPr lang="en-GB" sz="2400" dirty="0" smtClean="0">
                <a:solidFill>
                  <a:srgbClr val="297B48"/>
                </a:solidFill>
                <a:latin typeface="Rockwell" pitchFamily="18" charset="0"/>
              </a:rPr>
              <a:t> and to demographic and economic variables (age, sex, personal income)</a:t>
            </a:r>
          </a:p>
          <a:p>
            <a:pPr eaLnBrk="1" hangingPunct="1"/>
            <a:endParaRPr lang="it-IT" dirty="0" smtClean="0">
              <a:solidFill>
                <a:srgbClr val="297B48"/>
              </a:solidFill>
              <a:latin typeface="Rockwell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6480" y="0"/>
            <a:ext cx="2308920" cy="1154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7762056" cy="1143000"/>
          </a:xfrm>
        </p:spPr>
        <p:txBody>
          <a:bodyPr>
            <a:normAutofit/>
          </a:bodyPr>
          <a:lstStyle/>
          <a:p>
            <a:pPr algn="l"/>
            <a:r>
              <a:rPr lang="it-IT" sz="4000" b="1" dirty="0" smtClean="0">
                <a:solidFill>
                  <a:srgbClr val="297B48"/>
                </a:solidFill>
                <a:latin typeface="Rockwell" pitchFamily="18" charset="0"/>
              </a:rPr>
              <a:t>Data and Methods</a:t>
            </a:r>
            <a:endParaRPr lang="it-IT" sz="4000" b="1" dirty="0">
              <a:solidFill>
                <a:srgbClr val="297B48"/>
              </a:solidFill>
              <a:latin typeface="Rockwell" pitchFamily="18" charset="0"/>
            </a:endParaRPr>
          </a:p>
        </p:txBody>
      </p:sp>
      <p:graphicFrame>
        <p:nvGraphicFramePr>
          <p:cNvPr id="8" name="Tabella 7"/>
          <p:cNvGraphicFramePr>
            <a:graphicFrameLocks noGrp="1"/>
          </p:cNvGraphicFramePr>
          <p:nvPr/>
        </p:nvGraphicFramePr>
        <p:xfrm>
          <a:off x="179513" y="1201363"/>
          <a:ext cx="8735888" cy="5659483"/>
        </p:xfrm>
        <a:graphic>
          <a:graphicData uri="http://schemas.openxmlformats.org/drawingml/2006/table">
            <a:tbl>
              <a:tblPr/>
              <a:tblGrid>
                <a:gridCol w="4119362"/>
                <a:gridCol w="1988657"/>
                <a:gridCol w="2627869"/>
              </a:tblGrid>
              <a:tr h="267303">
                <a:tc>
                  <a:txBody>
                    <a:bodyPr/>
                    <a:lstStyle/>
                    <a:p>
                      <a:pPr algn="just" rtl="0" fontAlgn="ctr"/>
                      <a:r>
                        <a:rPr lang="it-IT" sz="1800" b="0" i="0" u="none" strike="noStrike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Variable</a:t>
                      </a:r>
                      <a:endParaRPr lang="it-IT" sz="1800" b="0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Rockwell"/>
                      </a:endParaRPr>
                    </a:p>
                  </a:txBody>
                  <a:tcPr marL="3838" marR="3838" marT="383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it-IT" sz="1800" b="0" i="0" u="none" strike="noStrike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Classification</a:t>
                      </a:r>
                      <a:r>
                        <a:rPr lang="it-IT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 </a:t>
                      </a:r>
                    </a:p>
                  </a:txBody>
                  <a:tcPr marL="3838" marR="3838" marT="383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800" b="0" i="0" u="none" strike="noStrike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Frequency</a:t>
                      </a:r>
                      <a:r>
                        <a:rPr lang="it-IT" sz="1800" b="0" i="0" u="none" strike="noStrike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 (%)</a:t>
                      </a:r>
                      <a:endParaRPr lang="it-IT" sz="1800" b="0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Rockwell"/>
                      </a:endParaRPr>
                    </a:p>
                  </a:txBody>
                  <a:tcPr marL="3838" marR="3838" marT="3838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99"/>
                    </a:solidFill>
                  </a:tcPr>
                </a:tc>
              </a:tr>
              <a:tr h="775008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i="0" u="none" strike="noStrike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Expenditure</a:t>
                      </a:r>
                      <a:r>
                        <a:rPr lang="it-IT" sz="1400" b="0" i="0" u="none" strike="noStrike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 in Fair </a:t>
                      </a:r>
                      <a:r>
                        <a:rPr lang="it-IT" sz="1400" b="0" i="0" u="none" strike="noStrike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trade</a:t>
                      </a:r>
                      <a:r>
                        <a:rPr lang="it-IT" sz="1400" b="0" i="0" u="none" strike="noStrike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 </a:t>
                      </a:r>
                      <a:r>
                        <a:rPr lang="it-IT" sz="1400" b="0" i="0" u="none" strike="noStrike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products</a:t>
                      </a:r>
                      <a:r>
                        <a:rPr lang="it-IT" sz="1400" b="0" i="0" u="none" strike="noStrike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 </a:t>
                      </a:r>
                    </a:p>
                    <a:p>
                      <a:pPr algn="l" rtl="0" fontAlgn="ctr"/>
                      <a:endParaRPr lang="it-IT" sz="1400" b="0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Rockwell"/>
                      </a:endParaRPr>
                    </a:p>
                  </a:txBody>
                  <a:tcPr marL="3838" marR="3838" marT="383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1" kern="120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 pitchFamily="18" charset="0"/>
                          <a:ea typeface="+mn-ea"/>
                          <a:cs typeface="+mn-cs"/>
                        </a:rPr>
                        <a:t>0</a:t>
                      </a:r>
                      <a:r>
                        <a:rPr lang="it-IT" sz="1100" b="0" i="1" kern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b="0" i="1" kern="120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 pitchFamily="18" charset="0"/>
                          <a:ea typeface="+mn-ea"/>
                          <a:cs typeface="+mn-cs"/>
                        </a:rPr>
                        <a:t>€</a:t>
                      </a:r>
                      <a:r>
                        <a:rPr lang="it-IT" sz="1100" b="0" i="1" kern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b="0" i="1" kern="120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 pitchFamily="18" charset="0"/>
                          <a:ea typeface="+mn-ea"/>
                          <a:cs typeface="+mn-cs"/>
                        </a:rPr>
                        <a:t>expenditure</a:t>
                      </a:r>
                      <a:endParaRPr lang="it-IT" sz="1100" b="0" i="0" u="none" strike="noStrike" dirty="0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Rockwell" pitchFamily="18" charset="0"/>
                      </a:endParaRPr>
                    </a:p>
                    <a:p>
                      <a:pPr algn="l" rtl="0" fontAlgn="ctr"/>
                      <a:r>
                        <a:rPr lang="it-IT" sz="1100" b="0" i="1" kern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 pitchFamily="18" charset="0"/>
                          <a:ea typeface="+mn-ea"/>
                          <a:cs typeface="+mn-cs"/>
                        </a:rPr>
                        <a:t>0€ &lt; </a:t>
                      </a:r>
                      <a:r>
                        <a:rPr lang="it-IT" sz="1100" b="0" i="1" kern="120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 pitchFamily="18" charset="0"/>
                          <a:ea typeface="+mn-ea"/>
                          <a:cs typeface="+mn-cs"/>
                        </a:rPr>
                        <a:t>expenditure</a:t>
                      </a:r>
                      <a:r>
                        <a:rPr lang="it-IT" sz="1100" b="0" i="1" kern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 pitchFamily="18" charset="0"/>
                          <a:ea typeface="+mn-ea"/>
                          <a:cs typeface="+mn-cs"/>
                        </a:rPr>
                        <a:t> &lt;10€</a:t>
                      </a:r>
                      <a:endParaRPr lang="it-IT" sz="1100" b="0" i="0" u="none" strike="noStrike" dirty="0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Rockwell" pitchFamily="18" charset="0"/>
                      </a:endParaRPr>
                    </a:p>
                    <a:p>
                      <a:pPr algn="l" rtl="0" fontAlgn="ctr"/>
                      <a:r>
                        <a:rPr lang="it-IT" sz="1100" b="0" i="1" kern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 pitchFamily="18" charset="0"/>
                          <a:ea typeface="+mn-ea"/>
                          <a:cs typeface="+mn-cs"/>
                        </a:rPr>
                        <a:t>10€ &lt; </a:t>
                      </a:r>
                      <a:r>
                        <a:rPr lang="it-IT" sz="1100" b="0" i="1" kern="120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 pitchFamily="18" charset="0"/>
                          <a:ea typeface="+mn-ea"/>
                          <a:cs typeface="+mn-cs"/>
                        </a:rPr>
                        <a:t>expenditure</a:t>
                      </a:r>
                      <a:r>
                        <a:rPr lang="it-IT" sz="1100" b="0" i="1" kern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 pitchFamily="18" charset="0"/>
                          <a:ea typeface="+mn-ea"/>
                          <a:cs typeface="+mn-cs"/>
                        </a:rPr>
                        <a:t>&lt;50</a:t>
                      </a:r>
                      <a:r>
                        <a:rPr lang="it-IT" sz="1100" b="0" i="1" kern="120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 pitchFamily="18" charset="0"/>
                          <a:ea typeface="+mn-ea"/>
                          <a:cs typeface="+mn-cs"/>
                        </a:rPr>
                        <a:t>€</a:t>
                      </a:r>
                      <a:endParaRPr lang="it-IT" sz="1100" b="0" i="0" u="none" strike="noStrike" dirty="0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Rockwell" pitchFamily="18" charset="0"/>
                      </a:endParaRPr>
                    </a:p>
                    <a:p>
                      <a:pPr algn="l" rtl="0" fontAlgn="ctr"/>
                      <a:r>
                        <a:rPr lang="it-IT" sz="1100" b="0" i="1" kern="120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 pitchFamily="18" charset="0"/>
                          <a:ea typeface="+mn-ea"/>
                          <a:cs typeface="+mn-cs"/>
                        </a:rPr>
                        <a:t>expenditure</a:t>
                      </a:r>
                      <a:r>
                        <a:rPr lang="it-IT" sz="1100" b="0" i="1" kern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 pitchFamily="18" charset="0"/>
                          <a:ea typeface="+mn-ea"/>
                          <a:cs typeface="+mn-cs"/>
                        </a:rPr>
                        <a:t> &gt;50€</a:t>
                      </a:r>
                      <a:endParaRPr lang="it-IT" sz="1100" b="0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Rockwell" pitchFamily="18" charset="0"/>
                      </a:endParaRPr>
                    </a:p>
                  </a:txBody>
                  <a:tcPr marL="3838" marR="3838" marT="383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200" b="0" i="0" u="none" strike="noStrike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19.4</a:t>
                      </a:r>
                    </a:p>
                    <a:p>
                      <a:pPr algn="ctr" rtl="0" fontAlgn="t"/>
                      <a:r>
                        <a:rPr lang="it-IT" sz="1200" b="0" i="0" u="none" strike="noStrike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10.7</a:t>
                      </a:r>
                    </a:p>
                    <a:p>
                      <a:pPr algn="ctr" rtl="0" fontAlgn="t"/>
                      <a:r>
                        <a:rPr lang="it-IT" sz="1200" b="0" i="0" u="none" strike="noStrike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28.5</a:t>
                      </a:r>
                    </a:p>
                    <a:p>
                      <a:pPr algn="ctr" rtl="0" fontAlgn="t"/>
                      <a:r>
                        <a:rPr lang="it-IT" sz="1200" b="0" i="0" u="none" strike="noStrike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41.3</a:t>
                      </a:r>
                      <a:endParaRPr lang="it-IT" sz="1200" b="0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Rockwell"/>
                      </a:endParaRPr>
                    </a:p>
                  </a:txBody>
                  <a:tcPr marL="3838" marR="3838" marT="383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21269">
                <a:tc rowSpan="5">
                  <a:txBody>
                    <a:bodyPr/>
                    <a:lstStyle/>
                    <a:p>
                      <a:pPr algn="l" rtl="0" fontAlgn="ctr"/>
                      <a:r>
                        <a:rPr lang="it-IT" sz="1400" b="0" i="0" u="none" strike="noStrike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Age</a:t>
                      </a:r>
                      <a:r>
                        <a:rPr lang="it-IT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 </a:t>
                      </a:r>
                    </a:p>
                  </a:txBody>
                  <a:tcPr marL="3838" marR="3838" marT="383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18 - 25 </a:t>
                      </a:r>
                    </a:p>
                  </a:txBody>
                  <a:tcPr marL="3838" marR="3838" marT="383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2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13.8</a:t>
                      </a:r>
                    </a:p>
                  </a:txBody>
                  <a:tcPr marL="3838" marR="3838" marT="3838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943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26 - 35 </a:t>
                      </a:r>
                    </a:p>
                  </a:txBody>
                  <a:tcPr marL="3838" marR="3838" marT="383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2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26.5</a:t>
                      </a:r>
                    </a:p>
                  </a:txBody>
                  <a:tcPr marL="3838" marR="3838" marT="3838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943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36 - 45 </a:t>
                      </a:r>
                    </a:p>
                  </a:txBody>
                  <a:tcPr marL="3838" marR="3838" marT="383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2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27</a:t>
                      </a:r>
                    </a:p>
                  </a:txBody>
                  <a:tcPr marL="3838" marR="3838" marT="3838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943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46 - 55 </a:t>
                      </a:r>
                    </a:p>
                  </a:txBody>
                  <a:tcPr marL="3838" marR="3838" marT="383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2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19.1</a:t>
                      </a:r>
                    </a:p>
                  </a:txBody>
                  <a:tcPr marL="3838" marR="3838" marT="3838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943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56 and more </a:t>
                      </a:r>
                    </a:p>
                  </a:txBody>
                  <a:tcPr marL="3838" marR="3838" marT="383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2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13.7</a:t>
                      </a:r>
                    </a:p>
                  </a:txBody>
                  <a:tcPr marL="3838" marR="3838" marT="3838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9431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it-IT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Gender </a:t>
                      </a:r>
                    </a:p>
                  </a:txBody>
                  <a:tcPr marL="3838" marR="3838" marT="383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Male </a:t>
                      </a:r>
                    </a:p>
                  </a:txBody>
                  <a:tcPr marL="3838" marR="3838" marT="383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2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40.3</a:t>
                      </a:r>
                    </a:p>
                  </a:txBody>
                  <a:tcPr marL="3838" marR="3838" marT="3838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943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Female</a:t>
                      </a:r>
                      <a:r>
                        <a:rPr lang="it-IT" sz="1100" b="0" i="0" u="none" strike="noStrike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 </a:t>
                      </a:r>
                      <a:endParaRPr lang="it-IT" sz="1100" b="0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Rockwell"/>
                      </a:endParaRPr>
                    </a:p>
                  </a:txBody>
                  <a:tcPr marL="3838" marR="3838" marT="383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200" b="0" i="0" u="none" strike="noStrike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59.7</a:t>
                      </a:r>
                      <a:endParaRPr lang="it-IT" sz="1200" b="0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Rockwell"/>
                      </a:endParaRPr>
                    </a:p>
                  </a:txBody>
                  <a:tcPr marL="3838" marR="3838" marT="3838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8722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400" b="0" i="0" u="none" strike="noStrike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Education</a:t>
                      </a:r>
                      <a:r>
                        <a:rPr lang="it-IT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 </a:t>
                      </a:r>
                    </a:p>
                  </a:txBody>
                  <a:tcPr marL="3838" marR="3838" marT="383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Low </a:t>
                      </a:r>
                      <a:r>
                        <a:rPr lang="it-IT" sz="1100" b="0" i="0" u="none" strike="noStrike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level</a:t>
                      </a:r>
                      <a:r>
                        <a:rPr lang="it-IT" sz="11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 </a:t>
                      </a:r>
                    </a:p>
                  </a:txBody>
                  <a:tcPr marL="3838" marR="3838" marT="383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2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3.2</a:t>
                      </a:r>
                    </a:p>
                  </a:txBody>
                  <a:tcPr marL="3838" marR="3838" marT="3838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21269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 </a:t>
                      </a:r>
                    </a:p>
                  </a:txBody>
                  <a:tcPr marL="3838" marR="3838" marT="383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Secondary</a:t>
                      </a:r>
                      <a:r>
                        <a:rPr lang="it-IT" sz="11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 </a:t>
                      </a:r>
                      <a:r>
                        <a:rPr lang="it-IT" sz="1100" b="0" i="0" u="none" strike="noStrike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schools</a:t>
                      </a:r>
                      <a:r>
                        <a:rPr lang="it-IT" sz="11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 </a:t>
                      </a:r>
                    </a:p>
                  </a:txBody>
                  <a:tcPr marL="3838" marR="3838" marT="383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2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45.4</a:t>
                      </a:r>
                    </a:p>
                  </a:txBody>
                  <a:tcPr marL="3838" marR="3838" marT="3838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872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 </a:t>
                      </a:r>
                    </a:p>
                  </a:txBody>
                  <a:tcPr marL="3838" marR="3838" marT="383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Degree</a:t>
                      </a:r>
                      <a:r>
                        <a:rPr lang="it-IT" sz="11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 </a:t>
                      </a:r>
                    </a:p>
                  </a:txBody>
                  <a:tcPr marL="3838" marR="3838" marT="383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2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51.9</a:t>
                      </a:r>
                    </a:p>
                  </a:txBody>
                  <a:tcPr marL="3838" marR="3838" marT="3838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8722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400" b="0" i="0" u="none" strike="noStrike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Income</a:t>
                      </a:r>
                      <a:r>
                        <a:rPr lang="it-IT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 </a:t>
                      </a:r>
                    </a:p>
                  </a:txBody>
                  <a:tcPr marL="3838" marR="3838" marT="383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&lt; 1.000 € </a:t>
                      </a:r>
                    </a:p>
                  </a:txBody>
                  <a:tcPr marL="3838" marR="3838" marT="383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2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13.3</a:t>
                      </a:r>
                    </a:p>
                  </a:txBody>
                  <a:tcPr marL="3838" marR="3838" marT="3838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2469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 </a:t>
                      </a:r>
                    </a:p>
                  </a:txBody>
                  <a:tcPr marL="3838" marR="3838" marT="383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1.000 - 2.000 € </a:t>
                      </a:r>
                    </a:p>
                  </a:txBody>
                  <a:tcPr marL="3838" marR="3838" marT="383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2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42.7</a:t>
                      </a:r>
                    </a:p>
                  </a:txBody>
                  <a:tcPr marL="3838" marR="3838" marT="3838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872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 </a:t>
                      </a:r>
                    </a:p>
                  </a:txBody>
                  <a:tcPr marL="3838" marR="3838" marT="383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2.000 – 3.000 € </a:t>
                      </a:r>
                    </a:p>
                  </a:txBody>
                  <a:tcPr marL="3838" marR="3838" marT="383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2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26.1</a:t>
                      </a:r>
                    </a:p>
                  </a:txBody>
                  <a:tcPr marL="3838" marR="3838" marT="3838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872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 </a:t>
                      </a:r>
                    </a:p>
                  </a:txBody>
                  <a:tcPr marL="3838" marR="3838" marT="383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&gt; 3.000 € </a:t>
                      </a:r>
                    </a:p>
                  </a:txBody>
                  <a:tcPr marL="3838" marR="3838" marT="383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2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17.9</a:t>
                      </a:r>
                    </a:p>
                  </a:txBody>
                  <a:tcPr marL="3838" marR="3838" marT="3838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21269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it-IT" sz="1400" b="0" i="0" u="none" strike="noStrike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Geographic</a:t>
                      </a:r>
                      <a:r>
                        <a:rPr lang="it-IT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 area </a:t>
                      </a:r>
                    </a:p>
                  </a:txBody>
                  <a:tcPr marL="3838" marR="3838" marT="383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Central</a:t>
                      </a:r>
                      <a:r>
                        <a:rPr lang="it-IT" sz="11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 and </a:t>
                      </a:r>
                      <a:r>
                        <a:rPr lang="it-IT" sz="1100" b="0" i="0" u="none" strike="noStrike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Northern</a:t>
                      </a:r>
                      <a:r>
                        <a:rPr lang="it-IT" sz="11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 Italy </a:t>
                      </a:r>
                    </a:p>
                  </a:txBody>
                  <a:tcPr marL="3838" marR="3838" marT="383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2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40.8</a:t>
                      </a:r>
                    </a:p>
                  </a:txBody>
                  <a:tcPr marL="3838" marR="3838" marT="3838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943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Southern</a:t>
                      </a:r>
                      <a:r>
                        <a:rPr lang="it-IT" sz="11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 Italy </a:t>
                      </a:r>
                    </a:p>
                  </a:txBody>
                  <a:tcPr marL="3838" marR="3838" marT="383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2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59.2</a:t>
                      </a:r>
                    </a:p>
                  </a:txBody>
                  <a:tcPr marL="3838" marR="3838" marT="3838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9431">
                <a:tc rowSpan="5">
                  <a:txBody>
                    <a:bodyPr/>
                    <a:lstStyle/>
                    <a:p>
                      <a:pPr algn="l" rtl="0" fontAlgn="ctr"/>
                      <a:r>
                        <a:rPr lang="it-IT" sz="1400" b="0" i="0" u="none" strike="noStrike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Household</a:t>
                      </a:r>
                      <a:r>
                        <a:rPr lang="it-IT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 </a:t>
                      </a:r>
                      <a:r>
                        <a:rPr lang="it-IT" sz="1400" b="0" i="0" u="none" strike="noStrike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members</a:t>
                      </a:r>
                      <a:r>
                        <a:rPr lang="it-IT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 </a:t>
                      </a:r>
                    </a:p>
                  </a:txBody>
                  <a:tcPr marL="3838" marR="3838" marT="383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1</a:t>
                      </a:r>
                    </a:p>
                  </a:txBody>
                  <a:tcPr marL="3838" marR="3838" marT="383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2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12.1</a:t>
                      </a:r>
                    </a:p>
                  </a:txBody>
                  <a:tcPr marL="3838" marR="3838" marT="3838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943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2</a:t>
                      </a:r>
                    </a:p>
                  </a:txBody>
                  <a:tcPr marL="3838" marR="3838" marT="383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2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21.2</a:t>
                      </a:r>
                    </a:p>
                  </a:txBody>
                  <a:tcPr marL="3838" marR="3838" marT="3838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943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3</a:t>
                      </a:r>
                    </a:p>
                  </a:txBody>
                  <a:tcPr marL="3838" marR="3838" marT="383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2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22.4</a:t>
                      </a:r>
                    </a:p>
                  </a:txBody>
                  <a:tcPr marL="3838" marR="3838" marT="3838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943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4</a:t>
                      </a:r>
                    </a:p>
                  </a:txBody>
                  <a:tcPr marL="3838" marR="3838" marT="383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2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34.1</a:t>
                      </a:r>
                    </a:p>
                  </a:txBody>
                  <a:tcPr marL="3838" marR="3838" marT="3838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943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5 or more </a:t>
                      </a:r>
                    </a:p>
                  </a:txBody>
                  <a:tcPr marL="3838" marR="3838" marT="383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2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10.2</a:t>
                      </a:r>
                    </a:p>
                  </a:txBody>
                  <a:tcPr marL="3838" marR="3838" marT="3838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9431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Presence of children less than 12 years old  </a:t>
                      </a:r>
                    </a:p>
                  </a:txBody>
                  <a:tcPr marL="3838" marR="3838" marT="383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No </a:t>
                      </a:r>
                    </a:p>
                  </a:txBody>
                  <a:tcPr marL="3838" marR="3838" marT="383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2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76.3</a:t>
                      </a:r>
                    </a:p>
                  </a:txBody>
                  <a:tcPr marL="3838" marR="3838" marT="3838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943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Yes  </a:t>
                      </a:r>
                    </a:p>
                  </a:txBody>
                  <a:tcPr marL="3838" marR="3838" marT="383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it-IT" sz="1200" b="0" i="0" u="none" strike="noStrike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Rockwell"/>
                        </a:rPr>
                        <a:t>23.7</a:t>
                      </a:r>
                      <a:endParaRPr lang="it-IT" sz="1200" b="0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Rockwell"/>
                      </a:endParaRPr>
                    </a:p>
                  </a:txBody>
                  <a:tcPr marL="3838" marR="3838" marT="3838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it-IT" sz="4000" b="1" dirty="0" smtClean="0">
                <a:solidFill>
                  <a:srgbClr val="297B48"/>
                </a:solidFill>
                <a:latin typeface="Rockwell" pitchFamily="18" charset="0"/>
              </a:rPr>
              <a:t>Main Results</a:t>
            </a:r>
            <a:endParaRPr lang="it-IT" sz="4000" b="1" dirty="0">
              <a:solidFill>
                <a:srgbClr val="297B48"/>
              </a:solidFill>
              <a:latin typeface="Rockwell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33400" y="5791200"/>
            <a:ext cx="738031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pitchFamily="18" charset="0"/>
                <a:ea typeface="Calibri" pitchFamily="34" charset="0"/>
                <a:cs typeface="Times New Roman" pitchFamily="18" charset="0"/>
              </a:rPr>
              <a:t>KMO=0.76; Bartlett’s χ</a:t>
            </a:r>
            <a:r>
              <a:rPr kumimoji="0" lang="en-GB" sz="1200" b="0" i="1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GB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pitchFamily="18" charset="0"/>
                <a:ea typeface="Calibri" pitchFamily="34" charset="0"/>
                <a:cs typeface="Times New Roman" pitchFamily="18" charset="0"/>
              </a:rPr>
              <a:t> statistics: 1693, p-value &lt;0.001</a:t>
            </a:r>
            <a:endParaRPr kumimoji="0" lang="en-GB" sz="1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Rockwell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0" y="6172200"/>
            <a:ext cx="2287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297B48"/>
                </a:solidFill>
                <a:latin typeface="Rockwell" pitchFamily="18" charset="0"/>
              </a:rPr>
              <a:t>65% of the variance</a:t>
            </a:r>
            <a:endParaRPr lang="it-IT" dirty="0">
              <a:solidFill>
                <a:srgbClr val="297B48"/>
              </a:solidFill>
              <a:latin typeface="Rockwell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1268760"/>
            <a:ext cx="69153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solidFill>
                  <a:srgbClr val="297B48"/>
                </a:solidFill>
                <a:latin typeface="Rockwell" pitchFamily="18" charset="0"/>
              </a:rPr>
              <a:t>Explanatory Factor Analysis on Schwartz’ values</a:t>
            </a:r>
            <a:endParaRPr lang="it-IT" sz="2400" dirty="0">
              <a:solidFill>
                <a:srgbClr val="297B48"/>
              </a:solidFill>
              <a:latin typeface="Rockwell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0"/>
            <a:ext cx="1835696" cy="1583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0" name="Tabella 9"/>
          <p:cNvGraphicFramePr>
            <a:graphicFrameLocks noGrp="1"/>
          </p:cNvGraphicFramePr>
          <p:nvPr/>
        </p:nvGraphicFramePr>
        <p:xfrm>
          <a:off x="539552" y="1700808"/>
          <a:ext cx="7704855" cy="4064002"/>
        </p:xfrm>
        <a:graphic>
          <a:graphicData uri="http://schemas.openxmlformats.org/drawingml/2006/table">
            <a:tbl>
              <a:tblPr/>
              <a:tblGrid>
                <a:gridCol w="2045646"/>
                <a:gridCol w="1849655"/>
                <a:gridCol w="1604668"/>
                <a:gridCol w="2204886"/>
              </a:tblGrid>
              <a:tr h="1674967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1" i="0" u="none" strike="noStrike" dirty="0">
                          <a:solidFill>
                            <a:srgbClr val="297B48"/>
                          </a:solidFill>
                          <a:latin typeface="Rockwell"/>
                        </a:rPr>
                        <a:t>  </a:t>
                      </a:r>
                    </a:p>
                  </a:txBody>
                  <a:tcPr marL="8816" marR="8816" marT="881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1" i="0" u="none" strike="noStrike" dirty="0" err="1">
                          <a:solidFill>
                            <a:srgbClr val="297B48"/>
                          </a:solidFill>
                          <a:latin typeface="Rockwell"/>
                        </a:rPr>
                        <a:t>Self-enhancement</a:t>
                      </a:r>
                      <a:r>
                        <a:rPr lang="it-IT" sz="1500" b="1" i="0" u="none" strike="noStrike" dirty="0">
                          <a:solidFill>
                            <a:srgbClr val="297B48"/>
                          </a:solidFill>
                          <a:latin typeface="Rockwell"/>
                        </a:rPr>
                        <a:t> + </a:t>
                      </a:r>
                      <a:r>
                        <a:rPr lang="it-IT" sz="1500" b="1" i="0" u="none" strike="noStrike" dirty="0" err="1">
                          <a:solidFill>
                            <a:srgbClr val="297B48"/>
                          </a:solidFill>
                          <a:latin typeface="Rockwell"/>
                        </a:rPr>
                        <a:t>Hedonism</a:t>
                      </a:r>
                      <a:r>
                        <a:rPr lang="it-IT" sz="1500" b="1" i="0" u="none" strike="noStrike" dirty="0">
                          <a:solidFill>
                            <a:srgbClr val="297B48"/>
                          </a:solidFill>
                          <a:latin typeface="Rockwell"/>
                        </a:rPr>
                        <a:t> </a:t>
                      </a:r>
                    </a:p>
                  </a:txBody>
                  <a:tcPr marL="8816" marR="8816" marT="881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1" i="0" u="none" strike="noStrike">
                          <a:solidFill>
                            <a:srgbClr val="297B48"/>
                          </a:solidFill>
                          <a:latin typeface="Rockwell"/>
                        </a:rPr>
                        <a:t>Self-transcendence +self direction </a:t>
                      </a:r>
                    </a:p>
                  </a:txBody>
                  <a:tcPr marL="8816" marR="8816" marT="881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1" i="0" u="none" strike="noStrike">
                          <a:solidFill>
                            <a:srgbClr val="297B48"/>
                          </a:solidFill>
                          <a:latin typeface="Rockwell"/>
                        </a:rPr>
                        <a:t>Conservation </a:t>
                      </a:r>
                    </a:p>
                  </a:txBody>
                  <a:tcPr marL="8816" marR="8816" marT="881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238022">
                <a:tc>
                  <a:txBody>
                    <a:bodyPr/>
                    <a:lstStyle/>
                    <a:p>
                      <a:pPr algn="just" rtl="0" fontAlgn="b"/>
                      <a:r>
                        <a:rPr lang="it-IT" sz="1500" b="0" i="0" u="none" strike="noStrike">
                          <a:solidFill>
                            <a:srgbClr val="297B48"/>
                          </a:solidFill>
                          <a:latin typeface="Rockwell"/>
                        </a:rPr>
                        <a:t>S_DIRECTION 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500" b="1" i="0" u="none" strike="noStrike">
                          <a:solidFill>
                            <a:srgbClr val="297B48"/>
                          </a:solidFill>
                          <a:latin typeface="Rockwell"/>
                        </a:rPr>
                        <a:t>0.51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500" b="1" i="0" u="none" strike="noStrike">
                          <a:solidFill>
                            <a:srgbClr val="297B48"/>
                          </a:solidFill>
                          <a:latin typeface="Rockwell"/>
                        </a:rPr>
                        <a:t>0.57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500" b="0" i="0" u="none" strike="noStrike">
                          <a:solidFill>
                            <a:srgbClr val="297B48"/>
                          </a:solidFill>
                          <a:latin typeface="Rockwell"/>
                        </a:rPr>
                        <a:t>-0.02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8022">
                <a:tc>
                  <a:txBody>
                    <a:bodyPr/>
                    <a:lstStyle/>
                    <a:p>
                      <a:pPr algn="just" rtl="0" fontAlgn="b"/>
                      <a:r>
                        <a:rPr lang="it-IT" sz="1500" b="0" i="0" u="none" strike="noStrike">
                          <a:solidFill>
                            <a:srgbClr val="297B48"/>
                          </a:solidFill>
                          <a:latin typeface="Rockwell"/>
                        </a:rPr>
                        <a:t>POWER 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500" b="1" i="0" u="none" strike="noStrike">
                          <a:solidFill>
                            <a:srgbClr val="297B48"/>
                          </a:solidFill>
                          <a:latin typeface="Rockwell"/>
                        </a:rPr>
                        <a:t>0.63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500" b="0" i="0" u="none" strike="noStrike">
                          <a:solidFill>
                            <a:srgbClr val="297B48"/>
                          </a:solidFill>
                          <a:latin typeface="Rockwell"/>
                        </a:rPr>
                        <a:t>-0.26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500" b="0" i="0" u="none" strike="noStrike">
                          <a:solidFill>
                            <a:srgbClr val="297B48"/>
                          </a:solidFill>
                          <a:latin typeface="Rockwell"/>
                        </a:rPr>
                        <a:t>0.51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8022">
                <a:tc>
                  <a:txBody>
                    <a:bodyPr/>
                    <a:lstStyle/>
                    <a:p>
                      <a:pPr algn="just" rtl="0" fontAlgn="b"/>
                      <a:r>
                        <a:rPr lang="it-IT" sz="1500" b="0" i="0" u="none" strike="noStrike">
                          <a:solidFill>
                            <a:srgbClr val="297B48"/>
                          </a:solidFill>
                          <a:latin typeface="Rockwell"/>
                        </a:rPr>
                        <a:t>UNIVERSALISM 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500" b="0" i="0" u="none" strike="noStrike">
                          <a:solidFill>
                            <a:srgbClr val="297B48"/>
                          </a:solidFill>
                          <a:latin typeface="Rockwell"/>
                        </a:rPr>
                        <a:t>-0.03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500" b="1" i="0" u="none" strike="noStrike">
                          <a:solidFill>
                            <a:srgbClr val="297B48"/>
                          </a:solidFill>
                          <a:latin typeface="Rockwell"/>
                        </a:rPr>
                        <a:t>0.84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500" b="0" i="0" u="none" strike="noStrike">
                          <a:solidFill>
                            <a:srgbClr val="297B48"/>
                          </a:solidFill>
                          <a:latin typeface="Rockwell"/>
                        </a:rPr>
                        <a:t>0.06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8022">
                <a:tc>
                  <a:txBody>
                    <a:bodyPr/>
                    <a:lstStyle/>
                    <a:p>
                      <a:pPr algn="just" rtl="0" fontAlgn="b"/>
                      <a:r>
                        <a:rPr lang="it-IT" sz="1500" b="0" i="0" u="none" strike="noStrike" dirty="0">
                          <a:solidFill>
                            <a:srgbClr val="297B48"/>
                          </a:solidFill>
                          <a:latin typeface="Rockwell"/>
                        </a:rPr>
                        <a:t>ACHIEVEMENT 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500" b="1" i="0" u="none" strike="noStrike">
                          <a:solidFill>
                            <a:srgbClr val="297B48"/>
                          </a:solidFill>
                          <a:latin typeface="Rockwell"/>
                        </a:rPr>
                        <a:t>0.75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500" b="0" i="0" u="none" strike="noStrike">
                          <a:solidFill>
                            <a:srgbClr val="297B48"/>
                          </a:solidFill>
                          <a:latin typeface="Rockwell"/>
                        </a:rPr>
                        <a:t>-0.16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500" b="0" i="0" u="none" strike="noStrike">
                          <a:solidFill>
                            <a:srgbClr val="297B48"/>
                          </a:solidFill>
                          <a:latin typeface="Rockwell"/>
                        </a:rPr>
                        <a:t>0.31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8022">
                <a:tc>
                  <a:txBody>
                    <a:bodyPr/>
                    <a:lstStyle/>
                    <a:p>
                      <a:pPr algn="just" rtl="0" fontAlgn="b"/>
                      <a:r>
                        <a:rPr lang="it-IT" sz="1500" b="0" i="0" u="none" strike="noStrike">
                          <a:solidFill>
                            <a:srgbClr val="297B48"/>
                          </a:solidFill>
                          <a:latin typeface="Rockwell"/>
                        </a:rPr>
                        <a:t>SECURITY 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500" b="0" i="0" u="none" strike="noStrike">
                          <a:solidFill>
                            <a:srgbClr val="297B48"/>
                          </a:solidFill>
                          <a:latin typeface="Rockwell"/>
                        </a:rPr>
                        <a:t>0.26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500" b="0" i="0" u="none" strike="noStrike">
                          <a:solidFill>
                            <a:srgbClr val="297B48"/>
                          </a:solidFill>
                          <a:latin typeface="Rockwell"/>
                        </a:rPr>
                        <a:t>0.16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500" b="1" i="0" u="none" strike="noStrike">
                          <a:solidFill>
                            <a:srgbClr val="297B48"/>
                          </a:solidFill>
                          <a:latin typeface="Rockwell"/>
                        </a:rPr>
                        <a:t>0.69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8022">
                <a:tc>
                  <a:txBody>
                    <a:bodyPr/>
                    <a:lstStyle/>
                    <a:p>
                      <a:pPr algn="just" rtl="0" fontAlgn="b"/>
                      <a:r>
                        <a:rPr lang="it-IT" sz="1500" b="0" i="0" u="none" strike="noStrike">
                          <a:solidFill>
                            <a:srgbClr val="297B48"/>
                          </a:solidFill>
                          <a:latin typeface="Rockwell"/>
                        </a:rPr>
                        <a:t>STIMULATION 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500" b="1" i="0" u="none" strike="noStrike">
                          <a:solidFill>
                            <a:srgbClr val="297B48"/>
                          </a:solidFill>
                          <a:latin typeface="Rockwell"/>
                        </a:rPr>
                        <a:t>0.78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500" b="0" i="0" u="none" strike="noStrike">
                          <a:solidFill>
                            <a:srgbClr val="297B48"/>
                          </a:solidFill>
                          <a:latin typeface="Rockwell"/>
                        </a:rPr>
                        <a:t>0.19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500" b="0" i="0" u="none" strike="noStrike">
                          <a:solidFill>
                            <a:srgbClr val="297B48"/>
                          </a:solidFill>
                          <a:latin typeface="Rockwell"/>
                        </a:rPr>
                        <a:t>-0.22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8022">
                <a:tc>
                  <a:txBody>
                    <a:bodyPr/>
                    <a:lstStyle/>
                    <a:p>
                      <a:pPr algn="just" rtl="0" fontAlgn="b"/>
                      <a:r>
                        <a:rPr lang="it-IT" sz="1500" b="0" i="0" u="none" strike="noStrike">
                          <a:solidFill>
                            <a:srgbClr val="297B48"/>
                          </a:solidFill>
                          <a:latin typeface="Rockwell"/>
                        </a:rPr>
                        <a:t>CONFORMITY 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500" b="0" i="0" u="none" strike="noStrike">
                          <a:solidFill>
                            <a:srgbClr val="297B48"/>
                          </a:solidFill>
                          <a:latin typeface="Rockwell"/>
                        </a:rPr>
                        <a:t>0.04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500" b="0" i="0" u="none" strike="noStrike">
                          <a:solidFill>
                            <a:srgbClr val="297B48"/>
                          </a:solidFill>
                          <a:latin typeface="Rockwell"/>
                        </a:rPr>
                        <a:t>0.11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500" b="1" i="0" u="none" strike="noStrike">
                          <a:solidFill>
                            <a:srgbClr val="297B48"/>
                          </a:solidFill>
                          <a:latin typeface="Rockwell"/>
                        </a:rPr>
                        <a:t>0.79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8022">
                <a:tc>
                  <a:txBody>
                    <a:bodyPr/>
                    <a:lstStyle/>
                    <a:p>
                      <a:pPr algn="just" rtl="0" fontAlgn="b"/>
                      <a:r>
                        <a:rPr lang="it-IT" sz="1500" b="0" i="0" u="none" strike="noStrike">
                          <a:solidFill>
                            <a:srgbClr val="297B48"/>
                          </a:solidFill>
                          <a:latin typeface="Rockwell"/>
                        </a:rPr>
                        <a:t>TRADITION 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500" b="0" i="0" u="none" strike="noStrike">
                          <a:solidFill>
                            <a:srgbClr val="297B48"/>
                          </a:solidFill>
                          <a:latin typeface="Rockwell"/>
                        </a:rPr>
                        <a:t>-0.03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500" b="0" i="0" u="none" strike="noStrike">
                          <a:solidFill>
                            <a:srgbClr val="297B48"/>
                          </a:solidFill>
                          <a:latin typeface="Rockwell"/>
                        </a:rPr>
                        <a:t>0.41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500" b="1" i="0" u="none" strike="noStrike">
                          <a:solidFill>
                            <a:srgbClr val="297B48"/>
                          </a:solidFill>
                          <a:latin typeface="Rockwell"/>
                        </a:rPr>
                        <a:t>0.64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8022">
                <a:tc>
                  <a:txBody>
                    <a:bodyPr/>
                    <a:lstStyle/>
                    <a:p>
                      <a:pPr algn="just" rtl="0" fontAlgn="b"/>
                      <a:r>
                        <a:rPr lang="it-IT" sz="1500" b="0" i="0" u="none" strike="noStrike">
                          <a:solidFill>
                            <a:srgbClr val="297B48"/>
                          </a:solidFill>
                          <a:latin typeface="Rockwell"/>
                        </a:rPr>
                        <a:t>HEDONISM 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500" b="1" i="0" u="none" strike="noStrike">
                          <a:solidFill>
                            <a:srgbClr val="297B48"/>
                          </a:solidFill>
                          <a:latin typeface="Rockwell"/>
                        </a:rPr>
                        <a:t>0.76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500" b="0" i="0" u="none" strike="noStrike">
                          <a:solidFill>
                            <a:srgbClr val="297B48"/>
                          </a:solidFill>
                          <a:latin typeface="Rockwell"/>
                        </a:rPr>
                        <a:t>0.19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500" b="0" i="0" u="none" strike="noStrike">
                          <a:solidFill>
                            <a:srgbClr val="297B48"/>
                          </a:solidFill>
                          <a:latin typeface="Rockwell"/>
                        </a:rPr>
                        <a:t>0.16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46837">
                <a:tc>
                  <a:txBody>
                    <a:bodyPr/>
                    <a:lstStyle/>
                    <a:p>
                      <a:pPr algn="just" rtl="0" fontAlgn="b"/>
                      <a:r>
                        <a:rPr lang="it-IT" sz="1500" b="0" i="0" u="none" strike="noStrike" dirty="0">
                          <a:solidFill>
                            <a:srgbClr val="297B48"/>
                          </a:solidFill>
                          <a:latin typeface="Rockwell"/>
                        </a:rPr>
                        <a:t>BENEVOLENCE 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500" b="0" i="0" u="none" strike="noStrike">
                          <a:solidFill>
                            <a:srgbClr val="297B48"/>
                          </a:solidFill>
                          <a:latin typeface="Rockwell"/>
                        </a:rPr>
                        <a:t>0.05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500" b="1" i="0" u="none" strike="noStrike">
                          <a:solidFill>
                            <a:srgbClr val="297B48"/>
                          </a:solidFill>
                          <a:latin typeface="Rockwell"/>
                        </a:rPr>
                        <a:t>0.78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500" b="0" i="0" u="none" strike="noStrike" dirty="0">
                          <a:solidFill>
                            <a:srgbClr val="297B48"/>
                          </a:solidFill>
                          <a:latin typeface="Rockwell"/>
                        </a:rPr>
                        <a:t>0.25</a:t>
                      </a:r>
                    </a:p>
                  </a:txBody>
                  <a:tcPr marL="8816" marR="8816" marT="88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it-IT" sz="4000" b="1" dirty="0" smtClean="0">
                <a:solidFill>
                  <a:srgbClr val="297B48"/>
                </a:solidFill>
                <a:latin typeface="Rockwell" pitchFamily="18" charset="0"/>
              </a:rPr>
              <a:t>Social Capital </a:t>
            </a:r>
            <a:r>
              <a:rPr lang="it-IT" sz="4000" b="1" dirty="0" err="1" smtClean="0">
                <a:solidFill>
                  <a:srgbClr val="297B48"/>
                </a:solidFill>
                <a:latin typeface="Rockwell" pitchFamily="18" charset="0"/>
              </a:rPr>
              <a:t>Index</a:t>
            </a:r>
            <a:endParaRPr lang="it-IT" sz="4000" b="1" dirty="0">
              <a:solidFill>
                <a:srgbClr val="297B48"/>
              </a:solidFill>
              <a:latin typeface="Rockwell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2492897"/>
          <a:ext cx="7632848" cy="3255256"/>
        </p:xfrm>
        <a:graphic>
          <a:graphicData uri="http://schemas.openxmlformats.org/drawingml/2006/table">
            <a:tbl>
              <a:tblPr/>
              <a:tblGrid>
                <a:gridCol w="5472608"/>
                <a:gridCol w="2160240"/>
              </a:tblGrid>
              <a:tr h="99951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 i="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Latent variable: </a:t>
                      </a:r>
                      <a:r>
                        <a:rPr lang="en-GB" sz="2000" b="1" i="0" u="sng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Social</a:t>
                      </a:r>
                      <a:r>
                        <a:rPr lang="en-GB" sz="2000" b="1" i="0" u="sng" baseline="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 Capital Index</a:t>
                      </a:r>
                      <a:r>
                        <a:rPr lang="en-GB" sz="2000" b="1" i="0" dirty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en-GB" sz="2000" b="1" i="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en-GB" sz="2000" b="1" i="0" dirty="0" err="1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Santini</a:t>
                      </a:r>
                      <a:r>
                        <a:rPr lang="en-GB" sz="2000" b="1" i="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, 2005)</a:t>
                      </a:r>
                      <a:endParaRPr lang="it-IT" sz="2000" b="1" i="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3777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Calibri"/>
                          <a:cs typeface="Times New Roman"/>
                        </a:rPr>
                        <a:t># </a:t>
                      </a:r>
                      <a:r>
                        <a:rPr lang="it-IT" sz="2000" dirty="0" err="1" smtClean="0">
                          <a:solidFill>
                            <a:srgbClr val="297B48"/>
                          </a:solidFill>
                          <a:latin typeface="Rockwell" pitchFamily="18" charset="0"/>
                          <a:ea typeface="Calibri"/>
                          <a:cs typeface="Times New Roman"/>
                        </a:rPr>
                        <a:t>Voluntary</a:t>
                      </a:r>
                      <a:r>
                        <a:rPr lang="it-IT" sz="2000" baseline="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Calibri"/>
                          <a:cs typeface="Times New Roman"/>
                        </a:rPr>
                        <a:t> per </a:t>
                      </a:r>
                      <a:r>
                        <a:rPr lang="it-IT" sz="2000" baseline="0" dirty="0" err="1" smtClean="0">
                          <a:solidFill>
                            <a:srgbClr val="297B48"/>
                          </a:solidFill>
                          <a:latin typeface="Rockwell" pitchFamily="18" charset="0"/>
                          <a:ea typeface="Calibri"/>
                          <a:cs typeface="Times New Roman"/>
                        </a:rPr>
                        <a:t>inhabitants</a:t>
                      </a:r>
                      <a:endParaRPr lang="it-IT" sz="2000" dirty="0" smtClean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Calibri"/>
                          <a:cs typeface="Times New Roman"/>
                        </a:rPr>
                        <a:t> +0.71***</a:t>
                      </a:r>
                      <a:endParaRPr lang="it-IT" sz="20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05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Calibri"/>
                          <a:cs typeface="Times New Roman"/>
                        </a:rPr>
                        <a:t># Public  TV </a:t>
                      </a:r>
                      <a:r>
                        <a:rPr lang="it-IT" sz="2000" dirty="0" err="1" smtClean="0">
                          <a:solidFill>
                            <a:srgbClr val="297B48"/>
                          </a:solidFill>
                          <a:latin typeface="Rockwell" pitchFamily="18" charset="0"/>
                          <a:ea typeface="Calibri"/>
                          <a:cs typeface="Times New Roman"/>
                        </a:rPr>
                        <a:t>subscriptions</a:t>
                      </a:r>
                      <a:r>
                        <a:rPr lang="it-IT" sz="2000" baseline="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Calibri"/>
                          <a:cs typeface="Times New Roman"/>
                        </a:rPr>
                        <a:t> per </a:t>
                      </a:r>
                      <a:r>
                        <a:rPr lang="en-GB" sz="200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inhabitants</a:t>
                      </a:r>
                      <a:endParaRPr lang="it-IT" sz="2000" dirty="0" smtClean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Calibri"/>
                          <a:cs typeface="Times New Roman"/>
                        </a:rPr>
                        <a:t>+0.99***</a:t>
                      </a:r>
                      <a:endParaRPr lang="it-IT" sz="20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7777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Calibri"/>
                          <a:cs typeface="Times New Roman"/>
                        </a:rPr>
                        <a:t>% </a:t>
                      </a:r>
                      <a:r>
                        <a:rPr lang="it-IT" sz="2000" dirty="0" err="1" smtClean="0">
                          <a:solidFill>
                            <a:srgbClr val="297B48"/>
                          </a:solidFill>
                          <a:latin typeface="Rockwell" pitchFamily="18" charset="0"/>
                          <a:ea typeface="Calibri"/>
                          <a:cs typeface="Times New Roman"/>
                        </a:rPr>
                        <a:t>Tornout</a:t>
                      </a:r>
                      <a:r>
                        <a:rPr lang="it-IT" sz="2000" baseline="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it-IT" sz="2000" baseline="0" dirty="0" err="1" smtClean="0">
                          <a:solidFill>
                            <a:srgbClr val="297B48"/>
                          </a:solidFill>
                          <a:latin typeface="Rockwell" pitchFamily="18" charset="0"/>
                          <a:ea typeface="Calibri"/>
                          <a:cs typeface="Times New Roman"/>
                        </a:rPr>
                        <a:t>national</a:t>
                      </a:r>
                      <a:r>
                        <a:rPr lang="it-IT" sz="2000" baseline="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2000" baseline="0" dirty="0" err="1" smtClean="0">
                          <a:solidFill>
                            <a:srgbClr val="297B48"/>
                          </a:solidFill>
                          <a:latin typeface="Rockwell" pitchFamily="18" charset="0"/>
                          <a:ea typeface="Calibri"/>
                          <a:cs typeface="Times New Roman"/>
                        </a:rPr>
                        <a:t>elections</a:t>
                      </a:r>
                      <a:r>
                        <a:rPr lang="it-IT" sz="2000" baseline="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Calibri"/>
                          <a:cs typeface="Times New Roman"/>
                        </a:rPr>
                        <a:t>.</a:t>
                      </a:r>
                      <a:endParaRPr lang="it-IT" sz="20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Calibri"/>
                          <a:cs typeface="Times New Roman"/>
                        </a:rPr>
                        <a:t>+0.85*** </a:t>
                      </a:r>
                      <a:endParaRPr lang="it-IT" sz="20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7979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# Murders per inhabitants</a:t>
                      </a:r>
                      <a:endParaRPr lang="it-IT" sz="20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Calibri"/>
                          <a:cs typeface="Times New Roman"/>
                        </a:rPr>
                        <a:t>-0.95***</a:t>
                      </a:r>
                      <a:endParaRPr lang="it-IT" sz="20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7979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# Crimes </a:t>
                      </a:r>
                      <a:r>
                        <a:rPr lang="en-GB" sz="2000" dirty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per </a:t>
                      </a:r>
                      <a:r>
                        <a:rPr lang="en-GB" sz="200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Times New Roman"/>
                          <a:cs typeface="Times New Roman"/>
                        </a:rPr>
                        <a:t>inhabitants</a:t>
                      </a:r>
                      <a:endParaRPr lang="it-IT" sz="20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 smtClean="0">
                          <a:solidFill>
                            <a:srgbClr val="297B48"/>
                          </a:solidFill>
                          <a:latin typeface="Rockwell" pitchFamily="18" charset="0"/>
                          <a:ea typeface="Calibri"/>
                          <a:cs typeface="Times New Roman"/>
                        </a:rPr>
                        <a:t>-0.87 ***</a:t>
                      </a:r>
                      <a:endParaRPr lang="it-IT" sz="2000" dirty="0">
                        <a:solidFill>
                          <a:srgbClr val="297B48"/>
                        </a:solidFill>
                        <a:latin typeface="Rockwell" pitchFamily="18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9552" y="1556792"/>
            <a:ext cx="8154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297B48"/>
                </a:solidFill>
                <a:latin typeface="Rockwell" pitchFamily="18" charset="0"/>
              </a:rPr>
              <a:t>Confirmatory Factor Analysis on context indicators (Nuts3 level)</a:t>
            </a:r>
            <a:endParaRPr lang="it-IT" sz="2400" dirty="0">
              <a:solidFill>
                <a:srgbClr val="297B48"/>
              </a:solidFill>
              <a:latin typeface="Rockwell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0"/>
            <a:ext cx="1547664" cy="133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1785</TotalTime>
  <Words>1212</Words>
  <Application>Microsoft Macintosh PowerPoint</Application>
  <PresentationFormat>Presentazione su schermo (4:3)</PresentationFormat>
  <Paragraphs>261</Paragraphs>
  <Slides>17</Slides>
  <Notes>1</Notes>
  <HiddenSlides>0</HiddenSlides>
  <MMClips>0</MMClips>
  <ScaleCrop>false</ScaleCrop>
  <HeadingPairs>
    <vt:vector size="4" baseType="variant">
      <vt:variant>
        <vt:lpstr>Modello struttura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18" baseType="lpstr">
      <vt:lpstr>Office Theme</vt:lpstr>
      <vt:lpstr>  Fair Trade consumption in Italy: the role of personal values and contextual factors  </vt:lpstr>
      <vt:lpstr> Sustainable consumption and Fair Trade </vt:lpstr>
      <vt:lpstr>What is FAIR TRADE? </vt:lpstr>
      <vt:lpstr>Diapositiva 4</vt:lpstr>
      <vt:lpstr>Research aims</vt:lpstr>
      <vt:lpstr>Data and Methods</vt:lpstr>
      <vt:lpstr>Data and Methods</vt:lpstr>
      <vt:lpstr>Main Results</vt:lpstr>
      <vt:lpstr>Social Capital Index</vt:lpstr>
      <vt:lpstr>Social Capital Index</vt:lpstr>
      <vt:lpstr> Main Results  </vt:lpstr>
      <vt:lpstr>Some conclusions</vt:lpstr>
      <vt:lpstr>Further research developments</vt:lpstr>
      <vt:lpstr>Considerations</vt:lpstr>
      <vt:lpstr>Diapositiva 15</vt:lpstr>
      <vt:lpstr>Further research developments</vt:lpstr>
      <vt:lpstr>Diapositiva 17</vt:lpstr>
    </vt:vector>
  </TitlesOfParts>
  <Company>NEWDEPA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coppola</dc:creator>
  <cp:lastModifiedBy>Teresa Panico</cp:lastModifiedBy>
  <cp:revision>111</cp:revision>
  <dcterms:created xsi:type="dcterms:W3CDTF">2015-03-26T06:43:33Z</dcterms:created>
  <dcterms:modified xsi:type="dcterms:W3CDTF">2015-03-26T06:43:58Z</dcterms:modified>
</cp:coreProperties>
</file>