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drawings/drawing2.xml" ContentType="application/vnd.openxmlformats-officedocument.drawingml.chartshapes+xml"/>
  <Override PartName="/ppt/charts/chart4.xml" ContentType="application/vnd.openxmlformats-officedocument.drawingml.chart+xml"/>
  <Override PartName="/ppt/drawings/drawing3.xml" ContentType="application/vnd.openxmlformats-officedocument.drawingml.chartshapes+xml"/>
  <Override PartName="/ppt/charts/chart5.xml" ContentType="application/vnd.openxmlformats-officedocument.drawingml.chart+xml"/>
  <Override PartName="/ppt/drawings/drawing4.xml" ContentType="application/vnd.openxmlformats-officedocument.drawingml.chartshapes+xml"/>
  <Override PartName="/ppt/charts/chart6.xml" ContentType="application/vnd.openxmlformats-officedocument.drawingml.chart+xml"/>
  <Override PartName="/ppt/drawings/drawing5.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9"/>
  </p:notesMasterIdLst>
  <p:handoutMasterIdLst>
    <p:handoutMasterId r:id="rId90"/>
  </p:handoutMasterIdLst>
  <p:sldIdLst>
    <p:sldId id="707" r:id="rId2"/>
    <p:sldId id="664" r:id="rId3"/>
    <p:sldId id="747" r:id="rId4"/>
    <p:sldId id="708" r:id="rId5"/>
    <p:sldId id="777" r:id="rId6"/>
    <p:sldId id="709" r:id="rId7"/>
    <p:sldId id="713" r:id="rId8"/>
    <p:sldId id="710" r:id="rId9"/>
    <p:sldId id="712" r:id="rId10"/>
    <p:sldId id="711" r:id="rId11"/>
    <p:sldId id="715" r:id="rId12"/>
    <p:sldId id="717" r:id="rId13"/>
    <p:sldId id="716" r:id="rId14"/>
    <p:sldId id="714" r:id="rId15"/>
    <p:sldId id="720" r:id="rId16"/>
    <p:sldId id="721" r:id="rId17"/>
    <p:sldId id="722" r:id="rId18"/>
    <p:sldId id="723" r:id="rId19"/>
    <p:sldId id="724" r:id="rId20"/>
    <p:sldId id="718" r:id="rId21"/>
    <p:sldId id="719" r:id="rId22"/>
    <p:sldId id="725" r:id="rId23"/>
    <p:sldId id="749" r:id="rId24"/>
    <p:sldId id="733" r:id="rId25"/>
    <p:sldId id="739" r:id="rId26"/>
    <p:sldId id="728" r:id="rId27"/>
    <p:sldId id="729" r:id="rId28"/>
    <p:sldId id="730" r:id="rId29"/>
    <p:sldId id="731" r:id="rId30"/>
    <p:sldId id="732" r:id="rId31"/>
    <p:sldId id="734" r:id="rId32"/>
    <p:sldId id="735" r:id="rId33"/>
    <p:sldId id="737" r:id="rId34"/>
    <p:sldId id="736" r:id="rId35"/>
    <p:sldId id="740" r:id="rId36"/>
    <p:sldId id="741" r:id="rId37"/>
    <p:sldId id="743" r:id="rId38"/>
    <p:sldId id="752" r:id="rId39"/>
    <p:sldId id="750" r:id="rId40"/>
    <p:sldId id="744" r:id="rId41"/>
    <p:sldId id="745" r:id="rId42"/>
    <p:sldId id="746" r:id="rId43"/>
    <p:sldId id="751" r:id="rId44"/>
    <p:sldId id="799" r:id="rId45"/>
    <p:sldId id="753" r:id="rId46"/>
    <p:sldId id="754" r:id="rId47"/>
    <p:sldId id="756" r:id="rId48"/>
    <p:sldId id="757" r:id="rId49"/>
    <p:sldId id="758" r:id="rId50"/>
    <p:sldId id="759" r:id="rId51"/>
    <p:sldId id="760" r:id="rId52"/>
    <p:sldId id="761" r:id="rId53"/>
    <p:sldId id="762" r:id="rId54"/>
    <p:sldId id="763" r:id="rId55"/>
    <p:sldId id="764" r:id="rId56"/>
    <p:sldId id="765" r:id="rId57"/>
    <p:sldId id="766" r:id="rId58"/>
    <p:sldId id="768" r:id="rId59"/>
    <p:sldId id="767" r:id="rId60"/>
    <p:sldId id="769" r:id="rId61"/>
    <p:sldId id="772" r:id="rId62"/>
    <p:sldId id="770" r:id="rId63"/>
    <p:sldId id="773" r:id="rId64"/>
    <p:sldId id="775" r:id="rId65"/>
    <p:sldId id="800" r:id="rId66"/>
    <p:sldId id="806" r:id="rId67"/>
    <p:sldId id="776" r:id="rId68"/>
    <p:sldId id="787" r:id="rId69"/>
    <p:sldId id="786" r:id="rId70"/>
    <p:sldId id="785" r:id="rId71"/>
    <p:sldId id="778" r:id="rId72"/>
    <p:sldId id="779" r:id="rId73"/>
    <p:sldId id="781" r:id="rId74"/>
    <p:sldId id="782" r:id="rId75"/>
    <p:sldId id="783" r:id="rId76"/>
    <p:sldId id="789" r:id="rId77"/>
    <p:sldId id="788" r:id="rId78"/>
    <p:sldId id="790" r:id="rId79"/>
    <p:sldId id="793" r:id="rId80"/>
    <p:sldId id="791" r:id="rId81"/>
    <p:sldId id="792" r:id="rId82"/>
    <p:sldId id="794" r:id="rId83"/>
    <p:sldId id="795" r:id="rId84"/>
    <p:sldId id="796" r:id="rId85"/>
    <p:sldId id="797" r:id="rId86"/>
    <p:sldId id="798" r:id="rId87"/>
    <p:sldId id="771" r:id="rId88"/>
  </p:sldIdLst>
  <p:sldSz cx="9144000" cy="6858000" type="screen4x3"/>
  <p:notesSz cx="7099300" cy="102346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83632059-3B41-4CA5-AB80-E160F7C30C8C}">
          <p14:sldIdLst>
            <p14:sldId id="707"/>
            <p14:sldId id="664"/>
            <p14:sldId id="747"/>
            <p14:sldId id="708"/>
            <p14:sldId id="777"/>
            <p14:sldId id="709"/>
            <p14:sldId id="713"/>
            <p14:sldId id="710"/>
            <p14:sldId id="712"/>
            <p14:sldId id="711"/>
            <p14:sldId id="715"/>
            <p14:sldId id="717"/>
            <p14:sldId id="716"/>
            <p14:sldId id="714"/>
            <p14:sldId id="720"/>
            <p14:sldId id="721"/>
            <p14:sldId id="722"/>
            <p14:sldId id="723"/>
            <p14:sldId id="724"/>
            <p14:sldId id="718"/>
            <p14:sldId id="719"/>
            <p14:sldId id="725"/>
            <p14:sldId id="749"/>
            <p14:sldId id="733"/>
            <p14:sldId id="739"/>
            <p14:sldId id="728"/>
            <p14:sldId id="729"/>
            <p14:sldId id="730"/>
            <p14:sldId id="731"/>
            <p14:sldId id="732"/>
            <p14:sldId id="734"/>
            <p14:sldId id="735"/>
            <p14:sldId id="737"/>
            <p14:sldId id="736"/>
            <p14:sldId id="740"/>
            <p14:sldId id="741"/>
            <p14:sldId id="743"/>
            <p14:sldId id="752"/>
            <p14:sldId id="750"/>
            <p14:sldId id="744"/>
            <p14:sldId id="745"/>
            <p14:sldId id="746"/>
            <p14:sldId id="751"/>
            <p14:sldId id="799"/>
            <p14:sldId id="753"/>
            <p14:sldId id="754"/>
            <p14:sldId id="756"/>
            <p14:sldId id="757"/>
            <p14:sldId id="758"/>
            <p14:sldId id="759"/>
            <p14:sldId id="760"/>
            <p14:sldId id="761"/>
            <p14:sldId id="762"/>
            <p14:sldId id="763"/>
            <p14:sldId id="764"/>
            <p14:sldId id="765"/>
            <p14:sldId id="766"/>
            <p14:sldId id="768"/>
            <p14:sldId id="767"/>
            <p14:sldId id="769"/>
            <p14:sldId id="772"/>
            <p14:sldId id="770"/>
            <p14:sldId id="773"/>
            <p14:sldId id="775"/>
            <p14:sldId id="800"/>
            <p14:sldId id="806"/>
            <p14:sldId id="776"/>
            <p14:sldId id="787"/>
            <p14:sldId id="786"/>
            <p14:sldId id="785"/>
            <p14:sldId id="778"/>
            <p14:sldId id="779"/>
            <p14:sldId id="781"/>
            <p14:sldId id="782"/>
            <p14:sldId id="783"/>
            <p14:sldId id="789"/>
            <p14:sldId id="788"/>
            <p14:sldId id="790"/>
            <p14:sldId id="793"/>
            <p14:sldId id="791"/>
            <p14:sldId id="792"/>
            <p14:sldId id="794"/>
            <p14:sldId id="795"/>
            <p14:sldId id="796"/>
            <p14:sldId id="797"/>
            <p14:sldId id="798"/>
            <p14:sldId id="771"/>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ristian Capezza" initials="CC" lastIdx="4" clrIdx="0"/>
  <p:cmAuthor id="1" name="Lepore" initials="L" lastIdx="1" clrIdx="1"/>
  <p:cmAuthor id="2" name="Christian" initials="C" lastIdx="1" clrIdx="2">
    <p:extLst/>
  </p:cmAuthor>
  <p:cmAuthor id="3" name="Luigi Vitiello" initials="LV" lastIdx="4"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47E74B"/>
    <a:srgbClr val="002386"/>
    <a:srgbClr val="FF0000"/>
    <a:srgbClr val="272777"/>
    <a:srgbClr val="9ACD32"/>
    <a:srgbClr val="0000FF"/>
    <a:srgbClr val="87CEEB"/>
    <a:srgbClr val="A52A2A"/>
    <a:srgbClr val="006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Stile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Stile medio 3 - Colore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71" autoAdjust="0"/>
    <p:restoredTop sz="94103" autoAdjust="0"/>
  </p:normalViewPr>
  <p:slideViewPr>
    <p:cSldViewPr>
      <p:cViewPr varScale="1">
        <p:scale>
          <a:sx n="72" d="100"/>
          <a:sy n="72" d="100"/>
        </p:scale>
        <p:origin x="1112" y="6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handoutMaster" Target="handoutMasters/handoutMaster1.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oleObject" Target="file:///E:\luigi\Approvazione%20RINA\MV43%20-%20Esponente%20dei%20pesi%20-%20Carena%20Rev.06.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E:\luigi\Massimiliano\confronti%20peso_potenza.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E:\luigi\Massimiliano\confronti%20peso_potenza.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E:\luigi\Massimiliano\confronti%20peso_potenza.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E:\luigi\Massimiliano\confronti%20peso_potenza.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E:\luigi\Massimiliano\confronti%20peso_potenz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t-IT"/>
              <a:t>Distribuzione</a:t>
            </a:r>
            <a:r>
              <a:rPr lang="it-IT" baseline="0"/>
              <a:t> dei pesi</a:t>
            </a:r>
            <a:endParaRPr lang="it-IT"/>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t-IT"/>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3.5577955725717085E-2"/>
          <c:y val="0.19360808457251702"/>
          <c:w val="0.96442204427428291"/>
          <c:h val="0.58459371663771187"/>
        </c:manualLayout>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dPt>
          <c:dPt>
            <c:idx val="1"/>
            <c:bubble3D val="0"/>
            <c:spPr>
              <a:solidFill>
                <a:schemeClr val="accent2"/>
              </a:solidFill>
              <a:ln w="25400">
                <a:solidFill>
                  <a:schemeClr val="lt1"/>
                </a:solidFill>
              </a:ln>
              <a:effectLst/>
              <a:sp3d contourW="25400">
                <a:contourClr>
                  <a:schemeClr val="lt1"/>
                </a:contourClr>
              </a:sp3d>
            </c:spPr>
          </c:dPt>
          <c:dPt>
            <c:idx val="2"/>
            <c:bubble3D val="0"/>
            <c:spPr>
              <a:solidFill>
                <a:schemeClr val="accent3"/>
              </a:solidFill>
              <a:ln w="25400">
                <a:solidFill>
                  <a:schemeClr val="lt1"/>
                </a:solidFill>
              </a:ln>
              <a:effectLst/>
              <a:sp3d contourW="25400">
                <a:contourClr>
                  <a:schemeClr val="lt1"/>
                </a:contourClr>
              </a:sp3d>
            </c:spPr>
          </c:dPt>
          <c:dPt>
            <c:idx val="3"/>
            <c:bubble3D val="0"/>
            <c:spPr>
              <a:solidFill>
                <a:schemeClr val="accent4"/>
              </a:solidFill>
              <a:ln w="25400">
                <a:solidFill>
                  <a:schemeClr val="lt1"/>
                </a:solidFill>
              </a:ln>
              <a:effectLst/>
              <a:sp3d contourW="25400">
                <a:contourClr>
                  <a:schemeClr val="lt1"/>
                </a:contourClr>
              </a:sp3d>
            </c:spPr>
          </c:dPt>
          <c:dPt>
            <c:idx val="4"/>
            <c:bubble3D val="0"/>
            <c:spPr>
              <a:solidFill>
                <a:schemeClr val="accent5"/>
              </a:solidFill>
              <a:ln w="25400">
                <a:solidFill>
                  <a:schemeClr val="lt1"/>
                </a:solidFill>
              </a:ln>
              <a:effectLst/>
              <a:sp3d contourW="25400">
                <a:contourClr>
                  <a:schemeClr val="lt1"/>
                </a:contourClr>
              </a:sp3d>
            </c:spPr>
          </c:dPt>
          <c:dPt>
            <c:idx val="5"/>
            <c:bubble3D val="0"/>
            <c:spPr>
              <a:solidFill>
                <a:schemeClr val="accent6"/>
              </a:solidFill>
              <a:ln w="25400">
                <a:solidFill>
                  <a:schemeClr val="lt1"/>
                </a:solidFill>
              </a:ln>
              <a:effectLst/>
              <a:sp3d contourW="25400">
                <a:contourClr>
                  <a:schemeClr val="lt1"/>
                </a:contourClr>
              </a:sp3d>
            </c:spPr>
          </c:dPt>
          <c:dPt>
            <c:idx val="6"/>
            <c:bubble3D val="0"/>
            <c:spPr>
              <a:solidFill>
                <a:schemeClr val="accent1">
                  <a:lumMod val="60000"/>
                </a:schemeClr>
              </a:solidFill>
              <a:ln w="25400">
                <a:solidFill>
                  <a:schemeClr val="lt1"/>
                </a:solidFill>
              </a:ln>
              <a:effectLst/>
              <a:sp3d contourW="25400">
                <a:contourClr>
                  <a:schemeClr val="lt1"/>
                </a:contourClr>
              </a:sp3d>
            </c:spPr>
          </c:dPt>
          <c:dPt>
            <c:idx val="7"/>
            <c:bubble3D val="0"/>
            <c:spPr>
              <a:solidFill>
                <a:schemeClr val="accent2">
                  <a:lumMod val="60000"/>
                </a:schemeClr>
              </a:solidFill>
              <a:ln w="25400">
                <a:solidFill>
                  <a:schemeClr val="lt1"/>
                </a:solidFill>
              </a:ln>
              <a:effectLst/>
              <a:sp3d contourW="25400">
                <a:contourClr>
                  <a:schemeClr val="lt1"/>
                </a:contourClr>
              </a:sp3d>
            </c:spPr>
          </c:dPt>
          <c:dLbls>
            <c:dLbl>
              <c:idx val="1"/>
              <c:tx>
                <c:rich>
                  <a:bodyPr/>
                  <a:lstStyle/>
                  <a:p>
                    <a:r>
                      <a:rPr lang="en-US" smtClean="0"/>
                      <a:t>Parti in legno</a:t>
                    </a:r>
                    <a:r>
                      <a:rPr lang="en-US" baseline="0" dirty="0"/>
                      <a:t>
</a:t>
                    </a:r>
                    <a:fld id="{3BC11E3A-AE89-4938-9680-1C5BFF27DCFB}" type="PERCENTAGE">
                      <a:rPr lang="en-US" baseline="0"/>
                      <a:pPr/>
                      <a:t>[PERCENTUALE]</a:t>
                    </a:fld>
                    <a:endParaRPr lang="en-US" baseline="0" dirty="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Lst>
            </c:dLbl>
            <c:dLbl>
              <c:idx val="6"/>
              <c:layout>
                <c:manualLayout>
                  <c:x val="3.9698261902191515E-2"/>
                  <c:y val="-2.1865298250948243E-2"/>
                </c:manualLayout>
              </c:layout>
              <c:showLegendKey val="0"/>
              <c:showVal val="0"/>
              <c:showCatName val="1"/>
              <c:showSerName val="0"/>
              <c:showPercent val="1"/>
              <c:showBubbleSize val="0"/>
              <c:extLst>
                <c:ext xmlns:c15="http://schemas.microsoft.com/office/drawing/2012/chart" uri="{CE6537A1-D6FC-4f65-9D91-7224C49458BB}"/>
              </c:extLst>
            </c:dLbl>
            <c:dLbl>
              <c:idx val="7"/>
              <c:layout>
                <c:manualLayout>
                  <c:x val="6.6659244665155271E-2"/>
                  <c:y val="-1.6151216056128757E-2"/>
                </c:manualLayout>
              </c:layout>
              <c:showLegendKey val="0"/>
              <c:showVal val="0"/>
              <c:showCatName val="1"/>
              <c:showSerName val="0"/>
              <c:showPercent val="1"/>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EFB!$C$365:$C$372</c:f>
              <c:strCache>
                <c:ptCount val="8"/>
                <c:pt idx="0">
                  <c:v>Strutture in composito</c:v>
                </c:pt>
                <c:pt idx="1">
                  <c:v>Legni</c:v>
                </c:pt>
                <c:pt idx="2">
                  <c:v>Elementi in gomma</c:v>
                </c:pt>
                <c:pt idx="3">
                  <c:v>Impianti di bordo</c:v>
                </c:pt>
                <c:pt idx="4">
                  <c:v>Motori e strumenti</c:v>
                </c:pt>
                <c:pt idx="5">
                  <c:v>Accessori</c:v>
                </c:pt>
                <c:pt idx="6">
                  <c:v>Tappezzerie</c:v>
                </c:pt>
                <c:pt idx="7">
                  <c:v>Varie</c:v>
                </c:pt>
              </c:strCache>
            </c:strRef>
          </c:cat>
          <c:val>
            <c:numRef>
              <c:f>EFB!$D$365:$D$372</c:f>
              <c:numCache>
                <c:formatCode>0.00</c:formatCode>
                <c:ptCount val="8"/>
                <c:pt idx="0">
                  <c:v>2961.4255492333327</c:v>
                </c:pt>
                <c:pt idx="1">
                  <c:v>371.77343600000006</c:v>
                </c:pt>
                <c:pt idx="2">
                  <c:v>187.76340000000002</c:v>
                </c:pt>
                <c:pt idx="3">
                  <c:v>663.23000000000013</c:v>
                </c:pt>
                <c:pt idx="4">
                  <c:v>1057.6999999999998</c:v>
                </c:pt>
                <c:pt idx="5">
                  <c:v>389.02191879620005</c:v>
                </c:pt>
                <c:pt idx="6">
                  <c:v>85.649727999999996</c:v>
                </c:pt>
                <c:pt idx="7">
                  <c:v>209.76592096088598</c:v>
                </c:pt>
              </c:numCache>
            </c:numRef>
          </c:val>
        </c:ser>
        <c:dLbls>
          <c:showLegendKey val="0"/>
          <c:showVal val="0"/>
          <c:showCatName val="0"/>
          <c:showSerName val="0"/>
          <c:showPercent val="0"/>
          <c:showBubbleSize val="0"/>
          <c:showLeaderLines val="1"/>
        </c:dLbls>
      </c:pie3DChart>
      <c:spPr>
        <a:noFill/>
        <a:ln>
          <a:noFill/>
        </a:ln>
        <a:effectLst/>
      </c:spPr>
    </c:plotArea>
    <c:legend>
      <c:legendPos val="b"/>
      <c:layout>
        <c:manualLayout>
          <c:xMode val="edge"/>
          <c:yMode val="edge"/>
          <c:x val="1.720887944603992E-2"/>
          <c:y val="0.19830951723478135"/>
          <c:w val="0.2382540091415605"/>
          <c:h val="0.60494131498783466"/>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7951333484662915E-2"/>
          <c:y val="1.7765705051060756E-2"/>
          <c:w val="0.90366748459786816"/>
          <c:h val="0.83301539272656422"/>
        </c:manualLayout>
      </c:layout>
      <c:scatterChart>
        <c:scatterStyle val="lineMarker"/>
        <c:varyColors val="0"/>
        <c:ser>
          <c:idx val="0"/>
          <c:order val="0"/>
          <c:spPr>
            <a:ln w="28575">
              <a:noFill/>
            </a:ln>
          </c:spPr>
          <c:dPt>
            <c:idx val="9"/>
            <c:marker>
              <c:spPr>
                <a:solidFill>
                  <a:srgbClr val="FF0000"/>
                </a:solidFill>
              </c:spPr>
            </c:marker>
            <c:bubble3D val="0"/>
          </c:dPt>
          <c:dPt>
            <c:idx val="10"/>
            <c:marker>
              <c:spPr>
                <a:solidFill>
                  <a:srgbClr val="FF0000"/>
                </a:solidFill>
              </c:spPr>
            </c:marker>
            <c:bubble3D val="0"/>
          </c:dPt>
          <c:dPt>
            <c:idx val="11"/>
            <c:marker>
              <c:spPr>
                <a:solidFill>
                  <a:srgbClr val="FF0000"/>
                </a:solidFill>
              </c:spPr>
            </c:marker>
            <c:bubble3D val="0"/>
          </c:dPt>
          <c:dPt>
            <c:idx val="12"/>
            <c:marker>
              <c:spPr>
                <a:solidFill>
                  <a:srgbClr val="FF0000"/>
                </a:solidFill>
              </c:spPr>
            </c:marker>
            <c:bubble3D val="0"/>
          </c:dPt>
          <c:dPt>
            <c:idx val="13"/>
            <c:marker>
              <c:spPr>
                <a:solidFill>
                  <a:srgbClr val="FF0000"/>
                </a:solidFill>
              </c:spPr>
            </c:marker>
            <c:bubble3D val="0"/>
          </c:dPt>
          <c:dPt>
            <c:idx val="14"/>
            <c:marker>
              <c:spPr>
                <a:solidFill>
                  <a:srgbClr val="FF0000"/>
                </a:solidFill>
              </c:spPr>
            </c:marker>
            <c:bubble3D val="0"/>
          </c:dPt>
          <c:dPt>
            <c:idx val="16"/>
            <c:marker>
              <c:symbol val="diamond"/>
              <c:size val="7"/>
              <c:spPr>
                <a:solidFill>
                  <a:srgbClr val="FF0000"/>
                </a:solidFill>
              </c:spPr>
            </c:marker>
            <c:bubble3D val="0"/>
          </c:dPt>
          <c:dPt>
            <c:idx val="38"/>
            <c:marker>
              <c:spPr>
                <a:solidFill>
                  <a:srgbClr val="FF0000"/>
                </a:solidFill>
              </c:spPr>
            </c:marker>
            <c:bubble3D val="0"/>
          </c:dPt>
          <c:dPt>
            <c:idx val="44"/>
            <c:marker>
              <c:spPr>
                <a:solidFill>
                  <a:srgbClr val="FFFF00"/>
                </a:solidFill>
              </c:spPr>
            </c:marker>
            <c:bubble3D val="0"/>
          </c:dPt>
          <c:dPt>
            <c:idx val="45"/>
            <c:marker>
              <c:spPr>
                <a:solidFill>
                  <a:srgbClr val="FFFF00"/>
                </a:solidFill>
              </c:spPr>
            </c:marker>
            <c:bubble3D val="0"/>
          </c:dPt>
          <c:dPt>
            <c:idx val="46"/>
            <c:marker>
              <c:spPr>
                <a:solidFill>
                  <a:srgbClr val="92D050"/>
                </a:solidFill>
              </c:spPr>
            </c:marker>
            <c:bubble3D val="0"/>
          </c:dPt>
          <c:dPt>
            <c:idx val="47"/>
            <c:marker>
              <c:spPr>
                <a:solidFill>
                  <a:srgbClr val="92D050"/>
                </a:solidFill>
              </c:spPr>
            </c:marker>
            <c:bubble3D val="0"/>
          </c:dPt>
          <c:dPt>
            <c:idx val="48"/>
            <c:marker>
              <c:spPr>
                <a:solidFill>
                  <a:srgbClr val="7030A0"/>
                </a:solidFill>
              </c:spPr>
            </c:marker>
            <c:bubble3D val="0"/>
          </c:dPt>
          <c:dPt>
            <c:idx val="49"/>
            <c:marker>
              <c:spPr>
                <a:solidFill>
                  <a:srgbClr val="7030A0"/>
                </a:solidFill>
              </c:spPr>
            </c:marker>
            <c:bubble3D val="0"/>
          </c:dPt>
          <c:xVal>
            <c:numRef>
              <c:f>Foglio2!$F$3:$F$52</c:f>
              <c:numCache>
                <c:formatCode>0</c:formatCode>
                <c:ptCount val="50"/>
                <c:pt idx="0">
                  <c:v>52</c:v>
                </c:pt>
                <c:pt idx="1">
                  <c:v>58</c:v>
                </c:pt>
                <c:pt idx="2">
                  <c:v>58</c:v>
                </c:pt>
                <c:pt idx="3">
                  <c:v>63</c:v>
                </c:pt>
                <c:pt idx="4">
                  <c:v>48</c:v>
                </c:pt>
                <c:pt idx="5">
                  <c:v>95.59</c:v>
                </c:pt>
                <c:pt idx="6">
                  <c:v>107.75</c:v>
                </c:pt>
                <c:pt idx="7">
                  <c:v>81.680000000000007</c:v>
                </c:pt>
                <c:pt idx="8">
                  <c:v>61</c:v>
                </c:pt>
                <c:pt idx="9">
                  <c:v>48</c:v>
                </c:pt>
                <c:pt idx="10">
                  <c:v>60</c:v>
                </c:pt>
                <c:pt idx="11">
                  <c:v>48</c:v>
                </c:pt>
                <c:pt idx="12">
                  <c:v>48</c:v>
                </c:pt>
                <c:pt idx="13">
                  <c:v>37</c:v>
                </c:pt>
                <c:pt idx="14">
                  <c:v>28.6</c:v>
                </c:pt>
                <c:pt idx="15">
                  <c:v>26.3</c:v>
                </c:pt>
                <c:pt idx="16">
                  <c:v>45</c:v>
                </c:pt>
                <c:pt idx="17">
                  <c:v>21.54</c:v>
                </c:pt>
                <c:pt idx="18">
                  <c:v>38.83</c:v>
                </c:pt>
                <c:pt idx="19">
                  <c:v>43.53</c:v>
                </c:pt>
                <c:pt idx="20">
                  <c:v>35.630000000000003</c:v>
                </c:pt>
                <c:pt idx="21">
                  <c:v>44</c:v>
                </c:pt>
                <c:pt idx="22">
                  <c:v>47</c:v>
                </c:pt>
                <c:pt idx="23">
                  <c:v>43</c:v>
                </c:pt>
                <c:pt idx="24">
                  <c:v>40.659999999999997</c:v>
                </c:pt>
                <c:pt idx="25">
                  <c:v>57.7</c:v>
                </c:pt>
                <c:pt idx="26">
                  <c:v>42</c:v>
                </c:pt>
                <c:pt idx="27">
                  <c:v>32</c:v>
                </c:pt>
                <c:pt idx="28">
                  <c:v>38</c:v>
                </c:pt>
                <c:pt idx="29">
                  <c:v>32</c:v>
                </c:pt>
                <c:pt idx="30">
                  <c:v>33</c:v>
                </c:pt>
                <c:pt idx="31">
                  <c:v>35</c:v>
                </c:pt>
                <c:pt idx="32">
                  <c:v>36</c:v>
                </c:pt>
                <c:pt idx="33">
                  <c:v>33</c:v>
                </c:pt>
                <c:pt idx="34">
                  <c:v>34</c:v>
                </c:pt>
                <c:pt idx="35">
                  <c:v>48</c:v>
                </c:pt>
                <c:pt idx="36">
                  <c:v>31</c:v>
                </c:pt>
                <c:pt idx="37">
                  <c:v>32</c:v>
                </c:pt>
                <c:pt idx="38">
                  <c:v>27</c:v>
                </c:pt>
                <c:pt idx="39">
                  <c:v>30.2</c:v>
                </c:pt>
                <c:pt idx="40">
                  <c:v>52</c:v>
                </c:pt>
                <c:pt idx="41">
                  <c:v>46</c:v>
                </c:pt>
                <c:pt idx="42">
                  <c:v>44</c:v>
                </c:pt>
                <c:pt idx="43">
                  <c:v>32</c:v>
                </c:pt>
                <c:pt idx="44">
                  <c:v>72</c:v>
                </c:pt>
                <c:pt idx="45">
                  <c:v>75</c:v>
                </c:pt>
                <c:pt idx="46">
                  <c:v>48</c:v>
                </c:pt>
                <c:pt idx="47">
                  <c:v>44</c:v>
                </c:pt>
                <c:pt idx="48">
                  <c:v>45</c:v>
                </c:pt>
                <c:pt idx="49">
                  <c:v>60</c:v>
                </c:pt>
              </c:numCache>
            </c:numRef>
          </c:xVal>
          <c:yVal>
            <c:numRef>
              <c:f>Foglio2!$E$3:$E$52</c:f>
              <c:numCache>
                <c:formatCode>0.0</c:formatCode>
                <c:ptCount val="50"/>
                <c:pt idx="0">
                  <c:v>10.461538461538462</c:v>
                </c:pt>
                <c:pt idx="1">
                  <c:v>7.8461538461538458</c:v>
                </c:pt>
                <c:pt idx="2">
                  <c:v>7.2727272727272725</c:v>
                </c:pt>
                <c:pt idx="3">
                  <c:v>6.1038961038961039</c:v>
                </c:pt>
                <c:pt idx="4">
                  <c:v>9.625</c:v>
                </c:pt>
                <c:pt idx="5">
                  <c:v>2.7912820512820513</c:v>
                </c:pt>
                <c:pt idx="6">
                  <c:v>1.8353488372093023</c:v>
                </c:pt>
                <c:pt idx="7">
                  <c:v>3.855</c:v>
                </c:pt>
                <c:pt idx="8">
                  <c:v>4.7504761904761903</c:v>
                </c:pt>
                <c:pt idx="9">
                  <c:v>7.5</c:v>
                </c:pt>
                <c:pt idx="10">
                  <c:v>5</c:v>
                </c:pt>
                <c:pt idx="11">
                  <c:v>5.8695652173913047</c:v>
                </c:pt>
                <c:pt idx="12">
                  <c:v>5.3571428571428568</c:v>
                </c:pt>
                <c:pt idx="13">
                  <c:v>8.4666666666666668</c:v>
                </c:pt>
                <c:pt idx="14">
                  <c:v>14.454545454545455</c:v>
                </c:pt>
                <c:pt idx="15">
                  <c:v>16.444444444444443</c:v>
                </c:pt>
                <c:pt idx="16">
                  <c:v>8.7837837837837842</c:v>
                </c:pt>
                <c:pt idx="17">
                  <c:v>12.344444444444445</c:v>
                </c:pt>
                <c:pt idx="18">
                  <c:v>7.7866666666666671</c:v>
                </c:pt>
                <c:pt idx="19">
                  <c:v>5.293333333333333</c:v>
                </c:pt>
                <c:pt idx="20">
                  <c:v>5.5</c:v>
                </c:pt>
                <c:pt idx="21">
                  <c:v>7.56</c:v>
                </c:pt>
                <c:pt idx="22">
                  <c:v>4.908235294117647</c:v>
                </c:pt>
                <c:pt idx="23">
                  <c:v>6.5285714285714285</c:v>
                </c:pt>
                <c:pt idx="24">
                  <c:v>9.1921052631578952</c:v>
                </c:pt>
                <c:pt idx="25">
                  <c:v>3.2463157894736843</c:v>
                </c:pt>
                <c:pt idx="26">
                  <c:v>7.1815789473684211</c:v>
                </c:pt>
                <c:pt idx="27">
                  <c:v>15.347222222222221</c:v>
                </c:pt>
                <c:pt idx="28">
                  <c:v>10.681778169014084</c:v>
                </c:pt>
                <c:pt idx="29">
                  <c:v>11.931818181818182</c:v>
                </c:pt>
                <c:pt idx="30">
                  <c:v>10.942500000000001</c:v>
                </c:pt>
                <c:pt idx="31">
                  <c:v>1.2587412587412588</c:v>
                </c:pt>
                <c:pt idx="32">
                  <c:v>13.208108108108108</c:v>
                </c:pt>
                <c:pt idx="33">
                  <c:v>10.177027027027027</c:v>
                </c:pt>
                <c:pt idx="34">
                  <c:v>17.226896551724138</c:v>
                </c:pt>
                <c:pt idx="35">
                  <c:v>9.5833333333333339</c:v>
                </c:pt>
                <c:pt idx="36">
                  <c:v>15.119540229885057</c:v>
                </c:pt>
                <c:pt idx="37">
                  <c:v>15.186343612334802</c:v>
                </c:pt>
                <c:pt idx="38">
                  <c:v>16.071428571428573</c:v>
                </c:pt>
                <c:pt idx="39">
                  <c:v>14.75</c:v>
                </c:pt>
                <c:pt idx="40">
                  <c:v>6.88</c:v>
                </c:pt>
                <c:pt idx="41">
                  <c:v>7.1034883720930235</c:v>
                </c:pt>
                <c:pt idx="42">
                  <c:v>6.8033333333333337</c:v>
                </c:pt>
                <c:pt idx="43">
                  <c:v>7.0859375</c:v>
                </c:pt>
                <c:pt idx="44">
                  <c:v>5.416666666666667</c:v>
                </c:pt>
                <c:pt idx="45">
                  <c:v>5</c:v>
                </c:pt>
                <c:pt idx="46">
                  <c:v>7.2972972972972974</c:v>
                </c:pt>
                <c:pt idx="47">
                  <c:v>9.6666666666666661</c:v>
                </c:pt>
                <c:pt idx="48">
                  <c:v>5.333333333333333</c:v>
                </c:pt>
                <c:pt idx="49">
                  <c:v>6.25</c:v>
                </c:pt>
              </c:numCache>
            </c:numRef>
          </c:yVal>
          <c:smooth val="0"/>
        </c:ser>
        <c:dLbls>
          <c:showLegendKey val="0"/>
          <c:showVal val="0"/>
          <c:showCatName val="0"/>
          <c:showSerName val="0"/>
          <c:showPercent val="0"/>
          <c:showBubbleSize val="0"/>
        </c:dLbls>
        <c:axId val="435511072"/>
        <c:axId val="435511464"/>
      </c:scatterChart>
      <c:valAx>
        <c:axId val="435511072"/>
        <c:scaling>
          <c:orientation val="minMax"/>
        </c:scaling>
        <c:delete val="0"/>
        <c:axPos val="b"/>
        <c:majorGridlines/>
        <c:title>
          <c:tx>
            <c:rich>
              <a:bodyPr/>
              <a:lstStyle/>
              <a:p>
                <a:pPr>
                  <a:defRPr/>
                </a:pPr>
                <a:r>
                  <a:rPr lang="it-IT"/>
                  <a:t>Speed [Knots]</a:t>
                </a:r>
              </a:p>
            </c:rich>
          </c:tx>
          <c:overlay val="0"/>
        </c:title>
        <c:numFmt formatCode="0" sourceLinked="1"/>
        <c:majorTickMark val="out"/>
        <c:minorTickMark val="none"/>
        <c:tickLblPos val="nextTo"/>
        <c:crossAx val="435511464"/>
        <c:crosses val="autoZero"/>
        <c:crossBetween val="midCat"/>
        <c:majorUnit val="10"/>
      </c:valAx>
      <c:valAx>
        <c:axId val="435511464"/>
        <c:scaling>
          <c:orientation val="minMax"/>
        </c:scaling>
        <c:delete val="0"/>
        <c:axPos val="l"/>
        <c:majorGridlines/>
        <c:title>
          <c:tx>
            <c:rich>
              <a:bodyPr rot="-5400000" vert="horz"/>
              <a:lstStyle/>
              <a:p>
                <a:pPr>
                  <a:defRPr/>
                </a:pPr>
                <a:r>
                  <a:rPr lang="it-IT"/>
                  <a:t>Peso/potenza</a:t>
                </a:r>
                <a:r>
                  <a:rPr lang="it-IT" baseline="0"/>
                  <a:t> </a:t>
                </a:r>
                <a:endParaRPr lang="it-IT"/>
              </a:p>
            </c:rich>
          </c:tx>
          <c:layout>
            <c:manualLayout>
              <c:xMode val="edge"/>
              <c:yMode val="edge"/>
              <c:x val="5.880108201658062E-3"/>
              <c:y val="0.45065512351712955"/>
            </c:manualLayout>
          </c:layout>
          <c:overlay val="0"/>
        </c:title>
        <c:numFmt formatCode="0.0" sourceLinked="1"/>
        <c:majorTickMark val="out"/>
        <c:minorTickMark val="none"/>
        <c:tickLblPos val="nextTo"/>
        <c:crossAx val="435511072"/>
        <c:crosses val="autoZero"/>
        <c:crossBetween val="midCat"/>
      </c:valAx>
    </c:plotArea>
    <c:plotVisOnly val="1"/>
    <c:dispBlanksAs val="gap"/>
    <c:showDLblsOverMax val="0"/>
  </c:chart>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7951333484662915E-2"/>
          <c:y val="1.7765705051060756E-2"/>
          <c:w val="0.90366748459786816"/>
          <c:h val="0.83301539272656422"/>
        </c:manualLayout>
      </c:layout>
      <c:scatterChart>
        <c:scatterStyle val="lineMarker"/>
        <c:varyColors val="0"/>
        <c:ser>
          <c:idx val="0"/>
          <c:order val="0"/>
          <c:spPr>
            <a:ln w="28575">
              <a:noFill/>
            </a:ln>
          </c:spPr>
          <c:dPt>
            <c:idx val="9"/>
            <c:marker>
              <c:spPr>
                <a:solidFill>
                  <a:srgbClr val="FF0000"/>
                </a:solidFill>
              </c:spPr>
            </c:marker>
            <c:bubble3D val="0"/>
          </c:dPt>
          <c:dPt>
            <c:idx val="10"/>
            <c:marker>
              <c:spPr>
                <a:solidFill>
                  <a:srgbClr val="FF0000"/>
                </a:solidFill>
              </c:spPr>
            </c:marker>
            <c:bubble3D val="0"/>
          </c:dPt>
          <c:dPt>
            <c:idx val="11"/>
            <c:marker>
              <c:spPr>
                <a:solidFill>
                  <a:srgbClr val="FF0000"/>
                </a:solidFill>
              </c:spPr>
            </c:marker>
            <c:bubble3D val="0"/>
          </c:dPt>
          <c:dPt>
            <c:idx val="12"/>
            <c:marker>
              <c:spPr>
                <a:solidFill>
                  <a:srgbClr val="FF0000"/>
                </a:solidFill>
              </c:spPr>
            </c:marker>
            <c:bubble3D val="0"/>
          </c:dPt>
          <c:dPt>
            <c:idx val="13"/>
            <c:marker>
              <c:spPr>
                <a:solidFill>
                  <a:srgbClr val="FF0000"/>
                </a:solidFill>
              </c:spPr>
            </c:marker>
            <c:bubble3D val="0"/>
          </c:dPt>
          <c:dPt>
            <c:idx val="14"/>
            <c:marker>
              <c:spPr>
                <a:solidFill>
                  <a:srgbClr val="FF0000"/>
                </a:solidFill>
              </c:spPr>
            </c:marker>
            <c:bubble3D val="0"/>
          </c:dPt>
          <c:dPt>
            <c:idx val="16"/>
            <c:marker>
              <c:symbol val="diamond"/>
              <c:size val="7"/>
              <c:spPr>
                <a:solidFill>
                  <a:srgbClr val="FF0000"/>
                </a:solidFill>
              </c:spPr>
            </c:marker>
            <c:bubble3D val="0"/>
          </c:dPt>
          <c:dPt>
            <c:idx val="38"/>
            <c:marker>
              <c:spPr>
                <a:solidFill>
                  <a:srgbClr val="FF0000"/>
                </a:solidFill>
              </c:spPr>
            </c:marker>
            <c:bubble3D val="0"/>
          </c:dPt>
          <c:dPt>
            <c:idx val="44"/>
            <c:marker>
              <c:spPr>
                <a:solidFill>
                  <a:srgbClr val="FFFF00"/>
                </a:solidFill>
              </c:spPr>
            </c:marker>
            <c:bubble3D val="0"/>
          </c:dPt>
          <c:dPt>
            <c:idx val="45"/>
            <c:marker>
              <c:spPr>
                <a:solidFill>
                  <a:srgbClr val="FFFF00"/>
                </a:solidFill>
              </c:spPr>
            </c:marker>
            <c:bubble3D val="0"/>
          </c:dPt>
          <c:dPt>
            <c:idx val="46"/>
            <c:marker>
              <c:spPr>
                <a:solidFill>
                  <a:srgbClr val="92D050"/>
                </a:solidFill>
              </c:spPr>
            </c:marker>
            <c:bubble3D val="0"/>
          </c:dPt>
          <c:dPt>
            <c:idx val="47"/>
            <c:marker>
              <c:spPr>
                <a:solidFill>
                  <a:srgbClr val="92D050"/>
                </a:solidFill>
              </c:spPr>
            </c:marker>
            <c:bubble3D val="0"/>
          </c:dPt>
          <c:dPt>
            <c:idx val="48"/>
            <c:marker>
              <c:spPr>
                <a:solidFill>
                  <a:srgbClr val="7030A0"/>
                </a:solidFill>
              </c:spPr>
            </c:marker>
            <c:bubble3D val="0"/>
          </c:dPt>
          <c:dPt>
            <c:idx val="49"/>
            <c:marker>
              <c:spPr>
                <a:solidFill>
                  <a:srgbClr val="7030A0"/>
                </a:solidFill>
              </c:spPr>
            </c:marker>
            <c:bubble3D val="0"/>
          </c:dPt>
          <c:xVal>
            <c:numRef>
              <c:f>Foglio2!$F$3:$F$52</c:f>
              <c:numCache>
                <c:formatCode>0</c:formatCode>
                <c:ptCount val="50"/>
                <c:pt idx="0">
                  <c:v>52</c:v>
                </c:pt>
                <c:pt idx="1">
                  <c:v>58</c:v>
                </c:pt>
                <c:pt idx="2">
                  <c:v>58</c:v>
                </c:pt>
                <c:pt idx="3">
                  <c:v>63</c:v>
                </c:pt>
                <c:pt idx="4">
                  <c:v>48</c:v>
                </c:pt>
                <c:pt idx="5">
                  <c:v>95.59</c:v>
                </c:pt>
                <c:pt idx="6">
                  <c:v>107.75</c:v>
                </c:pt>
                <c:pt idx="7">
                  <c:v>81.680000000000007</c:v>
                </c:pt>
                <c:pt idx="8">
                  <c:v>61</c:v>
                </c:pt>
                <c:pt idx="9">
                  <c:v>48</c:v>
                </c:pt>
                <c:pt idx="10">
                  <c:v>60</c:v>
                </c:pt>
                <c:pt idx="11">
                  <c:v>48</c:v>
                </c:pt>
                <c:pt idx="12">
                  <c:v>48</c:v>
                </c:pt>
                <c:pt idx="13">
                  <c:v>37</c:v>
                </c:pt>
                <c:pt idx="14">
                  <c:v>28.6</c:v>
                </c:pt>
                <c:pt idx="15">
                  <c:v>26.3</c:v>
                </c:pt>
                <c:pt idx="16">
                  <c:v>45</c:v>
                </c:pt>
                <c:pt idx="17">
                  <c:v>21.54</c:v>
                </c:pt>
                <c:pt idx="18">
                  <c:v>38.83</c:v>
                </c:pt>
                <c:pt idx="19">
                  <c:v>43.53</c:v>
                </c:pt>
                <c:pt idx="20">
                  <c:v>35.630000000000003</c:v>
                </c:pt>
                <c:pt idx="21">
                  <c:v>44</c:v>
                </c:pt>
                <c:pt idx="22">
                  <c:v>47</c:v>
                </c:pt>
                <c:pt idx="23">
                  <c:v>43</c:v>
                </c:pt>
                <c:pt idx="24">
                  <c:v>40.659999999999997</c:v>
                </c:pt>
                <c:pt idx="25">
                  <c:v>57.7</c:v>
                </c:pt>
                <c:pt idx="26">
                  <c:v>42</c:v>
                </c:pt>
                <c:pt idx="27">
                  <c:v>32</c:v>
                </c:pt>
                <c:pt idx="28">
                  <c:v>38</c:v>
                </c:pt>
                <c:pt idx="29">
                  <c:v>32</c:v>
                </c:pt>
                <c:pt idx="30">
                  <c:v>33</c:v>
                </c:pt>
                <c:pt idx="31">
                  <c:v>35</c:v>
                </c:pt>
                <c:pt idx="32">
                  <c:v>36</c:v>
                </c:pt>
                <c:pt idx="33">
                  <c:v>33</c:v>
                </c:pt>
                <c:pt idx="34">
                  <c:v>34</c:v>
                </c:pt>
                <c:pt idx="35">
                  <c:v>48</c:v>
                </c:pt>
                <c:pt idx="36">
                  <c:v>31</c:v>
                </c:pt>
                <c:pt idx="37">
                  <c:v>32</c:v>
                </c:pt>
                <c:pt idx="38">
                  <c:v>27</c:v>
                </c:pt>
                <c:pt idx="39">
                  <c:v>30.2</c:v>
                </c:pt>
                <c:pt idx="40">
                  <c:v>52</c:v>
                </c:pt>
                <c:pt idx="41">
                  <c:v>46</c:v>
                </c:pt>
                <c:pt idx="42">
                  <c:v>44</c:v>
                </c:pt>
                <c:pt idx="43">
                  <c:v>32</c:v>
                </c:pt>
                <c:pt idx="44">
                  <c:v>72</c:v>
                </c:pt>
                <c:pt idx="45">
                  <c:v>75</c:v>
                </c:pt>
                <c:pt idx="46">
                  <c:v>48</c:v>
                </c:pt>
                <c:pt idx="47">
                  <c:v>44</c:v>
                </c:pt>
                <c:pt idx="48">
                  <c:v>45</c:v>
                </c:pt>
                <c:pt idx="49">
                  <c:v>60</c:v>
                </c:pt>
              </c:numCache>
            </c:numRef>
          </c:xVal>
          <c:yVal>
            <c:numRef>
              <c:f>Foglio2!$E$3:$E$52</c:f>
              <c:numCache>
                <c:formatCode>0.0</c:formatCode>
                <c:ptCount val="50"/>
                <c:pt idx="0">
                  <c:v>10.461538461538462</c:v>
                </c:pt>
                <c:pt idx="1">
                  <c:v>7.8461538461538458</c:v>
                </c:pt>
                <c:pt idx="2">
                  <c:v>7.2727272727272725</c:v>
                </c:pt>
                <c:pt idx="3">
                  <c:v>6.1038961038961039</c:v>
                </c:pt>
                <c:pt idx="4">
                  <c:v>9.625</c:v>
                </c:pt>
                <c:pt idx="5">
                  <c:v>2.7912820512820513</c:v>
                </c:pt>
                <c:pt idx="6">
                  <c:v>1.8353488372093023</c:v>
                </c:pt>
                <c:pt idx="7">
                  <c:v>3.855</c:v>
                </c:pt>
                <c:pt idx="8">
                  <c:v>4.7504761904761903</c:v>
                </c:pt>
                <c:pt idx="9">
                  <c:v>7.5</c:v>
                </c:pt>
                <c:pt idx="10">
                  <c:v>5</c:v>
                </c:pt>
                <c:pt idx="11">
                  <c:v>5.8695652173913047</c:v>
                </c:pt>
                <c:pt idx="12">
                  <c:v>5.3571428571428568</c:v>
                </c:pt>
                <c:pt idx="13">
                  <c:v>8.4666666666666668</c:v>
                </c:pt>
                <c:pt idx="14">
                  <c:v>14.454545454545455</c:v>
                </c:pt>
                <c:pt idx="15">
                  <c:v>16.444444444444443</c:v>
                </c:pt>
                <c:pt idx="16">
                  <c:v>8.7837837837837842</c:v>
                </c:pt>
                <c:pt idx="17">
                  <c:v>12.344444444444445</c:v>
                </c:pt>
                <c:pt idx="18">
                  <c:v>7.7866666666666671</c:v>
                </c:pt>
                <c:pt idx="19">
                  <c:v>5.293333333333333</c:v>
                </c:pt>
                <c:pt idx="20">
                  <c:v>5.5</c:v>
                </c:pt>
                <c:pt idx="21">
                  <c:v>7.56</c:v>
                </c:pt>
                <c:pt idx="22">
                  <c:v>4.908235294117647</c:v>
                </c:pt>
                <c:pt idx="23">
                  <c:v>6.5285714285714285</c:v>
                </c:pt>
                <c:pt idx="24">
                  <c:v>9.1921052631578952</c:v>
                </c:pt>
                <c:pt idx="25">
                  <c:v>3.2463157894736843</c:v>
                </c:pt>
                <c:pt idx="26">
                  <c:v>7.1815789473684211</c:v>
                </c:pt>
                <c:pt idx="27">
                  <c:v>15.347222222222221</c:v>
                </c:pt>
                <c:pt idx="28">
                  <c:v>10.681778169014084</c:v>
                </c:pt>
                <c:pt idx="29">
                  <c:v>11.931818181818182</c:v>
                </c:pt>
                <c:pt idx="30">
                  <c:v>10.942500000000001</c:v>
                </c:pt>
                <c:pt idx="31">
                  <c:v>1.2587412587412588</c:v>
                </c:pt>
                <c:pt idx="32">
                  <c:v>13.208108108108108</c:v>
                </c:pt>
                <c:pt idx="33">
                  <c:v>10.177027027027027</c:v>
                </c:pt>
                <c:pt idx="34">
                  <c:v>17.226896551724138</c:v>
                </c:pt>
                <c:pt idx="35">
                  <c:v>9.5833333333333339</c:v>
                </c:pt>
                <c:pt idx="36">
                  <c:v>15.119540229885057</c:v>
                </c:pt>
                <c:pt idx="37">
                  <c:v>15.186343612334802</c:v>
                </c:pt>
                <c:pt idx="38">
                  <c:v>16.071428571428573</c:v>
                </c:pt>
                <c:pt idx="39">
                  <c:v>14.75</c:v>
                </c:pt>
                <c:pt idx="40">
                  <c:v>6.88</c:v>
                </c:pt>
                <c:pt idx="41">
                  <c:v>7.1034883720930235</c:v>
                </c:pt>
                <c:pt idx="42">
                  <c:v>6.8033333333333337</c:v>
                </c:pt>
                <c:pt idx="43">
                  <c:v>7.0859375</c:v>
                </c:pt>
                <c:pt idx="44">
                  <c:v>5.416666666666667</c:v>
                </c:pt>
                <c:pt idx="45">
                  <c:v>5</c:v>
                </c:pt>
                <c:pt idx="46">
                  <c:v>7.2972972972972974</c:v>
                </c:pt>
                <c:pt idx="47">
                  <c:v>9.6666666666666661</c:v>
                </c:pt>
                <c:pt idx="48">
                  <c:v>5.333333333333333</c:v>
                </c:pt>
                <c:pt idx="49">
                  <c:v>6.25</c:v>
                </c:pt>
              </c:numCache>
            </c:numRef>
          </c:yVal>
          <c:smooth val="0"/>
        </c:ser>
        <c:dLbls>
          <c:showLegendKey val="0"/>
          <c:showVal val="0"/>
          <c:showCatName val="0"/>
          <c:showSerName val="0"/>
          <c:showPercent val="0"/>
          <c:showBubbleSize val="0"/>
        </c:dLbls>
        <c:axId val="435506760"/>
        <c:axId val="435507936"/>
      </c:scatterChart>
      <c:valAx>
        <c:axId val="435506760"/>
        <c:scaling>
          <c:orientation val="minMax"/>
        </c:scaling>
        <c:delete val="0"/>
        <c:axPos val="b"/>
        <c:majorGridlines/>
        <c:title>
          <c:tx>
            <c:rich>
              <a:bodyPr/>
              <a:lstStyle/>
              <a:p>
                <a:pPr>
                  <a:defRPr/>
                </a:pPr>
                <a:r>
                  <a:rPr lang="it-IT"/>
                  <a:t>Speed [Knots]</a:t>
                </a:r>
              </a:p>
            </c:rich>
          </c:tx>
          <c:overlay val="0"/>
        </c:title>
        <c:numFmt formatCode="0" sourceLinked="1"/>
        <c:majorTickMark val="out"/>
        <c:minorTickMark val="none"/>
        <c:tickLblPos val="nextTo"/>
        <c:crossAx val="435507936"/>
        <c:crosses val="autoZero"/>
        <c:crossBetween val="midCat"/>
        <c:majorUnit val="10"/>
      </c:valAx>
      <c:valAx>
        <c:axId val="435507936"/>
        <c:scaling>
          <c:orientation val="minMax"/>
        </c:scaling>
        <c:delete val="0"/>
        <c:axPos val="l"/>
        <c:majorGridlines/>
        <c:title>
          <c:tx>
            <c:rich>
              <a:bodyPr rot="-5400000" vert="horz"/>
              <a:lstStyle/>
              <a:p>
                <a:pPr>
                  <a:defRPr/>
                </a:pPr>
                <a:r>
                  <a:rPr lang="it-IT"/>
                  <a:t>Peso/potenza</a:t>
                </a:r>
                <a:r>
                  <a:rPr lang="it-IT" baseline="0"/>
                  <a:t> </a:t>
                </a:r>
                <a:endParaRPr lang="it-IT"/>
              </a:p>
            </c:rich>
          </c:tx>
          <c:layout>
            <c:manualLayout>
              <c:xMode val="edge"/>
              <c:yMode val="edge"/>
              <c:x val="5.880108201658062E-3"/>
              <c:y val="0.45065512351712955"/>
            </c:manualLayout>
          </c:layout>
          <c:overlay val="0"/>
        </c:title>
        <c:numFmt formatCode="0.0" sourceLinked="1"/>
        <c:majorTickMark val="out"/>
        <c:minorTickMark val="none"/>
        <c:tickLblPos val="nextTo"/>
        <c:crossAx val="435506760"/>
        <c:crosses val="autoZero"/>
        <c:crossBetween val="midCat"/>
      </c:valAx>
    </c:plotArea>
    <c:plotVisOnly val="1"/>
    <c:dispBlanksAs val="gap"/>
    <c:showDLblsOverMax val="0"/>
  </c:chart>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7951333484662915E-2"/>
          <c:y val="1.7765705051060756E-2"/>
          <c:w val="0.90366748459786816"/>
          <c:h val="0.83301539272656422"/>
        </c:manualLayout>
      </c:layout>
      <c:scatterChart>
        <c:scatterStyle val="lineMarker"/>
        <c:varyColors val="0"/>
        <c:ser>
          <c:idx val="0"/>
          <c:order val="0"/>
          <c:spPr>
            <a:ln w="28575">
              <a:noFill/>
            </a:ln>
          </c:spPr>
          <c:dPt>
            <c:idx val="9"/>
            <c:marker>
              <c:spPr>
                <a:solidFill>
                  <a:srgbClr val="FF0000"/>
                </a:solidFill>
              </c:spPr>
            </c:marker>
            <c:bubble3D val="0"/>
          </c:dPt>
          <c:dPt>
            <c:idx val="10"/>
            <c:marker>
              <c:spPr>
                <a:solidFill>
                  <a:srgbClr val="FF0000"/>
                </a:solidFill>
              </c:spPr>
            </c:marker>
            <c:bubble3D val="0"/>
          </c:dPt>
          <c:dPt>
            <c:idx val="11"/>
            <c:marker>
              <c:spPr>
                <a:solidFill>
                  <a:srgbClr val="FF0000"/>
                </a:solidFill>
              </c:spPr>
            </c:marker>
            <c:bubble3D val="0"/>
          </c:dPt>
          <c:dPt>
            <c:idx val="12"/>
            <c:marker>
              <c:spPr>
                <a:solidFill>
                  <a:srgbClr val="FF0000"/>
                </a:solidFill>
              </c:spPr>
            </c:marker>
            <c:bubble3D val="0"/>
          </c:dPt>
          <c:dPt>
            <c:idx val="13"/>
            <c:marker>
              <c:spPr>
                <a:solidFill>
                  <a:srgbClr val="FF0000"/>
                </a:solidFill>
              </c:spPr>
            </c:marker>
            <c:bubble3D val="0"/>
          </c:dPt>
          <c:dPt>
            <c:idx val="14"/>
            <c:marker>
              <c:spPr>
                <a:solidFill>
                  <a:srgbClr val="FF0000"/>
                </a:solidFill>
              </c:spPr>
            </c:marker>
            <c:bubble3D val="0"/>
          </c:dPt>
          <c:dPt>
            <c:idx val="16"/>
            <c:marker>
              <c:symbol val="diamond"/>
              <c:size val="7"/>
              <c:spPr>
                <a:solidFill>
                  <a:srgbClr val="FF0000"/>
                </a:solidFill>
              </c:spPr>
            </c:marker>
            <c:bubble3D val="0"/>
          </c:dPt>
          <c:dPt>
            <c:idx val="38"/>
            <c:marker>
              <c:spPr>
                <a:solidFill>
                  <a:srgbClr val="FF0000"/>
                </a:solidFill>
              </c:spPr>
            </c:marker>
            <c:bubble3D val="0"/>
          </c:dPt>
          <c:dPt>
            <c:idx val="44"/>
            <c:marker>
              <c:spPr>
                <a:solidFill>
                  <a:srgbClr val="FFFF00"/>
                </a:solidFill>
              </c:spPr>
            </c:marker>
            <c:bubble3D val="0"/>
          </c:dPt>
          <c:dPt>
            <c:idx val="45"/>
            <c:marker>
              <c:spPr>
                <a:solidFill>
                  <a:srgbClr val="FFFF00"/>
                </a:solidFill>
              </c:spPr>
            </c:marker>
            <c:bubble3D val="0"/>
          </c:dPt>
          <c:dPt>
            <c:idx val="46"/>
            <c:marker>
              <c:spPr>
                <a:solidFill>
                  <a:srgbClr val="92D050"/>
                </a:solidFill>
              </c:spPr>
            </c:marker>
            <c:bubble3D val="0"/>
          </c:dPt>
          <c:dPt>
            <c:idx val="47"/>
            <c:marker>
              <c:spPr>
                <a:solidFill>
                  <a:srgbClr val="92D050"/>
                </a:solidFill>
              </c:spPr>
            </c:marker>
            <c:bubble3D val="0"/>
          </c:dPt>
          <c:dPt>
            <c:idx val="48"/>
            <c:marker>
              <c:spPr>
                <a:solidFill>
                  <a:srgbClr val="7030A0"/>
                </a:solidFill>
              </c:spPr>
            </c:marker>
            <c:bubble3D val="0"/>
          </c:dPt>
          <c:dPt>
            <c:idx val="49"/>
            <c:marker>
              <c:spPr>
                <a:solidFill>
                  <a:srgbClr val="7030A0"/>
                </a:solidFill>
              </c:spPr>
            </c:marker>
            <c:bubble3D val="0"/>
          </c:dPt>
          <c:xVal>
            <c:numRef>
              <c:f>Foglio2!$F$3:$F$52</c:f>
              <c:numCache>
                <c:formatCode>0</c:formatCode>
                <c:ptCount val="50"/>
                <c:pt idx="0">
                  <c:v>52</c:v>
                </c:pt>
                <c:pt idx="1">
                  <c:v>58</c:v>
                </c:pt>
                <c:pt idx="2">
                  <c:v>58</c:v>
                </c:pt>
                <c:pt idx="3">
                  <c:v>63</c:v>
                </c:pt>
                <c:pt idx="4">
                  <c:v>48</c:v>
                </c:pt>
                <c:pt idx="5">
                  <c:v>95.59</c:v>
                </c:pt>
                <c:pt idx="6">
                  <c:v>107.75</c:v>
                </c:pt>
                <c:pt idx="7">
                  <c:v>81.680000000000007</c:v>
                </c:pt>
                <c:pt idx="8">
                  <c:v>61</c:v>
                </c:pt>
                <c:pt idx="9">
                  <c:v>48</c:v>
                </c:pt>
                <c:pt idx="10">
                  <c:v>60</c:v>
                </c:pt>
                <c:pt idx="11">
                  <c:v>48</c:v>
                </c:pt>
                <c:pt idx="12">
                  <c:v>48</c:v>
                </c:pt>
                <c:pt idx="13">
                  <c:v>37</c:v>
                </c:pt>
                <c:pt idx="14">
                  <c:v>28.6</c:v>
                </c:pt>
                <c:pt idx="15">
                  <c:v>26.3</c:v>
                </c:pt>
                <c:pt idx="16">
                  <c:v>45</c:v>
                </c:pt>
                <c:pt idx="17">
                  <c:v>21.54</c:v>
                </c:pt>
                <c:pt idx="18">
                  <c:v>38.83</c:v>
                </c:pt>
                <c:pt idx="19">
                  <c:v>43.53</c:v>
                </c:pt>
                <c:pt idx="20">
                  <c:v>35.630000000000003</c:v>
                </c:pt>
                <c:pt idx="21">
                  <c:v>44</c:v>
                </c:pt>
                <c:pt idx="22">
                  <c:v>47</c:v>
                </c:pt>
                <c:pt idx="23">
                  <c:v>43</c:v>
                </c:pt>
                <c:pt idx="24">
                  <c:v>40.659999999999997</c:v>
                </c:pt>
                <c:pt idx="25">
                  <c:v>57.7</c:v>
                </c:pt>
                <c:pt idx="26">
                  <c:v>42</c:v>
                </c:pt>
                <c:pt idx="27">
                  <c:v>32</c:v>
                </c:pt>
                <c:pt idx="28">
                  <c:v>38</c:v>
                </c:pt>
                <c:pt idx="29">
                  <c:v>32</c:v>
                </c:pt>
                <c:pt idx="30">
                  <c:v>33</c:v>
                </c:pt>
                <c:pt idx="31">
                  <c:v>35</c:v>
                </c:pt>
                <c:pt idx="32">
                  <c:v>36</c:v>
                </c:pt>
                <c:pt idx="33">
                  <c:v>33</c:v>
                </c:pt>
                <c:pt idx="34">
                  <c:v>34</c:v>
                </c:pt>
                <c:pt idx="35">
                  <c:v>48</c:v>
                </c:pt>
                <c:pt idx="36">
                  <c:v>31</c:v>
                </c:pt>
                <c:pt idx="37">
                  <c:v>32</c:v>
                </c:pt>
                <c:pt idx="38">
                  <c:v>27</c:v>
                </c:pt>
                <c:pt idx="39">
                  <c:v>30.2</c:v>
                </c:pt>
                <c:pt idx="40">
                  <c:v>52</c:v>
                </c:pt>
                <c:pt idx="41">
                  <c:v>46</c:v>
                </c:pt>
                <c:pt idx="42">
                  <c:v>44</c:v>
                </c:pt>
                <c:pt idx="43">
                  <c:v>32</c:v>
                </c:pt>
                <c:pt idx="44">
                  <c:v>72</c:v>
                </c:pt>
                <c:pt idx="45">
                  <c:v>75</c:v>
                </c:pt>
                <c:pt idx="46">
                  <c:v>48</c:v>
                </c:pt>
                <c:pt idx="47">
                  <c:v>44</c:v>
                </c:pt>
                <c:pt idx="48">
                  <c:v>45</c:v>
                </c:pt>
                <c:pt idx="49">
                  <c:v>60</c:v>
                </c:pt>
              </c:numCache>
            </c:numRef>
          </c:xVal>
          <c:yVal>
            <c:numRef>
              <c:f>Foglio2!$E$3:$E$52</c:f>
              <c:numCache>
                <c:formatCode>0.0</c:formatCode>
                <c:ptCount val="50"/>
                <c:pt idx="0">
                  <c:v>10.461538461538462</c:v>
                </c:pt>
                <c:pt idx="1">
                  <c:v>7.8461538461538458</c:v>
                </c:pt>
                <c:pt idx="2">
                  <c:v>7.2727272727272725</c:v>
                </c:pt>
                <c:pt idx="3">
                  <c:v>6.1038961038961039</c:v>
                </c:pt>
                <c:pt idx="4">
                  <c:v>9.625</c:v>
                </c:pt>
                <c:pt idx="5">
                  <c:v>2.7912820512820513</c:v>
                </c:pt>
                <c:pt idx="6">
                  <c:v>1.8353488372093023</c:v>
                </c:pt>
                <c:pt idx="7">
                  <c:v>3.855</c:v>
                </c:pt>
                <c:pt idx="8">
                  <c:v>4.7504761904761903</c:v>
                </c:pt>
                <c:pt idx="9">
                  <c:v>7.5</c:v>
                </c:pt>
                <c:pt idx="10">
                  <c:v>5</c:v>
                </c:pt>
                <c:pt idx="11">
                  <c:v>5.8695652173913047</c:v>
                </c:pt>
                <c:pt idx="12">
                  <c:v>5.3571428571428568</c:v>
                </c:pt>
                <c:pt idx="13">
                  <c:v>8.4666666666666668</c:v>
                </c:pt>
                <c:pt idx="14">
                  <c:v>14.454545454545455</c:v>
                </c:pt>
                <c:pt idx="15">
                  <c:v>16.444444444444443</c:v>
                </c:pt>
                <c:pt idx="16">
                  <c:v>8.7837837837837842</c:v>
                </c:pt>
                <c:pt idx="17">
                  <c:v>12.344444444444445</c:v>
                </c:pt>
                <c:pt idx="18">
                  <c:v>7.7866666666666671</c:v>
                </c:pt>
                <c:pt idx="19">
                  <c:v>5.293333333333333</c:v>
                </c:pt>
                <c:pt idx="20">
                  <c:v>5.5</c:v>
                </c:pt>
                <c:pt idx="21">
                  <c:v>7.56</c:v>
                </c:pt>
                <c:pt idx="22">
                  <c:v>4.908235294117647</c:v>
                </c:pt>
                <c:pt idx="23">
                  <c:v>6.5285714285714285</c:v>
                </c:pt>
                <c:pt idx="24">
                  <c:v>9.1921052631578952</c:v>
                </c:pt>
                <c:pt idx="25">
                  <c:v>3.2463157894736843</c:v>
                </c:pt>
                <c:pt idx="26">
                  <c:v>7.1815789473684211</c:v>
                </c:pt>
                <c:pt idx="27">
                  <c:v>15.347222222222221</c:v>
                </c:pt>
                <c:pt idx="28">
                  <c:v>10.681778169014084</c:v>
                </c:pt>
                <c:pt idx="29">
                  <c:v>11.931818181818182</c:v>
                </c:pt>
                <c:pt idx="30">
                  <c:v>10.942500000000001</c:v>
                </c:pt>
                <c:pt idx="31">
                  <c:v>1.2587412587412588</c:v>
                </c:pt>
                <c:pt idx="32">
                  <c:v>13.208108108108108</c:v>
                </c:pt>
                <c:pt idx="33">
                  <c:v>10.177027027027027</c:v>
                </c:pt>
                <c:pt idx="34">
                  <c:v>17.226896551724138</c:v>
                </c:pt>
                <c:pt idx="35">
                  <c:v>9.5833333333333339</c:v>
                </c:pt>
                <c:pt idx="36">
                  <c:v>15.119540229885057</c:v>
                </c:pt>
                <c:pt idx="37">
                  <c:v>15.186343612334802</c:v>
                </c:pt>
                <c:pt idx="38">
                  <c:v>16.071428571428573</c:v>
                </c:pt>
                <c:pt idx="39">
                  <c:v>14.75</c:v>
                </c:pt>
                <c:pt idx="40">
                  <c:v>6.88</c:v>
                </c:pt>
                <c:pt idx="41">
                  <c:v>7.1034883720930235</c:v>
                </c:pt>
                <c:pt idx="42">
                  <c:v>6.8033333333333337</c:v>
                </c:pt>
                <c:pt idx="43">
                  <c:v>7.0859375</c:v>
                </c:pt>
                <c:pt idx="44">
                  <c:v>5.416666666666667</c:v>
                </c:pt>
                <c:pt idx="45">
                  <c:v>5</c:v>
                </c:pt>
                <c:pt idx="46">
                  <c:v>7.2972972972972974</c:v>
                </c:pt>
                <c:pt idx="47">
                  <c:v>9.6666666666666661</c:v>
                </c:pt>
                <c:pt idx="48">
                  <c:v>5.333333333333333</c:v>
                </c:pt>
                <c:pt idx="49">
                  <c:v>6.25</c:v>
                </c:pt>
              </c:numCache>
            </c:numRef>
          </c:yVal>
          <c:smooth val="0"/>
        </c:ser>
        <c:dLbls>
          <c:showLegendKey val="0"/>
          <c:showVal val="0"/>
          <c:showCatName val="0"/>
          <c:showSerName val="0"/>
          <c:showPercent val="0"/>
          <c:showBubbleSize val="0"/>
        </c:dLbls>
        <c:axId val="435508720"/>
        <c:axId val="435509112"/>
      </c:scatterChart>
      <c:valAx>
        <c:axId val="435508720"/>
        <c:scaling>
          <c:orientation val="minMax"/>
        </c:scaling>
        <c:delete val="0"/>
        <c:axPos val="b"/>
        <c:majorGridlines/>
        <c:title>
          <c:tx>
            <c:rich>
              <a:bodyPr/>
              <a:lstStyle/>
              <a:p>
                <a:pPr>
                  <a:defRPr/>
                </a:pPr>
                <a:r>
                  <a:rPr lang="it-IT"/>
                  <a:t>Speed [Knots]</a:t>
                </a:r>
              </a:p>
            </c:rich>
          </c:tx>
          <c:overlay val="0"/>
        </c:title>
        <c:numFmt formatCode="0" sourceLinked="1"/>
        <c:majorTickMark val="out"/>
        <c:minorTickMark val="none"/>
        <c:tickLblPos val="nextTo"/>
        <c:crossAx val="435509112"/>
        <c:crosses val="autoZero"/>
        <c:crossBetween val="midCat"/>
        <c:majorUnit val="10"/>
      </c:valAx>
      <c:valAx>
        <c:axId val="435509112"/>
        <c:scaling>
          <c:orientation val="minMax"/>
        </c:scaling>
        <c:delete val="0"/>
        <c:axPos val="l"/>
        <c:majorGridlines/>
        <c:title>
          <c:tx>
            <c:rich>
              <a:bodyPr rot="-5400000" vert="horz"/>
              <a:lstStyle/>
              <a:p>
                <a:pPr>
                  <a:defRPr/>
                </a:pPr>
                <a:r>
                  <a:rPr lang="it-IT"/>
                  <a:t>Peso/potenza</a:t>
                </a:r>
                <a:r>
                  <a:rPr lang="it-IT" baseline="0"/>
                  <a:t> </a:t>
                </a:r>
                <a:endParaRPr lang="it-IT"/>
              </a:p>
            </c:rich>
          </c:tx>
          <c:layout>
            <c:manualLayout>
              <c:xMode val="edge"/>
              <c:yMode val="edge"/>
              <c:x val="5.880108201658062E-3"/>
              <c:y val="0.45065512351712955"/>
            </c:manualLayout>
          </c:layout>
          <c:overlay val="0"/>
        </c:title>
        <c:numFmt formatCode="0.0" sourceLinked="1"/>
        <c:majorTickMark val="out"/>
        <c:minorTickMark val="none"/>
        <c:tickLblPos val="nextTo"/>
        <c:crossAx val="435508720"/>
        <c:crosses val="autoZero"/>
        <c:crossBetween val="midCat"/>
      </c:valAx>
    </c:plotArea>
    <c:plotVisOnly val="1"/>
    <c:dispBlanksAs val="gap"/>
    <c:showDLblsOverMax val="0"/>
  </c:chart>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7951333484662915E-2"/>
          <c:y val="1.7765705051060756E-2"/>
          <c:w val="0.90366748459786816"/>
          <c:h val="0.83301539272656422"/>
        </c:manualLayout>
      </c:layout>
      <c:scatterChart>
        <c:scatterStyle val="lineMarker"/>
        <c:varyColors val="0"/>
        <c:ser>
          <c:idx val="0"/>
          <c:order val="0"/>
          <c:spPr>
            <a:ln w="28575">
              <a:noFill/>
            </a:ln>
          </c:spPr>
          <c:dPt>
            <c:idx val="9"/>
            <c:marker>
              <c:spPr>
                <a:solidFill>
                  <a:srgbClr val="FF0000"/>
                </a:solidFill>
              </c:spPr>
            </c:marker>
            <c:bubble3D val="0"/>
          </c:dPt>
          <c:dPt>
            <c:idx val="10"/>
            <c:marker>
              <c:spPr>
                <a:solidFill>
                  <a:srgbClr val="FF0000"/>
                </a:solidFill>
              </c:spPr>
            </c:marker>
            <c:bubble3D val="0"/>
          </c:dPt>
          <c:dPt>
            <c:idx val="11"/>
            <c:marker>
              <c:spPr>
                <a:solidFill>
                  <a:srgbClr val="FF0000"/>
                </a:solidFill>
              </c:spPr>
            </c:marker>
            <c:bubble3D val="0"/>
          </c:dPt>
          <c:dPt>
            <c:idx val="12"/>
            <c:marker>
              <c:spPr>
                <a:solidFill>
                  <a:srgbClr val="FF0000"/>
                </a:solidFill>
              </c:spPr>
            </c:marker>
            <c:bubble3D val="0"/>
          </c:dPt>
          <c:dPt>
            <c:idx val="13"/>
            <c:marker>
              <c:spPr>
                <a:solidFill>
                  <a:srgbClr val="FF0000"/>
                </a:solidFill>
              </c:spPr>
            </c:marker>
            <c:bubble3D val="0"/>
          </c:dPt>
          <c:dPt>
            <c:idx val="14"/>
            <c:marker>
              <c:spPr>
                <a:solidFill>
                  <a:srgbClr val="FF0000"/>
                </a:solidFill>
              </c:spPr>
            </c:marker>
            <c:bubble3D val="0"/>
          </c:dPt>
          <c:dPt>
            <c:idx val="16"/>
            <c:marker>
              <c:symbol val="diamond"/>
              <c:size val="7"/>
              <c:spPr>
                <a:solidFill>
                  <a:srgbClr val="FF0000"/>
                </a:solidFill>
              </c:spPr>
            </c:marker>
            <c:bubble3D val="0"/>
          </c:dPt>
          <c:dPt>
            <c:idx val="38"/>
            <c:marker>
              <c:spPr>
                <a:solidFill>
                  <a:srgbClr val="FF0000"/>
                </a:solidFill>
              </c:spPr>
            </c:marker>
            <c:bubble3D val="0"/>
          </c:dPt>
          <c:dPt>
            <c:idx val="44"/>
            <c:marker>
              <c:spPr>
                <a:solidFill>
                  <a:srgbClr val="FFFF00"/>
                </a:solidFill>
              </c:spPr>
            </c:marker>
            <c:bubble3D val="0"/>
          </c:dPt>
          <c:dPt>
            <c:idx val="45"/>
            <c:marker>
              <c:spPr>
                <a:solidFill>
                  <a:srgbClr val="FFFF00"/>
                </a:solidFill>
              </c:spPr>
            </c:marker>
            <c:bubble3D val="0"/>
          </c:dPt>
          <c:dPt>
            <c:idx val="46"/>
            <c:marker>
              <c:spPr>
                <a:solidFill>
                  <a:srgbClr val="92D050"/>
                </a:solidFill>
              </c:spPr>
            </c:marker>
            <c:bubble3D val="0"/>
          </c:dPt>
          <c:dPt>
            <c:idx val="47"/>
            <c:marker>
              <c:spPr>
                <a:solidFill>
                  <a:srgbClr val="92D050"/>
                </a:solidFill>
              </c:spPr>
            </c:marker>
            <c:bubble3D val="0"/>
          </c:dPt>
          <c:dPt>
            <c:idx val="48"/>
            <c:marker>
              <c:spPr>
                <a:solidFill>
                  <a:srgbClr val="7030A0"/>
                </a:solidFill>
              </c:spPr>
            </c:marker>
            <c:bubble3D val="0"/>
          </c:dPt>
          <c:dPt>
            <c:idx val="49"/>
            <c:marker>
              <c:spPr>
                <a:solidFill>
                  <a:srgbClr val="7030A0"/>
                </a:solidFill>
              </c:spPr>
            </c:marker>
            <c:bubble3D val="0"/>
          </c:dPt>
          <c:xVal>
            <c:numRef>
              <c:f>Foglio2!$F$3:$F$52</c:f>
              <c:numCache>
                <c:formatCode>0</c:formatCode>
                <c:ptCount val="50"/>
                <c:pt idx="0">
                  <c:v>52</c:v>
                </c:pt>
                <c:pt idx="1">
                  <c:v>58</c:v>
                </c:pt>
                <c:pt idx="2">
                  <c:v>58</c:v>
                </c:pt>
                <c:pt idx="3">
                  <c:v>63</c:v>
                </c:pt>
                <c:pt idx="4">
                  <c:v>48</c:v>
                </c:pt>
                <c:pt idx="5">
                  <c:v>95.59</c:v>
                </c:pt>
                <c:pt idx="6">
                  <c:v>107.75</c:v>
                </c:pt>
                <c:pt idx="7">
                  <c:v>81.680000000000007</c:v>
                </c:pt>
                <c:pt idx="8">
                  <c:v>61</c:v>
                </c:pt>
                <c:pt idx="9">
                  <c:v>48</c:v>
                </c:pt>
                <c:pt idx="10">
                  <c:v>60</c:v>
                </c:pt>
                <c:pt idx="11">
                  <c:v>48</c:v>
                </c:pt>
                <c:pt idx="12">
                  <c:v>48</c:v>
                </c:pt>
                <c:pt idx="13">
                  <c:v>37</c:v>
                </c:pt>
                <c:pt idx="14">
                  <c:v>28.6</c:v>
                </c:pt>
                <c:pt idx="15">
                  <c:v>26.3</c:v>
                </c:pt>
                <c:pt idx="16">
                  <c:v>45</c:v>
                </c:pt>
                <c:pt idx="17">
                  <c:v>21.54</c:v>
                </c:pt>
                <c:pt idx="18">
                  <c:v>38.83</c:v>
                </c:pt>
                <c:pt idx="19">
                  <c:v>43.53</c:v>
                </c:pt>
                <c:pt idx="20">
                  <c:v>35.630000000000003</c:v>
                </c:pt>
                <c:pt idx="21">
                  <c:v>44</c:v>
                </c:pt>
                <c:pt idx="22">
                  <c:v>47</c:v>
                </c:pt>
                <c:pt idx="23">
                  <c:v>43</c:v>
                </c:pt>
                <c:pt idx="24">
                  <c:v>40.659999999999997</c:v>
                </c:pt>
                <c:pt idx="25">
                  <c:v>57.7</c:v>
                </c:pt>
                <c:pt idx="26">
                  <c:v>42</c:v>
                </c:pt>
                <c:pt idx="27">
                  <c:v>32</c:v>
                </c:pt>
                <c:pt idx="28">
                  <c:v>38</c:v>
                </c:pt>
                <c:pt idx="29">
                  <c:v>32</c:v>
                </c:pt>
                <c:pt idx="30">
                  <c:v>33</c:v>
                </c:pt>
                <c:pt idx="31">
                  <c:v>35</c:v>
                </c:pt>
                <c:pt idx="32">
                  <c:v>36</c:v>
                </c:pt>
                <c:pt idx="33">
                  <c:v>33</c:v>
                </c:pt>
                <c:pt idx="34">
                  <c:v>34</c:v>
                </c:pt>
                <c:pt idx="35">
                  <c:v>48</c:v>
                </c:pt>
                <c:pt idx="36">
                  <c:v>31</c:v>
                </c:pt>
                <c:pt idx="37">
                  <c:v>32</c:v>
                </c:pt>
                <c:pt idx="38">
                  <c:v>27</c:v>
                </c:pt>
                <c:pt idx="39">
                  <c:v>30.2</c:v>
                </c:pt>
                <c:pt idx="40">
                  <c:v>52</c:v>
                </c:pt>
                <c:pt idx="41">
                  <c:v>46</c:v>
                </c:pt>
                <c:pt idx="42">
                  <c:v>44</c:v>
                </c:pt>
                <c:pt idx="43">
                  <c:v>32</c:v>
                </c:pt>
                <c:pt idx="44">
                  <c:v>72</c:v>
                </c:pt>
                <c:pt idx="45">
                  <c:v>75</c:v>
                </c:pt>
                <c:pt idx="46">
                  <c:v>48</c:v>
                </c:pt>
                <c:pt idx="47">
                  <c:v>44</c:v>
                </c:pt>
                <c:pt idx="48">
                  <c:v>45</c:v>
                </c:pt>
                <c:pt idx="49">
                  <c:v>60</c:v>
                </c:pt>
              </c:numCache>
            </c:numRef>
          </c:xVal>
          <c:yVal>
            <c:numRef>
              <c:f>Foglio2!$E$3:$E$52</c:f>
              <c:numCache>
                <c:formatCode>0.0</c:formatCode>
                <c:ptCount val="50"/>
                <c:pt idx="0">
                  <c:v>10.461538461538462</c:v>
                </c:pt>
                <c:pt idx="1">
                  <c:v>7.8461538461538458</c:v>
                </c:pt>
                <c:pt idx="2">
                  <c:v>7.2727272727272725</c:v>
                </c:pt>
                <c:pt idx="3">
                  <c:v>6.1038961038961039</c:v>
                </c:pt>
                <c:pt idx="4">
                  <c:v>9.625</c:v>
                </c:pt>
                <c:pt idx="5">
                  <c:v>2.7912820512820513</c:v>
                </c:pt>
                <c:pt idx="6">
                  <c:v>1.8353488372093023</c:v>
                </c:pt>
                <c:pt idx="7">
                  <c:v>3.855</c:v>
                </c:pt>
                <c:pt idx="8">
                  <c:v>4.7504761904761903</c:v>
                </c:pt>
                <c:pt idx="9">
                  <c:v>7.5</c:v>
                </c:pt>
                <c:pt idx="10">
                  <c:v>5</c:v>
                </c:pt>
                <c:pt idx="11">
                  <c:v>5.8695652173913047</c:v>
                </c:pt>
                <c:pt idx="12">
                  <c:v>5.3571428571428568</c:v>
                </c:pt>
                <c:pt idx="13">
                  <c:v>8.4666666666666668</c:v>
                </c:pt>
                <c:pt idx="14">
                  <c:v>14.454545454545455</c:v>
                </c:pt>
                <c:pt idx="15">
                  <c:v>16.444444444444443</c:v>
                </c:pt>
                <c:pt idx="16">
                  <c:v>8.7837837837837842</c:v>
                </c:pt>
                <c:pt idx="17">
                  <c:v>12.344444444444445</c:v>
                </c:pt>
                <c:pt idx="18">
                  <c:v>7.7866666666666671</c:v>
                </c:pt>
                <c:pt idx="19">
                  <c:v>5.293333333333333</c:v>
                </c:pt>
                <c:pt idx="20">
                  <c:v>5.5</c:v>
                </c:pt>
                <c:pt idx="21">
                  <c:v>7.56</c:v>
                </c:pt>
                <c:pt idx="22">
                  <c:v>4.908235294117647</c:v>
                </c:pt>
                <c:pt idx="23">
                  <c:v>6.5285714285714285</c:v>
                </c:pt>
                <c:pt idx="24">
                  <c:v>9.1921052631578952</c:v>
                </c:pt>
                <c:pt idx="25">
                  <c:v>3.2463157894736843</c:v>
                </c:pt>
                <c:pt idx="26">
                  <c:v>7.1815789473684211</c:v>
                </c:pt>
                <c:pt idx="27">
                  <c:v>15.347222222222221</c:v>
                </c:pt>
                <c:pt idx="28">
                  <c:v>10.681778169014084</c:v>
                </c:pt>
                <c:pt idx="29">
                  <c:v>11.931818181818182</c:v>
                </c:pt>
                <c:pt idx="30">
                  <c:v>10.942500000000001</c:v>
                </c:pt>
                <c:pt idx="31">
                  <c:v>1.2587412587412588</c:v>
                </c:pt>
                <c:pt idx="32">
                  <c:v>13.208108108108108</c:v>
                </c:pt>
                <c:pt idx="33">
                  <c:v>10.177027027027027</c:v>
                </c:pt>
                <c:pt idx="34">
                  <c:v>17.226896551724138</c:v>
                </c:pt>
                <c:pt idx="35">
                  <c:v>9.5833333333333339</c:v>
                </c:pt>
                <c:pt idx="36">
                  <c:v>15.119540229885057</c:v>
                </c:pt>
                <c:pt idx="37">
                  <c:v>15.186343612334802</c:v>
                </c:pt>
                <c:pt idx="38">
                  <c:v>16.071428571428573</c:v>
                </c:pt>
                <c:pt idx="39">
                  <c:v>14.75</c:v>
                </c:pt>
                <c:pt idx="40">
                  <c:v>6.88</c:v>
                </c:pt>
                <c:pt idx="41">
                  <c:v>7.1034883720930235</c:v>
                </c:pt>
                <c:pt idx="42">
                  <c:v>6.8033333333333337</c:v>
                </c:pt>
                <c:pt idx="43">
                  <c:v>7.0859375</c:v>
                </c:pt>
                <c:pt idx="44">
                  <c:v>5.416666666666667</c:v>
                </c:pt>
                <c:pt idx="45">
                  <c:v>5</c:v>
                </c:pt>
                <c:pt idx="46">
                  <c:v>7.2972972972972974</c:v>
                </c:pt>
                <c:pt idx="47">
                  <c:v>9.6666666666666661</c:v>
                </c:pt>
                <c:pt idx="48">
                  <c:v>5.333333333333333</c:v>
                </c:pt>
                <c:pt idx="49">
                  <c:v>6.25</c:v>
                </c:pt>
              </c:numCache>
            </c:numRef>
          </c:yVal>
          <c:smooth val="0"/>
        </c:ser>
        <c:dLbls>
          <c:showLegendKey val="0"/>
          <c:showVal val="0"/>
          <c:showCatName val="0"/>
          <c:showSerName val="0"/>
          <c:showPercent val="0"/>
          <c:showBubbleSize val="0"/>
        </c:dLbls>
        <c:axId val="432917368"/>
        <c:axId val="432916976"/>
      </c:scatterChart>
      <c:valAx>
        <c:axId val="432917368"/>
        <c:scaling>
          <c:orientation val="minMax"/>
        </c:scaling>
        <c:delete val="0"/>
        <c:axPos val="b"/>
        <c:majorGridlines/>
        <c:title>
          <c:tx>
            <c:rich>
              <a:bodyPr/>
              <a:lstStyle/>
              <a:p>
                <a:pPr>
                  <a:defRPr/>
                </a:pPr>
                <a:r>
                  <a:rPr lang="it-IT"/>
                  <a:t>Speed [Knots]</a:t>
                </a:r>
              </a:p>
            </c:rich>
          </c:tx>
          <c:overlay val="0"/>
        </c:title>
        <c:numFmt formatCode="0" sourceLinked="1"/>
        <c:majorTickMark val="out"/>
        <c:minorTickMark val="none"/>
        <c:tickLblPos val="nextTo"/>
        <c:crossAx val="432916976"/>
        <c:crosses val="autoZero"/>
        <c:crossBetween val="midCat"/>
        <c:majorUnit val="10"/>
      </c:valAx>
      <c:valAx>
        <c:axId val="432916976"/>
        <c:scaling>
          <c:orientation val="minMax"/>
        </c:scaling>
        <c:delete val="0"/>
        <c:axPos val="l"/>
        <c:majorGridlines/>
        <c:title>
          <c:tx>
            <c:rich>
              <a:bodyPr rot="-5400000" vert="horz"/>
              <a:lstStyle/>
              <a:p>
                <a:pPr>
                  <a:defRPr/>
                </a:pPr>
                <a:r>
                  <a:rPr lang="it-IT"/>
                  <a:t>Peso/potenza</a:t>
                </a:r>
                <a:r>
                  <a:rPr lang="it-IT" baseline="0"/>
                  <a:t> </a:t>
                </a:r>
                <a:endParaRPr lang="it-IT"/>
              </a:p>
            </c:rich>
          </c:tx>
          <c:layout>
            <c:manualLayout>
              <c:xMode val="edge"/>
              <c:yMode val="edge"/>
              <c:x val="5.880108201658062E-3"/>
              <c:y val="0.45065512351712955"/>
            </c:manualLayout>
          </c:layout>
          <c:overlay val="0"/>
        </c:title>
        <c:numFmt formatCode="0.0" sourceLinked="1"/>
        <c:majorTickMark val="out"/>
        <c:minorTickMark val="none"/>
        <c:tickLblPos val="nextTo"/>
        <c:crossAx val="432917368"/>
        <c:crosses val="autoZero"/>
        <c:crossBetween val="midCat"/>
      </c:valAx>
    </c:plotArea>
    <c:plotVisOnly val="1"/>
    <c:dispBlanksAs val="gap"/>
    <c:showDLblsOverMax val="0"/>
  </c:chart>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7951333484662915E-2"/>
          <c:y val="1.7765705051060756E-2"/>
          <c:w val="0.90366748459786816"/>
          <c:h val="0.83301539272656422"/>
        </c:manualLayout>
      </c:layout>
      <c:scatterChart>
        <c:scatterStyle val="lineMarker"/>
        <c:varyColors val="0"/>
        <c:ser>
          <c:idx val="0"/>
          <c:order val="0"/>
          <c:spPr>
            <a:ln w="28575">
              <a:noFill/>
            </a:ln>
          </c:spPr>
          <c:dPt>
            <c:idx val="9"/>
            <c:marker>
              <c:spPr>
                <a:solidFill>
                  <a:srgbClr val="FF0000"/>
                </a:solidFill>
              </c:spPr>
            </c:marker>
            <c:bubble3D val="0"/>
          </c:dPt>
          <c:dPt>
            <c:idx val="10"/>
            <c:marker>
              <c:spPr>
                <a:solidFill>
                  <a:srgbClr val="FF0000"/>
                </a:solidFill>
              </c:spPr>
            </c:marker>
            <c:bubble3D val="0"/>
          </c:dPt>
          <c:dPt>
            <c:idx val="11"/>
            <c:marker>
              <c:spPr>
                <a:solidFill>
                  <a:srgbClr val="FF0000"/>
                </a:solidFill>
              </c:spPr>
            </c:marker>
            <c:bubble3D val="0"/>
          </c:dPt>
          <c:dPt>
            <c:idx val="12"/>
            <c:marker>
              <c:spPr>
                <a:solidFill>
                  <a:srgbClr val="FF0000"/>
                </a:solidFill>
              </c:spPr>
            </c:marker>
            <c:bubble3D val="0"/>
          </c:dPt>
          <c:dPt>
            <c:idx val="13"/>
            <c:marker>
              <c:spPr>
                <a:solidFill>
                  <a:srgbClr val="FF0000"/>
                </a:solidFill>
              </c:spPr>
            </c:marker>
            <c:bubble3D val="0"/>
          </c:dPt>
          <c:dPt>
            <c:idx val="14"/>
            <c:marker>
              <c:spPr>
                <a:solidFill>
                  <a:srgbClr val="FF0000"/>
                </a:solidFill>
              </c:spPr>
            </c:marker>
            <c:bubble3D val="0"/>
          </c:dPt>
          <c:dPt>
            <c:idx val="16"/>
            <c:marker>
              <c:symbol val="diamond"/>
              <c:size val="7"/>
              <c:spPr>
                <a:solidFill>
                  <a:srgbClr val="FF0000"/>
                </a:solidFill>
              </c:spPr>
            </c:marker>
            <c:bubble3D val="0"/>
          </c:dPt>
          <c:dPt>
            <c:idx val="38"/>
            <c:marker>
              <c:spPr>
                <a:solidFill>
                  <a:srgbClr val="FF0000"/>
                </a:solidFill>
              </c:spPr>
            </c:marker>
            <c:bubble3D val="0"/>
          </c:dPt>
          <c:dPt>
            <c:idx val="44"/>
            <c:marker>
              <c:spPr>
                <a:solidFill>
                  <a:srgbClr val="FFFF00"/>
                </a:solidFill>
              </c:spPr>
            </c:marker>
            <c:bubble3D val="0"/>
          </c:dPt>
          <c:dPt>
            <c:idx val="45"/>
            <c:marker>
              <c:spPr>
                <a:solidFill>
                  <a:srgbClr val="FFFF00"/>
                </a:solidFill>
              </c:spPr>
            </c:marker>
            <c:bubble3D val="0"/>
          </c:dPt>
          <c:dPt>
            <c:idx val="46"/>
            <c:marker>
              <c:spPr>
                <a:solidFill>
                  <a:srgbClr val="92D050"/>
                </a:solidFill>
              </c:spPr>
            </c:marker>
            <c:bubble3D val="0"/>
          </c:dPt>
          <c:dPt>
            <c:idx val="47"/>
            <c:marker>
              <c:spPr>
                <a:solidFill>
                  <a:srgbClr val="92D050"/>
                </a:solidFill>
              </c:spPr>
            </c:marker>
            <c:bubble3D val="0"/>
          </c:dPt>
          <c:dPt>
            <c:idx val="48"/>
            <c:marker>
              <c:spPr>
                <a:solidFill>
                  <a:srgbClr val="7030A0"/>
                </a:solidFill>
              </c:spPr>
            </c:marker>
            <c:bubble3D val="0"/>
          </c:dPt>
          <c:dPt>
            <c:idx val="49"/>
            <c:marker>
              <c:spPr>
                <a:solidFill>
                  <a:srgbClr val="7030A0"/>
                </a:solidFill>
              </c:spPr>
            </c:marker>
            <c:bubble3D val="0"/>
          </c:dPt>
          <c:xVal>
            <c:numRef>
              <c:f>Foglio2!$F$3:$F$52</c:f>
              <c:numCache>
                <c:formatCode>0</c:formatCode>
                <c:ptCount val="50"/>
                <c:pt idx="0">
                  <c:v>52</c:v>
                </c:pt>
                <c:pt idx="1">
                  <c:v>58</c:v>
                </c:pt>
                <c:pt idx="2">
                  <c:v>58</c:v>
                </c:pt>
                <c:pt idx="3">
                  <c:v>63</c:v>
                </c:pt>
                <c:pt idx="4">
                  <c:v>48</c:v>
                </c:pt>
                <c:pt idx="5">
                  <c:v>95.59</c:v>
                </c:pt>
                <c:pt idx="6">
                  <c:v>107.75</c:v>
                </c:pt>
                <c:pt idx="7">
                  <c:v>81.680000000000007</c:v>
                </c:pt>
                <c:pt idx="8">
                  <c:v>61</c:v>
                </c:pt>
                <c:pt idx="9">
                  <c:v>48</c:v>
                </c:pt>
                <c:pt idx="10">
                  <c:v>60</c:v>
                </c:pt>
                <c:pt idx="11">
                  <c:v>48</c:v>
                </c:pt>
                <c:pt idx="12">
                  <c:v>48</c:v>
                </c:pt>
                <c:pt idx="13">
                  <c:v>37</c:v>
                </c:pt>
                <c:pt idx="14">
                  <c:v>28.6</c:v>
                </c:pt>
                <c:pt idx="15">
                  <c:v>26.3</c:v>
                </c:pt>
                <c:pt idx="16">
                  <c:v>45</c:v>
                </c:pt>
                <c:pt idx="17">
                  <c:v>21.54</c:v>
                </c:pt>
                <c:pt idx="18">
                  <c:v>38.83</c:v>
                </c:pt>
                <c:pt idx="19">
                  <c:v>43.53</c:v>
                </c:pt>
                <c:pt idx="20">
                  <c:v>35.630000000000003</c:v>
                </c:pt>
                <c:pt idx="21">
                  <c:v>44</c:v>
                </c:pt>
                <c:pt idx="22">
                  <c:v>47</c:v>
                </c:pt>
                <c:pt idx="23">
                  <c:v>43</c:v>
                </c:pt>
                <c:pt idx="24">
                  <c:v>40.659999999999997</c:v>
                </c:pt>
                <c:pt idx="25">
                  <c:v>57.7</c:v>
                </c:pt>
                <c:pt idx="26">
                  <c:v>42</c:v>
                </c:pt>
                <c:pt idx="27">
                  <c:v>32</c:v>
                </c:pt>
                <c:pt idx="28">
                  <c:v>38</c:v>
                </c:pt>
                <c:pt idx="29">
                  <c:v>32</c:v>
                </c:pt>
                <c:pt idx="30">
                  <c:v>33</c:v>
                </c:pt>
                <c:pt idx="31">
                  <c:v>35</c:v>
                </c:pt>
                <c:pt idx="32">
                  <c:v>36</c:v>
                </c:pt>
                <c:pt idx="33">
                  <c:v>33</c:v>
                </c:pt>
                <c:pt idx="34">
                  <c:v>34</c:v>
                </c:pt>
                <c:pt idx="35">
                  <c:v>48</c:v>
                </c:pt>
                <c:pt idx="36">
                  <c:v>31</c:v>
                </c:pt>
                <c:pt idx="37">
                  <c:v>32</c:v>
                </c:pt>
                <c:pt idx="38">
                  <c:v>27</c:v>
                </c:pt>
                <c:pt idx="39">
                  <c:v>30.2</c:v>
                </c:pt>
                <c:pt idx="40">
                  <c:v>52</c:v>
                </c:pt>
                <c:pt idx="41">
                  <c:v>46</c:v>
                </c:pt>
                <c:pt idx="42">
                  <c:v>44</c:v>
                </c:pt>
                <c:pt idx="43">
                  <c:v>32</c:v>
                </c:pt>
                <c:pt idx="44">
                  <c:v>72</c:v>
                </c:pt>
                <c:pt idx="45">
                  <c:v>75</c:v>
                </c:pt>
                <c:pt idx="46">
                  <c:v>48</c:v>
                </c:pt>
                <c:pt idx="47">
                  <c:v>44</c:v>
                </c:pt>
                <c:pt idx="48">
                  <c:v>45</c:v>
                </c:pt>
                <c:pt idx="49">
                  <c:v>60</c:v>
                </c:pt>
              </c:numCache>
            </c:numRef>
          </c:xVal>
          <c:yVal>
            <c:numRef>
              <c:f>Foglio2!$E$3:$E$52</c:f>
              <c:numCache>
                <c:formatCode>0.0</c:formatCode>
                <c:ptCount val="50"/>
                <c:pt idx="0">
                  <c:v>10.461538461538462</c:v>
                </c:pt>
                <c:pt idx="1">
                  <c:v>7.8461538461538458</c:v>
                </c:pt>
                <c:pt idx="2">
                  <c:v>7.2727272727272725</c:v>
                </c:pt>
                <c:pt idx="3">
                  <c:v>6.1038961038961039</c:v>
                </c:pt>
                <c:pt idx="4">
                  <c:v>9.625</c:v>
                </c:pt>
                <c:pt idx="5">
                  <c:v>2.7912820512820513</c:v>
                </c:pt>
                <c:pt idx="6">
                  <c:v>1.8353488372093023</c:v>
                </c:pt>
                <c:pt idx="7">
                  <c:v>3.855</c:v>
                </c:pt>
                <c:pt idx="8">
                  <c:v>4.7504761904761903</c:v>
                </c:pt>
                <c:pt idx="9">
                  <c:v>7.5</c:v>
                </c:pt>
                <c:pt idx="10">
                  <c:v>5</c:v>
                </c:pt>
                <c:pt idx="11">
                  <c:v>5.8695652173913047</c:v>
                </c:pt>
                <c:pt idx="12">
                  <c:v>5.3571428571428568</c:v>
                </c:pt>
                <c:pt idx="13">
                  <c:v>8.4666666666666668</c:v>
                </c:pt>
                <c:pt idx="14">
                  <c:v>14.454545454545455</c:v>
                </c:pt>
                <c:pt idx="15">
                  <c:v>16.444444444444443</c:v>
                </c:pt>
                <c:pt idx="16">
                  <c:v>8.7837837837837842</c:v>
                </c:pt>
                <c:pt idx="17">
                  <c:v>12.344444444444445</c:v>
                </c:pt>
                <c:pt idx="18">
                  <c:v>7.7866666666666671</c:v>
                </c:pt>
                <c:pt idx="19">
                  <c:v>5.293333333333333</c:v>
                </c:pt>
                <c:pt idx="20">
                  <c:v>5.5</c:v>
                </c:pt>
                <c:pt idx="21">
                  <c:v>7.56</c:v>
                </c:pt>
                <c:pt idx="22">
                  <c:v>4.908235294117647</c:v>
                </c:pt>
                <c:pt idx="23">
                  <c:v>6.5285714285714285</c:v>
                </c:pt>
                <c:pt idx="24">
                  <c:v>9.1921052631578952</c:v>
                </c:pt>
                <c:pt idx="25">
                  <c:v>3.2463157894736843</c:v>
                </c:pt>
                <c:pt idx="26">
                  <c:v>7.1815789473684211</c:v>
                </c:pt>
                <c:pt idx="27">
                  <c:v>15.347222222222221</c:v>
                </c:pt>
                <c:pt idx="28">
                  <c:v>10.681778169014084</c:v>
                </c:pt>
                <c:pt idx="29">
                  <c:v>11.931818181818182</c:v>
                </c:pt>
                <c:pt idx="30">
                  <c:v>10.942500000000001</c:v>
                </c:pt>
                <c:pt idx="31">
                  <c:v>1.2587412587412588</c:v>
                </c:pt>
                <c:pt idx="32">
                  <c:v>13.208108108108108</c:v>
                </c:pt>
                <c:pt idx="33">
                  <c:v>10.177027027027027</c:v>
                </c:pt>
                <c:pt idx="34">
                  <c:v>17.226896551724138</c:v>
                </c:pt>
                <c:pt idx="35">
                  <c:v>9.5833333333333339</c:v>
                </c:pt>
                <c:pt idx="36">
                  <c:v>15.119540229885057</c:v>
                </c:pt>
                <c:pt idx="37">
                  <c:v>15.186343612334802</c:v>
                </c:pt>
                <c:pt idx="38">
                  <c:v>16.071428571428573</c:v>
                </c:pt>
                <c:pt idx="39">
                  <c:v>14.75</c:v>
                </c:pt>
                <c:pt idx="40">
                  <c:v>6.88</c:v>
                </c:pt>
                <c:pt idx="41">
                  <c:v>7.1034883720930235</c:v>
                </c:pt>
                <c:pt idx="42">
                  <c:v>6.8033333333333337</c:v>
                </c:pt>
                <c:pt idx="43">
                  <c:v>7.0859375</c:v>
                </c:pt>
                <c:pt idx="44">
                  <c:v>5.416666666666667</c:v>
                </c:pt>
                <c:pt idx="45">
                  <c:v>5</c:v>
                </c:pt>
                <c:pt idx="46">
                  <c:v>7.2972972972972974</c:v>
                </c:pt>
                <c:pt idx="47">
                  <c:v>9.6666666666666661</c:v>
                </c:pt>
                <c:pt idx="48">
                  <c:v>5.333333333333333</c:v>
                </c:pt>
                <c:pt idx="49">
                  <c:v>6.25</c:v>
                </c:pt>
              </c:numCache>
            </c:numRef>
          </c:yVal>
          <c:smooth val="0"/>
        </c:ser>
        <c:dLbls>
          <c:showLegendKey val="0"/>
          <c:showVal val="0"/>
          <c:showCatName val="0"/>
          <c:showSerName val="0"/>
          <c:showPercent val="0"/>
          <c:showBubbleSize val="0"/>
        </c:dLbls>
        <c:axId val="432916192"/>
        <c:axId val="432917760"/>
      </c:scatterChart>
      <c:valAx>
        <c:axId val="432916192"/>
        <c:scaling>
          <c:orientation val="minMax"/>
        </c:scaling>
        <c:delete val="0"/>
        <c:axPos val="b"/>
        <c:majorGridlines/>
        <c:title>
          <c:tx>
            <c:rich>
              <a:bodyPr/>
              <a:lstStyle/>
              <a:p>
                <a:pPr>
                  <a:defRPr/>
                </a:pPr>
                <a:r>
                  <a:rPr lang="it-IT"/>
                  <a:t>Speed [Knots]</a:t>
                </a:r>
              </a:p>
            </c:rich>
          </c:tx>
          <c:overlay val="0"/>
        </c:title>
        <c:numFmt formatCode="0" sourceLinked="1"/>
        <c:majorTickMark val="out"/>
        <c:minorTickMark val="none"/>
        <c:tickLblPos val="nextTo"/>
        <c:crossAx val="432917760"/>
        <c:crosses val="autoZero"/>
        <c:crossBetween val="midCat"/>
        <c:majorUnit val="10"/>
      </c:valAx>
      <c:valAx>
        <c:axId val="432917760"/>
        <c:scaling>
          <c:orientation val="minMax"/>
        </c:scaling>
        <c:delete val="0"/>
        <c:axPos val="l"/>
        <c:majorGridlines/>
        <c:title>
          <c:tx>
            <c:rich>
              <a:bodyPr rot="-5400000" vert="horz"/>
              <a:lstStyle/>
              <a:p>
                <a:pPr>
                  <a:defRPr/>
                </a:pPr>
                <a:r>
                  <a:rPr lang="it-IT"/>
                  <a:t>Peso/potenza</a:t>
                </a:r>
                <a:r>
                  <a:rPr lang="it-IT" baseline="0"/>
                  <a:t> </a:t>
                </a:r>
                <a:endParaRPr lang="it-IT"/>
              </a:p>
            </c:rich>
          </c:tx>
          <c:layout>
            <c:manualLayout>
              <c:xMode val="edge"/>
              <c:yMode val="edge"/>
              <c:x val="5.880108201658062E-3"/>
              <c:y val="0.45065512351712955"/>
            </c:manualLayout>
          </c:layout>
          <c:overlay val="0"/>
        </c:title>
        <c:numFmt formatCode="0.0" sourceLinked="1"/>
        <c:majorTickMark val="out"/>
        <c:minorTickMark val="none"/>
        <c:tickLblPos val="nextTo"/>
        <c:crossAx val="432916192"/>
        <c:crosses val="autoZero"/>
        <c:crossBetween val="midCat"/>
      </c:valAx>
    </c:plotArea>
    <c:plotVisOnly val="1"/>
    <c:dispBlanksAs val="gap"/>
    <c:showDLblsOverMax val="0"/>
  </c:chart>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9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9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9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93.wmf"/></Relationships>
</file>

<file path=ppt/drawings/drawing1.xml><?xml version="1.0" encoding="utf-8"?>
<c:userShapes xmlns:c="http://schemas.openxmlformats.org/drawingml/2006/chart">
  <cdr:relSizeAnchor xmlns:cdr="http://schemas.openxmlformats.org/drawingml/2006/chartDrawing">
    <cdr:from>
      <cdr:x>0.86828</cdr:x>
      <cdr:y>0.61416</cdr:y>
    </cdr:from>
    <cdr:to>
      <cdr:x>0.876</cdr:x>
      <cdr:y>0.7621</cdr:y>
    </cdr:to>
    <cdr:cxnSp macro="">
      <cdr:nvCxnSpPr>
        <cdr:cNvPr id="3" name="Connettore 2 2"/>
        <cdr:cNvCxnSpPr/>
      </cdr:nvCxnSpPr>
      <cdr:spPr>
        <a:xfrm xmlns:a="http://schemas.openxmlformats.org/drawingml/2006/main" flipH="1">
          <a:off x="8100392" y="3249652"/>
          <a:ext cx="72008" cy="782796"/>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0.47083</cdr:x>
      <cdr:y>0.19768</cdr:y>
    </cdr:from>
    <cdr:to>
      <cdr:x>0.6252</cdr:x>
      <cdr:y>0.26749</cdr:y>
    </cdr:to>
    <cdr:sp macro="" textlink="">
      <cdr:nvSpPr>
        <cdr:cNvPr id="4" name="CasellaDiTesto 1"/>
        <cdr:cNvSpPr txBox="1"/>
      </cdr:nvSpPr>
      <cdr:spPr>
        <a:xfrm xmlns:a="http://schemas.openxmlformats.org/drawingml/2006/main">
          <a:off x="4392488" y="1045995"/>
          <a:ext cx="1440160" cy="369332"/>
        </a:xfrm>
        <a:prstGeom xmlns:a="http://schemas.openxmlformats.org/drawingml/2006/main" prst="rect">
          <a:avLst/>
        </a:prstGeom>
        <a:solidFill xmlns:a="http://schemas.openxmlformats.org/drawingml/2006/main">
          <a:schemeClr val="bg1"/>
        </a:solidFill>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it-IT" smtClean="0"/>
            <a:t>Magnum 80</a:t>
          </a:r>
          <a:endParaRPr lang="it-IT" dirty="0"/>
        </a:p>
      </cdr:txBody>
    </cdr:sp>
  </cdr:relSizeAnchor>
  <cdr:relSizeAnchor xmlns:cdr="http://schemas.openxmlformats.org/drawingml/2006/chartDrawing">
    <cdr:from>
      <cdr:x>0.4592</cdr:x>
      <cdr:y>0.26749</cdr:y>
    </cdr:from>
    <cdr:to>
      <cdr:x>0.54802</cdr:x>
      <cdr:y>0.39466</cdr:y>
    </cdr:to>
    <cdr:cxnSp macro="">
      <cdr:nvCxnSpPr>
        <cdr:cNvPr id="5" name="Connettore 2 4"/>
        <cdr:cNvCxnSpPr>
          <a:stCxn xmlns:a="http://schemas.openxmlformats.org/drawingml/2006/main" id="4" idx="2"/>
        </cdr:cNvCxnSpPr>
      </cdr:nvCxnSpPr>
      <cdr:spPr>
        <a:xfrm xmlns:a="http://schemas.openxmlformats.org/drawingml/2006/main" flipH="1">
          <a:off x="4283969" y="1415327"/>
          <a:ext cx="828599" cy="672905"/>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0.62901</cdr:x>
      <cdr:y>0.37862</cdr:y>
    </cdr:from>
    <cdr:to>
      <cdr:x>0.82197</cdr:x>
      <cdr:y>0.44842</cdr:y>
    </cdr:to>
    <cdr:sp macro="" textlink="">
      <cdr:nvSpPr>
        <cdr:cNvPr id="7" name="CasellaDiTesto 1"/>
        <cdr:cNvSpPr txBox="1"/>
      </cdr:nvSpPr>
      <cdr:spPr>
        <a:xfrm xmlns:a="http://schemas.openxmlformats.org/drawingml/2006/main">
          <a:off x="5868144" y="2003377"/>
          <a:ext cx="1800200" cy="369332"/>
        </a:xfrm>
        <a:prstGeom xmlns:a="http://schemas.openxmlformats.org/drawingml/2006/main" prst="rect">
          <a:avLst/>
        </a:prstGeom>
        <a:solidFill xmlns:a="http://schemas.openxmlformats.org/drawingml/2006/main">
          <a:schemeClr val="bg1"/>
        </a:solidFill>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it-IT" dirty="0" err="1" smtClean="0"/>
            <a:t>Technohull</a:t>
          </a:r>
          <a:r>
            <a:rPr lang="it-IT" dirty="0" smtClean="0"/>
            <a:t> 999</a:t>
          </a:r>
          <a:endParaRPr lang="it-IT" dirty="0"/>
        </a:p>
      </cdr:txBody>
    </cdr:sp>
  </cdr:relSizeAnchor>
  <cdr:relSizeAnchor xmlns:cdr="http://schemas.openxmlformats.org/drawingml/2006/chartDrawing">
    <cdr:from>
      <cdr:x>0.60585</cdr:x>
      <cdr:y>0.44842</cdr:y>
    </cdr:from>
    <cdr:to>
      <cdr:x>0.72549</cdr:x>
      <cdr:y>0.61416</cdr:y>
    </cdr:to>
    <cdr:cxnSp macro="">
      <cdr:nvCxnSpPr>
        <cdr:cNvPr id="8" name="Connettore 2 7"/>
        <cdr:cNvCxnSpPr>
          <a:stCxn xmlns:a="http://schemas.openxmlformats.org/drawingml/2006/main" id="7" idx="2"/>
        </cdr:cNvCxnSpPr>
      </cdr:nvCxnSpPr>
      <cdr:spPr>
        <a:xfrm xmlns:a="http://schemas.openxmlformats.org/drawingml/2006/main" flipH="1">
          <a:off x="5652120" y="2372709"/>
          <a:ext cx="1116124" cy="876943"/>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0.08099</cdr:x>
      <cdr:y>0.68045</cdr:y>
    </cdr:from>
    <cdr:to>
      <cdr:x>0.27395</cdr:x>
      <cdr:y>0.72989</cdr:y>
    </cdr:to>
    <cdr:sp macro="" textlink="">
      <cdr:nvSpPr>
        <cdr:cNvPr id="11" name="CasellaDiTesto 1"/>
        <cdr:cNvSpPr txBox="1"/>
      </cdr:nvSpPr>
      <cdr:spPr>
        <a:xfrm xmlns:a="http://schemas.openxmlformats.org/drawingml/2006/main">
          <a:off x="755576" y="3600400"/>
          <a:ext cx="1800200" cy="261610"/>
        </a:xfrm>
        <a:prstGeom xmlns:a="http://schemas.openxmlformats.org/drawingml/2006/main" prst="rect">
          <a:avLst/>
        </a:prstGeom>
        <a:solidFill xmlns:a="http://schemas.openxmlformats.org/drawingml/2006/main">
          <a:schemeClr val="bg1"/>
        </a:solidFill>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it-IT" dirty="0" err="1" smtClean="0"/>
            <a:t>Cranchi</a:t>
          </a:r>
          <a:r>
            <a:rPr lang="it-IT" dirty="0" smtClean="0"/>
            <a:t> </a:t>
          </a:r>
          <a:r>
            <a:rPr lang="it-IT" dirty="0" err="1" smtClean="0"/>
            <a:t>Mediterranè</a:t>
          </a:r>
          <a:r>
            <a:rPr lang="it-IT" dirty="0" smtClean="0"/>
            <a:t> 50</a:t>
          </a:r>
          <a:endParaRPr lang="it-IT" dirty="0"/>
        </a:p>
      </cdr:txBody>
    </cdr:sp>
  </cdr:relSizeAnchor>
  <cdr:relSizeAnchor xmlns:cdr="http://schemas.openxmlformats.org/drawingml/2006/chartDrawing">
    <cdr:from>
      <cdr:x>0.17747</cdr:x>
      <cdr:y>0.72989</cdr:y>
    </cdr:from>
    <cdr:to>
      <cdr:x>0.31255</cdr:x>
      <cdr:y>0.78932</cdr:y>
    </cdr:to>
    <cdr:cxnSp macro="">
      <cdr:nvCxnSpPr>
        <cdr:cNvPr id="12" name="Connettore 2 11"/>
        <cdr:cNvCxnSpPr>
          <a:stCxn xmlns:a="http://schemas.openxmlformats.org/drawingml/2006/main" id="11" idx="2"/>
        </cdr:cNvCxnSpPr>
      </cdr:nvCxnSpPr>
      <cdr:spPr>
        <a:xfrm xmlns:a="http://schemas.openxmlformats.org/drawingml/2006/main">
          <a:off x="1655676" y="3862010"/>
          <a:ext cx="1260140" cy="314454"/>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0.86828</cdr:x>
      <cdr:y>0.61416</cdr:y>
    </cdr:from>
    <cdr:to>
      <cdr:x>0.876</cdr:x>
      <cdr:y>0.7621</cdr:y>
    </cdr:to>
    <cdr:cxnSp macro="">
      <cdr:nvCxnSpPr>
        <cdr:cNvPr id="3" name="Connettore 2 2"/>
        <cdr:cNvCxnSpPr/>
      </cdr:nvCxnSpPr>
      <cdr:spPr>
        <a:xfrm xmlns:a="http://schemas.openxmlformats.org/drawingml/2006/main" flipH="1">
          <a:off x="8100392" y="3249652"/>
          <a:ext cx="72008" cy="782796"/>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0.47083</cdr:x>
      <cdr:y>0.19768</cdr:y>
    </cdr:from>
    <cdr:to>
      <cdr:x>0.6252</cdr:x>
      <cdr:y>0.26749</cdr:y>
    </cdr:to>
    <cdr:sp macro="" textlink="">
      <cdr:nvSpPr>
        <cdr:cNvPr id="4" name="CasellaDiTesto 1"/>
        <cdr:cNvSpPr txBox="1"/>
      </cdr:nvSpPr>
      <cdr:spPr>
        <a:xfrm xmlns:a="http://schemas.openxmlformats.org/drawingml/2006/main">
          <a:off x="4392488" y="1045995"/>
          <a:ext cx="1440160" cy="369332"/>
        </a:xfrm>
        <a:prstGeom xmlns:a="http://schemas.openxmlformats.org/drawingml/2006/main" prst="rect">
          <a:avLst/>
        </a:prstGeom>
        <a:solidFill xmlns:a="http://schemas.openxmlformats.org/drawingml/2006/main">
          <a:schemeClr val="bg1"/>
        </a:solidFill>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it-IT" smtClean="0"/>
            <a:t>Magnum 80</a:t>
          </a:r>
          <a:endParaRPr lang="it-IT" dirty="0"/>
        </a:p>
      </cdr:txBody>
    </cdr:sp>
  </cdr:relSizeAnchor>
  <cdr:relSizeAnchor xmlns:cdr="http://schemas.openxmlformats.org/drawingml/2006/chartDrawing">
    <cdr:from>
      <cdr:x>0.4592</cdr:x>
      <cdr:y>0.26749</cdr:y>
    </cdr:from>
    <cdr:to>
      <cdr:x>0.54802</cdr:x>
      <cdr:y>0.39466</cdr:y>
    </cdr:to>
    <cdr:cxnSp macro="">
      <cdr:nvCxnSpPr>
        <cdr:cNvPr id="5" name="Connettore 2 4"/>
        <cdr:cNvCxnSpPr>
          <a:stCxn xmlns:a="http://schemas.openxmlformats.org/drawingml/2006/main" id="4" idx="2"/>
        </cdr:cNvCxnSpPr>
      </cdr:nvCxnSpPr>
      <cdr:spPr>
        <a:xfrm xmlns:a="http://schemas.openxmlformats.org/drawingml/2006/main" flipH="1">
          <a:off x="4283969" y="1415327"/>
          <a:ext cx="828599" cy="672905"/>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0.62901</cdr:x>
      <cdr:y>0.37862</cdr:y>
    </cdr:from>
    <cdr:to>
      <cdr:x>0.82197</cdr:x>
      <cdr:y>0.44842</cdr:y>
    </cdr:to>
    <cdr:sp macro="" textlink="">
      <cdr:nvSpPr>
        <cdr:cNvPr id="7" name="CasellaDiTesto 1"/>
        <cdr:cNvSpPr txBox="1"/>
      </cdr:nvSpPr>
      <cdr:spPr>
        <a:xfrm xmlns:a="http://schemas.openxmlformats.org/drawingml/2006/main">
          <a:off x="5868144" y="2003377"/>
          <a:ext cx="1800200" cy="369332"/>
        </a:xfrm>
        <a:prstGeom xmlns:a="http://schemas.openxmlformats.org/drawingml/2006/main" prst="rect">
          <a:avLst/>
        </a:prstGeom>
        <a:solidFill xmlns:a="http://schemas.openxmlformats.org/drawingml/2006/main">
          <a:schemeClr val="bg1"/>
        </a:solidFill>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it-IT" dirty="0" err="1" smtClean="0"/>
            <a:t>Technohull</a:t>
          </a:r>
          <a:r>
            <a:rPr lang="it-IT" dirty="0" smtClean="0"/>
            <a:t> 999</a:t>
          </a:r>
          <a:endParaRPr lang="it-IT" dirty="0"/>
        </a:p>
      </cdr:txBody>
    </cdr:sp>
  </cdr:relSizeAnchor>
  <cdr:relSizeAnchor xmlns:cdr="http://schemas.openxmlformats.org/drawingml/2006/chartDrawing">
    <cdr:from>
      <cdr:x>0.60585</cdr:x>
      <cdr:y>0.44842</cdr:y>
    </cdr:from>
    <cdr:to>
      <cdr:x>0.72549</cdr:x>
      <cdr:y>0.61416</cdr:y>
    </cdr:to>
    <cdr:cxnSp macro="">
      <cdr:nvCxnSpPr>
        <cdr:cNvPr id="8" name="Connettore 2 7"/>
        <cdr:cNvCxnSpPr>
          <a:stCxn xmlns:a="http://schemas.openxmlformats.org/drawingml/2006/main" id="7" idx="2"/>
        </cdr:cNvCxnSpPr>
      </cdr:nvCxnSpPr>
      <cdr:spPr>
        <a:xfrm xmlns:a="http://schemas.openxmlformats.org/drawingml/2006/main" flipH="1">
          <a:off x="5652120" y="2372709"/>
          <a:ext cx="1116124" cy="876943"/>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0.08099</cdr:x>
      <cdr:y>0.68045</cdr:y>
    </cdr:from>
    <cdr:to>
      <cdr:x>0.27395</cdr:x>
      <cdr:y>0.72989</cdr:y>
    </cdr:to>
    <cdr:sp macro="" textlink="">
      <cdr:nvSpPr>
        <cdr:cNvPr id="11" name="CasellaDiTesto 1"/>
        <cdr:cNvSpPr txBox="1"/>
      </cdr:nvSpPr>
      <cdr:spPr>
        <a:xfrm xmlns:a="http://schemas.openxmlformats.org/drawingml/2006/main">
          <a:off x="755576" y="3600400"/>
          <a:ext cx="1800200" cy="261610"/>
        </a:xfrm>
        <a:prstGeom xmlns:a="http://schemas.openxmlformats.org/drawingml/2006/main" prst="rect">
          <a:avLst/>
        </a:prstGeom>
        <a:solidFill xmlns:a="http://schemas.openxmlformats.org/drawingml/2006/main">
          <a:schemeClr val="bg1"/>
        </a:solidFill>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it-IT" dirty="0" err="1" smtClean="0"/>
            <a:t>Cranchi</a:t>
          </a:r>
          <a:r>
            <a:rPr lang="it-IT" dirty="0" smtClean="0"/>
            <a:t> </a:t>
          </a:r>
          <a:r>
            <a:rPr lang="it-IT" dirty="0" err="1" smtClean="0"/>
            <a:t>Mediterranè</a:t>
          </a:r>
          <a:r>
            <a:rPr lang="it-IT" dirty="0" smtClean="0"/>
            <a:t> 50</a:t>
          </a:r>
          <a:endParaRPr lang="it-IT" dirty="0"/>
        </a:p>
      </cdr:txBody>
    </cdr:sp>
  </cdr:relSizeAnchor>
  <cdr:relSizeAnchor xmlns:cdr="http://schemas.openxmlformats.org/drawingml/2006/chartDrawing">
    <cdr:from>
      <cdr:x>0.17747</cdr:x>
      <cdr:y>0.72989</cdr:y>
    </cdr:from>
    <cdr:to>
      <cdr:x>0.31255</cdr:x>
      <cdr:y>0.78932</cdr:y>
    </cdr:to>
    <cdr:cxnSp macro="">
      <cdr:nvCxnSpPr>
        <cdr:cNvPr id="12" name="Connettore 2 11"/>
        <cdr:cNvCxnSpPr>
          <a:stCxn xmlns:a="http://schemas.openxmlformats.org/drawingml/2006/main" id="11" idx="2"/>
        </cdr:cNvCxnSpPr>
      </cdr:nvCxnSpPr>
      <cdr:spPr>
        <a:xfrm xmlns:a="http://schemas.openxmlformats.org/drawingml/2006/main">
          <a:off x="1655676" y="3862010"/>
          <a:ext cx="1260140" cy="314454"/>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0.86828</cdr:x>
      <cdr:y>0.61416</cdr:y>
    </cdr:from>
    <cdr:to>
      <cdr:x>0.876</cdr:x>
      <cdr:y>0.7621</cdr:y>
    </cdr:to>
    <cdr:cxnSp macro="">
      <cdr:nvCxnSpPr>
        <cdr:cNvPr id="3" name="Connettore 2 2"/>
        <cdr:cNvCxnSpPr/>
      </cdr:nvCxnSpPr>
      <cdr:spPr>
        <a:xfrm xmlns:a="http://schemas.openxmlformats.org/drawingml/2006/main" flipH="1">
          <a:off x="8100392" y="3249652"/>
          <a:ext cx="72008" cy="782796"/>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0.39369</cdr:x>
      <cdr:y>0.15257</cdr:y>
    </cdr:from>
    <cdr:to>
      <cdr:x>0.54806</cdr:x>
      <cdr:y>0.22238</cdr:y>
    </cdr:to>
    <cdr:sp macro="" textlink="">
      <cdr:nvSpPr>
        <cdr:cNvPr id="4" name="CasellaDiTesto 1"/>
        <cdr:cNvSpPr txBox="1"/>
      </cdr:nvSpPr>
      <cdr:spPr>
        <a:xfrm xmlns:a="http://schemas.openxmlformats.org/drawingml/2006/main">
          <a:off x="3672807" y="807309"/>
          <a:ext cx="1440153" cy="369380"/>
        </a:xfrm>
        <a:prstGeom xmlns:a="http://schemas.openxmlformats.org/drawingml/2006/main" prst="rect">
          <a:avLst/>
        </a:prstGeom>
        <a:solidFill xmlns:a="http://schemas.openxmlformats.org/drawingml/2006/main">
          <a:schemeClr val="bg1"/>
        </a:solidFill>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it-IT" dirty="0" smtClean="0"/>
            <a:t>Magnum 80</a:t>
          </a:r>
          <a:endParaRPr lang="it-IT" dirty="0"/>
        </a:p>
      </cdr:txBody>
    </cdr:sp>
  </cdr:relSizeAnchor>
  <cdr:relSizeAnchor xmlns:cdr="http://schemas.openxmlformats.org/drawingml/2006/chartDrawing">
    <cdr:from>
      <cdr:x>0.44768</cdr:x>
      <cdr:y>0.22238</cdr:y>
    </cdr:from>
    <cdr:to>
      <cdr:x>0.47087</cdr:x>
      <cdr:y>0.38965</cdr:y>
    </cdr:to>
    <cdr:cxnSp macro="">
      <cdr:nvCxnSpPr>
        <cdr:cNvPr id="5" name="Connettore 2 4"/>
        <cdr:cNvCxnSpPr>
          <a:stCxn xmlns:a="http://schemas.openxmlformats.org/drawingml/2006/main" id="4" idx="2"/>
        </cdr:cNvCxnSpPr>
      </cdr:nvCxnSpPr>
      <cdr:spPr>
        <a:xfrm xmlns:a="http://schemas.openxmlformats.org/drawingml/2006/main" flipH="1">
          <a:off x="4176464" y="1176689"/>
          <a:ext cx="216420" cy="885056"/>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0.62901</cdr:x>
      <cdr:y>0.37862</cdr:y>
    </cdr:from>
    <cdr:to>
      <cdr:x>0.82197</cdr:x>
      <cdr:y>0.44842</cdr:y>
    </cdr:to>
    <cdr:sp macro="" textlink="">
      <cdr:nvSpPr>
        <cdr:cNvPr id="7" name="CasellaDiTesto 1"/>
        <cdr:cNvSpPr txBox="1"/>
      </cdr:nvSpPr>
      <cdr:spPr>
        <a:xfrm xmlns:a="http://schemas.openxmlformats.org/drawingml/2006/main">
          <a:off x="5868144" y="2003377"/>
          <a:ext cx="1800200" cy="369332"/>
        </a:xfrm>
        <a:prstGeom xmlns:a="http://schemas.openxmlformats.org/drawingml/2006/main" prst="rect">
          <a:avLst/>
        </a:prstGeom>
        <a:solidFill xmlns:a="http://schemas.openxmlformats.org/drawingml/2006/main">
          <a:schemeClr val="bg1"/>
        </a:solidFill>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it-IT" dirty="0" err="1" smtClean="0"/>
            <a:t>Technohull</a:t>
          </a:r>
          <a:r>
            <a:rPr lang="it-IT" dirty="0" smtClean="0"/>
            <a:t> 999</a:t>
          </a:r>
          <a:endParaRPr lang="it-IT" dirty="0"/>
        </a:p>
      </cdr:txBody>
    </cdr:sp>
  </cdr:relSizeAnchor>
  <cdr:relSizeAnchor xmlns:cdr="http://schemas.openxmlformats.org/drawingml/2006/chartDrawing">
    <cdr:from>
      <cdr:x>0.60585</cdr:x>
      <cdr:y>0.44842</cdr:y>
    </cdr:from>
    <cdr:to>
      <cdr:x>0.72549</cdr:x>
      <cdr:y>0.61416</cdr:y>
    </cdr:to>
    <cdr:cxnSp macro="">
      <cdr:nvCxnSpPr>
        <cdr:cNvPr id="8" name="Connettore 2 7"/>
        <cdr:cNvCxnSpPr>
          <a:stCxn xmlns:a="http://schemas.openxmlformats.org/drawingml/2006/main" id="7" idx="2"/>
        </cdr:cNvCxnSpPr>
      </cdr:nvCxnSpPr>
      <cdr:spPr>
        <a:xfrm xmlns:a="http://schemas.openxmlformats.org/drawingml/2006/main" flipH="1">
          <a:off x="5652120" y="2372709"/>
          <a:ext cx="1116124" cy="876943"/>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0.08099</cdr:x>
      <cdr:y>0.68045</cdr:y>
    </cdr:from>
    <cdr:to>
      <cdr:x>0.27395</cdr:x>
      <cdr:y>0.72989</cdr:y>
    </cdr:to>
    <cdr:sp macro="" textlink="">
      <cdr:nvSpPr>
        <cdr:cNvPr id="11" name="CasellaDiTesto 1"/>
        <cdr:cNvSpPr txBox="1"/>
      </cdr:nvSpPr>
      <cdr:spPr>
        <a:xfrm xmlns:a="http://schemas.openxmlformats.org/drawingml/2006/main">
          <a:off x="755576" y="3600400"/>
          <a:ext cx="1800200" cy="261610"/>
        </a:xfrm>
        <a:prstGeom xmlns:a="http://schemas.openxmlformats.org/drawingml/2006/main" prst="rect">
          <a:avLst/>
        </a:prstGeom>
        <a:solidFill xmlns:a="http://schemas.openxmlformats.org/drawingml/2006/main">
          <a:schemeClr val="bg1"/>
        </a:solidFill>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it-IT" dirty="0" err="1" smtClean="0"/>
            <a:t>Cranchi</a:t>
          </a:r>
          <a:r>
            <a:rPr lang="it-IT" dirty="0" smtClean="0"/>
            <a:t> </a:t>
          </a:r>
          <a:r>
            <a:rPr lang="it-IT" dirty="0" err="1" smtClean="0"/>
            <a:t>Mediterranè</a:t>
          </a:r>
          <a:r>
            <a:rPr lang="it-IT" dirty="0" smtClean="0"/>
            <a:t> 50</a:t>
          </a:r>
          <a:endParaRPr lang="it-IT" dirty="0"/>
        </a:p>
      </cdr:txBody>
    </cdr:sp>
  </cdr:relSizeAnchor>
  <cdr:relSizeAnchor xmlns:cdr="http://schemas.openxmlformats.org/drawingml/2006/chartDrawing">
    <cdr:from>
      <cdr:x>0.17747</cdr:x>
      <cdr:y>0.72989</cdr:y>
    </cdr:from>
    <cdr:to>
      <cdr:x>0.31255</cdr:x>
      <cdr:y>0.78932</cdr:y>
    </cdr:to>
    <cdr:cxnSp macro="">
      <cdr:nvCxnSpPr>
        <cdr:cNvPr id="12" name="Connettore 2 11"/>
        <cdr:cNvCxnSpPr>
          <a:stCxn xmlns:a="http://schemas.openxmlformats.org/drawingml/2006/main" id="11" idx="2"/>
        </cdr:cNvCxnSpPr>
      </cdr:nvCxnSpPr>
      <cdr:spPr>
        <a:xfrm xmlns:a="http://schemas.openxmlformats.org/drawingml/2006/main">
          <a:off x="1655676" y="3862010"/>
          <a:ext cx="1260140" cy="314454"/>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drawings/drawing4.xml><?xml version="1.0" encoding="utf-8"?>
<c:userShapes xmlns:c="http://schemas.openxmlformats.org/drawingml/2006/chart">
  <cdr:relSizeAnchor xmlns:cdr="http://schemas.openxmlformats.org/drawingml/2006/chartDrawing">
    <cdr:from>
      <cdr:x>0.86828</cdr:x>
      <cdr:y>0.61416</cdr:y>
    </cdr:from>
    <cdr:to>
      <cdr:x>0.876</cdr:x>
      <cdr:y>0.7621</cdr:y>
    </cdr:to>
    <cdr:cxnSp macro="">
      <cdr:nvCxnSpPr>
        <cdr:cNvPr id="3" name="Connettore 2 2"/>
        <cdr:cNvCxnSpPr/>
      </cdr:nvCxnSpPr>
      <cdr:spPr>
        <a:xfrm xmlns:a="http://schemas.openxmlformats.org/drawingml/2006/main" flipH="1">
          <a:off x="8100392" y="3249652"/>
          <a:ext cx="72008" cy="782796"/>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0.47083</cdr:x>
      <cdr:y>0.19768</cdr:y>
    </cdr:from>
    <cdr:to>
      <cdr:x>0.6252</cdr:x>
      <cdr:y>0.26749</cdr:y>
    </cdr:to>
    <cdr:sp macro="" textlink="">
      <cdr:nvSpPr>
        <cdr:cNvPr id="4" name="CasellaDiTesto 1"/>
        <cdr:cNvSpPr txBox="1"/>
      </cdr:nvSpPr>
      <cdr:spPr>
        <a:xfrm xmlns:a="http://schemas.openxmlformats.org/drawingml/2006/main">
          <a:off x="4392488" y="1045995"/>
          <a:ext cx="1440160" cy="369332"/>
        </a:xfrm>
        <a:prstGeom xmlns:a="http://schemas.openxmlformats.org/drawingml/2006/main" prst="rect">
          <a:avLst/>
        </a:prstGeom>
        <a:solidFill xmlns:a="http://schemas.openxmlformats.org/drawingml/2006/main">
          <a:schemeClr val="bg1"/>
        </a:solidFill>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it-IT" smtClean="0"/>
            <a:t>Magnum 80</a:t>
          </a:r>
          <a:endParaRPr lang="it-IT" dirty="0"/>
        </a:p>
      </cdr:txBody>
    </cdr:sp>
  </cdr:relSizeAnchor>
  <cdr:relSizeAnchor xmlns:cdr="http://schemas.openxmlformats.org/drawingml/2006/chartDrawing">
    <cdr:from>
      <cdr:x>0.4592</cdr:x>
      <cdr:y>0.26749</cdr:y>
    </cdr:from>
    <cdr:to>
      <cdr:x>0.54802</cdr:x>
      <cdr:y>0.39466</cdr:y>
    </cdr:to>
    <cdr:cxnSp macro="">
      <cdr:nvCxnSpPr>
        <cdr:cNvPr id="5" name="Connettore 2 4"/>
        <cdr:cNvCxnSpPr>
          <a:stCxn xmlns:a="http://schemas.openxmlformats.org/drawingml/2006/main" id="4" idx="2"/>
        </cdr:cNvCxnSpPr>
      </cdr:nvCxnSpPr>
      <cdr:spPr>
        <a:xfrm xmlns:a="http://schemas.openxmlformats.org/drawingml/2006/main" flipH="1">
          <a:off x="4283969" y="1415327"/>
          <a:ext cx="828599" cy="672905"/>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0.62901</cdr:x>
      <cdr:y>0.37862</cdr:y>
    </cdr:from>
    <cdr:to>
      <cdr:x>0.82197</cdr:x>
      <cdr:y>0.44842</cdr:y>
    </cdr:to>
    <cdr:sp macro="" textlink="">
      <cdr:nvSpPr>
        <cdr:cNvPr id="7" name="CasellaDiTesto 1"/>
        <cdr:cNvSpPr txBox="1"/>
      </cdr:nvSpPr>
      <cdr:spPr>
        <a:xfrm xmlns:a="http://schemas.openxmlformats.org/drawingml/2006/main">
          <a:off x="5868144" y="2003377"/>
          <a:ext cx="1800200" cy="369332"/>
        </a:xfrm>
        <a:prstGeom xmlns:a="http://schemas.openxmlformats.org/drawingml/2006/main" prst="rect">
          <a:avLst/>
        </a:prstGeom>
        <a:solidFill xmlns:a="http://schemas.openxmlformats.org/drawingml/2006/main">
          <a:schemeClr val="bg1"/>
        </a:solidFill>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it-IT" dirty="0" err="1" smtClean="0"/>
            <a:t>Technohull</a:t>
          </a:r>
          <a:r>
            <a:rPr lang="it-IT" dirty="0" smtClean="0"/>
            <a:t> 999</a:t>
          </a:r>
          <a:endParaRPr lang="it-IT" dirty="0"/>
        </a:p>
      </cdr:txBody>
    </cdr:sp>
  </cdr:relSizeAnchor>
  <cdr:relSizeAnchor xmlns:cdr="http://schemas.openxmlformats.org/drawingml/2006/chartDrawing">
    <cdr:from>
      <cdr:x>0.60585</cdr:x>
      <cdr:y>0.44842</cdr:y>
    </cdr:from>
    <cdr:to>
      <cdr:x>0.72549</cdr:x>
      <cdr:y>0.61416</cdr:y>
    </cdr:to>
    <cdr:cxnSp macro="">
      <cdr:nvCxnSpPr>
        <cdr:cNvPr id="8" name="Connettore 2 7"/>
        <cdr:cNvCxnSpPr>
          <a:stCxn xmlns:a="http://schemas.openxmlformats.org/drawingml/2006/main" id="7" idx="2"/>
        </cdr:cNvCxnSpPr>
      </cdr:nvCxnSpPr>
      <cdr:spPr>
        <a:xfrm xmlns:a="http://schemas.openxmlformats.org/drawingml/2006/main" flipH="1">
          <a:off x="5652120" y="2372709"/>
          <a:ext cx="1116124" cy="876943"/>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0.08099</cdr:x>
      <cdr:y>0.68045</cdr:y>
    </cdr:from>
    <cdr:to>
      <cdr:x>0.27395</cdr:x>
      <cdr:y>0.72989</cdr:y>
    </cdr:to>
    <cdr:sp macro="" textlink="">
      <cdr:nvSpPr>
        <cdr:cNvPr id="11" name="CasellaDiTesto 1"/>
        <cdr:cNvSpPr txBox="1"/>
      </cdr:nvSpPr>
      <cdr:spPr>
        <a:xfrm xmlns:a="http://schemas.openxmlformats.org/drawingml/2006/main">
          <a:off x="755576" y="3600400"/>
          <a:ext cx="1800200" cy="261610"/>
        </a:xfrm>
        <a:prstGeom xmlns:a="http://schemas.openxmlformats.org/drawingml/2006/main" prst="rect">
          <a:avLst/>
        </a:prstGeom>
        <a:solidFill xmlns:a="http://schemas.openxmlformats.org/drawingml/2006/main">
          <a:schemeClr val="bg1"/>
        </a:solidFill>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it-IT" dirty="0" err="1" smtClean="0"/>
            <a:t>Cranchi</a:t>
          </a:r>
          <a:r>
            <a:rPr lang="it-IT" dirty="0" smtClean="0"/>
            <a:t> </a:t>
          </a:r>
          <a:r>
            <a:rPr lang="it-IT" dirty="0" err="1" smtClean="0"/>
            <a:t>Mediterranè</a:t>
          </a:r>
          <a:r>
            <a:rPr lang="it-IT" dirty="0" smtClean="0"/>
            <a:t> 50</a:t>
          </a:r>
          <a:endParaRPr lang="it-IT" dirty="0"/>
        </a:p>
      </cdr:txBody>
    </cdr:sp>
  </cdr:relSizeAnchor>
  <cdr:relSizeAnchor xmlns:cdr="http://schemas.openxmlformats.org/drawingml/2006/chartDrawing">
    <cdr:from>
      <cdr:x>0.17747</cdr:x>
      <cdr:y>0.72989</cdr:y>
    </cdr:from>
    <cdr:to>
      <cdr:x>0.31255</cdr:x>
      <cdr:y>0.78932</cdr:y>
    </cdr:to>
    <cdr:cxnSp macro="">
      <cdr:nvCxnSpPr>
        <cdr:cNvPr id="12" name="Connettore 2 11"/>
        <cdr:cNvCxnSpPr>
          <a:stCxn xmlns:a="http://schemas.openxmlformats.org/drawingml/2006/main" id="11" idx="2"/>
        </cdr:cNvCxnSpPr>
      </cdr:nvCxnSpPr>
      <cdr:spPr>
        <a:xfrm xmlns:a="http://schemas.openxmlformats.org/drawingml/2006/main">
          <a:off x="1655676" y="3862010"/>
          <a:ext cx="1260140" cy="314454"/>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drawings/drawing5.xml><?xml version="1.0" encoding="utf-8"?>
<c:userShapes xmlns:c="http://schemas.openxmlformats.org/drawingml/2006/chart">
  <cdr:relSizeAnchor xmlns:cdr="http://schemas.openxmlformats.org/drawingml/2006/chartDrawing">
    <cdr:from>
      <cdr:x>0.76022</cdr:x>
      <cdr:y>0.77329</cdr:y>
    </cdr:from>
    <cdr:to>
      <cdr:x>0.86056</cdr:x>
      <cdr:y>0.80819</cdr:y>
    </cdr:to>
    <cdr:cxnSp macro="">
      <cdr:nvCxnSpPr>
        <cdr:cNvPr id="3" name="Connettore 2 2"/>
        <cdr:cNvCxnSpPr/>
      </cdr:nvCxnSpPr>
      <cdr:spPr>
        <a:xfrm xmlns:a="http://schemas.openxmlformats.org/drawingml/2006/main" flipV="1">
          <a:off x="7092280" y="4091635"/>
          <a:ext cx="936104" cy="184666"/>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0.47083</cdr:x>
      <cdr:y>0.19768</cdr:y>
    </cdr:from>
    <cdr:to>
      <cdr:x>0.6252</cdr:x>
      <cdr:y>0.26749</cdr:y>
    </cdr:to>
    <cdr:sp macro="" textlink="">
      <cdr:nvSpPr>
        <cdr:cNvPr id="4" name="CasellaDiTesto 1"/>
        <cdr:cNvSpPr txBox="1"/>
      </cdr:nvSpPr>
      <cdr:spPr>
        <a:xfrm xmlns:a="http://schemas.openxmlformats.org/drawingml/2006/main">
          <a:off x="4392488" y="1045995"/>
          <a:ext cx="1440160" cy="369332"/>
        </a:xfrm>
        <a:prstGeom xmlns:a="http://schemas.openxmlformats.org/drawingml/2006/main" prst="rect">
          <a:avLst/>
        </a:prstGeom>
        <a:solidFill xmlns:a="http://schemas.openxmlformats.org/drawingml/2006/main">
          <a:schemeClr val="bg1"/>
        </a:solidFill>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it-IT" smtClean="0"/>
            <a:t>Magnum 80</a:t>
          </a:r>
          <a:endParaRPr lang="it-IT" dirty="0"/>
        </a:p>
      </cdr:txBody>
    </cdr:sp>
  </cdr:relSizeAnchor>
  <cdr:relSizeAnchor xmlns:cdr="http://schemas.openxmlformats.org/drawingml/2006/chartDrawing">
    <cdr:from>
      <cdr:x>0.4592</cdr:x>
      <cdr:y>0.26749</cdr:y>
    </cdr:from>
    <cdr:to>
      <cdr:x>0.54802</cdr:x>
      <cdr:y>0.39466</cdr:y>
    </cdr:to>
    <cdr:cxnSp macro="">
      <cdr:nvCxnSpPr>
        <cdr:cNvPr id="5" name="Connettore 2 4"/>
        <cdr:cNvCxnSpPr>
          <a:stCxn xmlns:a="http://schemas.openxmlformats.org/drawingml/2006/main" id="4" idx="2"/>
        </cdr:cNvCxnSpPr>
      </cdr:nvCxnSpPr>
      <cdr:spPr>
        <a:xfrm xmlns:a="http://schemas.openxmlformats.org/drawingml/2006/main" flipH="1">
          <a:off x="4283969" y="1415327"/>
          <a:ext cx="828599" cy="672905"/>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0.62901</cdr:x>
      <cdr:y>0.37862</cdr:y>
    </cdr:from>
    <cdr:to>
      <cdr:x>0.82197</cdr:x>
      <cdr:y>0.44842</cdr:y>
    </cdr:to>
    <cdr:sp macro="" textlink="">
      <cdr:nvSpPr>
        <cdr:cNvPr id="7" name="CasellaDiTesto 1"/>
        <cdr:cNvSpPr txBox="1"/>
      </cdr:nvSpPr>
      <cdr:spPr>
        <a:xfrm xmlns:a="http://schemas.openxmlformats.org/drawingml/2006/main">
          <a:off x="5868144" y="2003377"/>
          <a:ext cx="1800200" cy="369332"/>
        </a:xfrm>
        <a:prstGeom xmlns:a="http://schemas.openxmlformats.org/drawingml/2006/main" prst="rect">
          <a:avLst/>
        </a:prstGeom>
        <a:solidFill xmlns:a="http://schemas.openxmlformats.org/drawingml/2006/main">
          <a:schemeClr val="bg1"/>
        </a:solidFill>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it-IT" dirty="0" err="1" smtClean="0"/>
            <a:t>Technohull</a:t>
          </a:r>
          <a:r>
            <a:rPr lang="it-IT" dirty="0" smtClean="0"/>
            <a:t> 999</a:t>
          </a:r>
          <a:endParaRPr lang="it-IT" dirty="0"/>
        </a:p>
      </cdr:txBody>
    </cdr:sp>
  </cdr:relSizeAnchor>
  <cdr:relSizeAnchor xmlns:cdr="http://schemas.openxmlformats.org/drawingml/2006/chartDrawing">
    <cdr:from>
      <cdr:x>0.60585</cdr:x>
      <cdr:y>0.44842</cdr:y>
    </cdr:from>
    <cdr:to>
      <cdr:x>0.72549</cdr:x>
      <cdr:y>0.61416</cdr:y>
    </cdr:to>
    <cdr:cxnSp macro="">
      <cdr:nvCxnSpPr>
        <cdr:cNvPr id="8" name="Connettore 2 7"/>
        <cdr:cNvCxnSpPr>
          <a:stCxn xmlns:a="http://schemas.openxmlformats.org/drawingml/2006/main" id="7" idx="2"/>
        </cdr:cNvCxnSpPr>
      </cdr:nvCxnSpPr>
      <cdr:spPr>
        <a:xfrm xmlns:a="http://schemas.openxmlformats.org/drawingml/2006/main" flipH="1">
          <a:off x="5652120" y="2372709"/>
          <a:ext cx="1116124" cy="876943"/>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0.08099</cdr:x>
      <cdr:y>0.68045</cdr:y>
    </cdr:from>
    <cdr:to>
      <cdr:x>0.27395</cdr:x>
      <cdr:y>0.72989</cdr:y>
    </cdr:to>
    <cdr:sp macro="" textlink="">
      <cdr:nvSpPr>
        <cdr:cNvPr id="11" name="CasellaDiTesto 1"/>
        <cdr:cNvSpPr txBox="1"/>
      </cdr:nvSpPr>
      <cdr:spPr>
        <a:xfrm xmlns:a="http://schemas.openxmlformats.org/drawingml/2006/main">
          <a:off x="755576" y="3600400"/>
          <a:ext cx="1800200" cy="261610"/>
        </a:xfrm>
        <a:prstGeom xmlns:a="http://schemas.openxmlformats.org/drawingml/2006/main" prst="rect">
          <a:avLst/>
        </a:prstGeom>
        <a:solidFill xmlns:a="http://schemas.openxmlformats.org/drawingml/2006/main">
          <a:schemeClr val="bg1"/>
        </a:solidFill>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it-IT" dirty="0" err="1" smtClean="0"/>
            <a:t>Cranchi</a:t>
          </a:r>
          <a:r>
            <a:rPr lang="it-IT" dirty="0" smtClean="0"/>
            <a:t> </a:t>
          </a:r>
          <a:r>
            <a:rPr lang="it-IT" dirty="0" err="1" smtClean="0"/>
            <a:t>Mediterranè</a:t>
          </a:r>
          <a:r>
            <a:rPr lang="it-IT" dirty="0" smtClean="0"/>
            <a:t> 50</a:t>
          </a:r>
          <a:endParaRPr lang="it-IT" dirty="0"/>
        </a:p>
      </cdr:txBody>
    </cdr:sp>
  </cdr:relSizeAnchor>
  <cdr:relSizeAnchor xmlns:cdr="http://schemas.openxmlformats.org/drawingml/2006/chartDrawing">
    <cdr:from>
      <cdr:x>0.17747</cdr:x>
      <cdr:y>0.72989</cdr:y>
    </cdr:from>
    <cdr:to>
      <cdr:x>0.31255</cdr:x>
      <cdr:y>0.78932</cdr:y>
    </cdr:to>
    <cdr:cxnSp macro="">
      <cdr:nvCxnSpPr>
        <cdr:cNvPr id="12" name="Connettore 2 11"/>
        <cdr:cNvCxnSpPr>
          <a:stCxn xmlns:a="http://schemas.openxmlformats.org/drawingml/2006/main" id="11" idx="2"/>
        </cdr:cNvCxnSpPr>
      </cdr:nvCxnSpPr>
      <cdr:spPr>
        <a:xfrm xmlns:a="http://schemas.openxmlformats.org/drawingml/2006/main">
          <a:off x="1655676" y="3862010"/>
          <a:ext cx="1260140" cy="314454"/>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1"/>
            <a:ext cx="3076575" cy="512763"/>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sz="quarter" idx="1"/>
          </p:nvPr>
        </p:nvSpPr>
        <p:spPr>
          <a:xfrm>
            <a:off x="4021139" y="1"/>
            <a:ext cx="3076575" cy="512763"/>
          </a:xfrm>
          <a:prstGeom prst="rect">
            <a:avLst/>
          </a:prstGeom>
        </p:spPr>
        <p:txBody>
          <a:bodyPr vert="horz" lIns="91440" tIns="45720" rIns="91440" bIns="45720" rtlCol="0"/>
          <a:lstStyle>
            <a:lvl1pPr algn="r">
              <a:defRPr sz="1200"/>
            </a:lvl1pPr>
          </a:lstStyle>
          <a:p>
            <a:fld id="{CDB29B78-837A-428C-9312-F86D74222AB6}" type="datetimeFigureOut">
              <a:rPr lang="en-GB" smtClean="0"/>
              <a:t>15/05/2017</a:t>
            </a:fld>
            <a:endParaRPr lang="en-GB"/>
          </a:p>
        </p:txBody>
      </p:sp>
      <p:sp>
        <p:nvSpPr>
          <p:cNvPr id="4" name="Segnaposto piè di pagina 3"/>
          <p:cNvSpPr>
            <a:spLocks noGrp="1"/>
          </p:cNvSpPr>
          <p:nvPr>
            <p:ph type="ftr" sz="quarter" idx="2"/>
          </p:nvPr>
        </p:nvSpPr>
        <p:spPr>
          <a:xfrm>
            <a:off x="1" y="9721851"/>
            <a:ext cx="3076575" cy="512763"/>
          </a:xfrm>
          <a:prstGeom prst="rect">
            <a:avLst/>
          </a:prstGeom>
        </p:spPr>
        <p:txBody>
          <a:bodyPr vert="horz" lIns="91440" tIns="45720" rIns="91440" bIns="45720" rtlCol="0" anchor="b"/>
          <a:lstStyle>
            <a:lvl1pPr algn="l">
              <a:defRPr sz="1200"/>
            </a:lvl1pPr>
          </a:lstStyle>
          <a:p>
            <a:endParaRPr lang="en-GB"/>
          </a:p>
        </p:txBody>
      </p:sp>
      <p:sp>
        <p:nvSpPr>
          <p:cNvPr id="5" name="Segnaposto numero diapositiva 4"/>
          <p:cNvSpPr>
            <a:spLocks noGrp="1"/>
          </p:cNvSpPr>
          <p:nvPr>
            <p:ph type="sldNum" sz="quarter" idx="3"/>
          </p:nvPr>
        </p:nvSpPr>
        <p:spPr>
          <a:xfrm>
            <a:off x="4021139" y="9721851"/>
            <a:ext cx="3076575" cy="512763"/>
          </a:xfrm>
          <a:prstGeom prst="rect">
            <a:avLst/>
          </a:prstGeom>
        </p:spPr>
        <p:txBody>
          <a:bodyPr vert="horz" lIns="91440" tIns="45720" rIns="91440" bIns="45720" rtlCol="0" anchor="b"/>
          <a:lstStyle>
            <a:lvl1pPr algn="r">
              <a:defRPr sz="1200"/>
            </a:lvl1pPr>
          </a:lstStyle>
          <a:p>
            <a:fld id="{48A1B2DB-15E3-49E7-8CD9-B2D7D0C6D4B5}" type="slidenum">
              <a:rPr lang="en-GB" smtClean="0"/>
              <a:t>‹N›</a:t>
            </a:fld>
            <a:endParaRPr lang="en-GB"/>
          </a:p>
        </p:txBody>
      </p:sp>
    </p:spTree>
    <p:extLst>
      <p:ext uri="{BB962C8B-B14F-4D97-AF65-F5344CB8AC3E}">
        <p14:creationId xmlns:p14="http://schemas.microsoft.com/office/powerpoint/2010/main" val="7406435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2"/>
            <a:ext cx="3076363" cy="511731"/>
          </a:xfrm>
          <a:prstGeom prst="rect">
            <a:avLst/>
          </a:prstGeom>
        </p:spPr>
        <p:txBody>
          <a:bodyPr vert="horz" lIns="99048" tIns="49524" rIns="99048" bIns="49524" rtlCol="0"/>
          <a:lstStyle>
            <a:lvl1pPr algn="l">
              <a:defRPr sz="1300"/>
            </a:lvl1pPr>
          </a:lstStyle>
          <a:p>
            <a:endParaRPr lang="it-IT"/>
          </a:p>
        </p:txBody>
      </p:sp>
      <p:sp>
        <p:nvSpPr>
          <p:cNvPr id="3" name="Segnaposto data 2"/>
          <p:cNvSpPr>
            <a:spLocks noGrp="1"/>
          </p:cNvSpPr>
          <p:nvPr>
            <p:ph type="dt" idx="1"/>
          </p:nvPr>
        </p:nvSpPr>
        <p:spPr>
          <a:xfrm>
            <a:off x="4021295" y="2"/>
            <a:ext cx="3076363" cy="511731"/>
          </a:xfrm>
          <a:prstGeom prst="rect">
            <a:avLst/>
          </a:prstGeom>
        </p:spPr>
        <p:txBody>
          <a:bodyPr vert="horz" lIns="99048" tIns="49524" rIns="99048" bIns="49524" rtlCol="0"/>
          <a:lstStyle>
            <a:lvl1pPr algn="r">
              <a:defRPr sz="1300"/>
            </a:lvl1pPr>
          </a:lstStyle>
          <a:p>
            <a:fld id="{44C0597A-9BC9-4D66-85F1-CCB8CCE518C5}" type="datetimeFigureOut">
              <a:rPr lang="it-IT" smtClean="0"/>
              <a:pPr/>
              <a:t>15/05/2017</a:t>
            </a:fld>
            <a:endParaRPr lang="it-IT"/>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it-IT"/>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1" y="9721108"/>
            <a:ext cx="3076363" cy="511731"/>
          </a:xfrm>
          <a:prstGeom prst="rect">
            <a:avLst/>
          </a:prstGeom>
        </p:spPr>
        <p:txBody>
          <a:bodyPr vert="horz" lIns="99048" tIns="49524" rIns="99048" bIns="49524" rtlCol="0" anchor="b"/>
          <a:lstStyle>
            <a:lvl1pPr algn="l">
              <a:defRPr sz="1300"/>
            </a:lvl1pPr>
          </a:lstStyle>
          <a:p>
            <a:endParaRPr lang="it-IT"/>
          </a:p>
        </p:txBody>
      </p:sp>
      <p:sp>
        <p:nvSpPr>
          <p:cNvPr id="7" name="Segnaposto numero diapositiva 6"/>
          <p:cNvSpPr>
            <a:spLocks noGrp="1"/>
          </p:cNvSpPr>
          <p:nvPr>
            <p:ph type="sldNum" sz="quarter" idx="5"/>
          </p:nvPr>
        </p:nvSpPr>
        <p:spPr>
          <a:xfrm>
            <a:off x="4021295" y="9721108"/>
            <a:ext cx="3076363" cy="511731"/>
          </a:xfrm>
          <a:prstGeom prst="rect">
            <a:avLst/>
          </a:prstGeom>
        </p:spPr>
        <p:txBody>
          <a:bodyPr vert="horz" lIns="99048" tIns="49524" rIns="99048" bIns="49524" rtlCol="0" anchor="b"/>
          <a:lstStyle>
            <a:lvl1pPr algn="r">
              <a:defRPr sz="1300"/>
            </a:lvl1pPr>
          </a:lstStyle>
          <a:p>
            <a:fld id="{78F24668-68DB-4C54-BE50-4438809FD0CE}" type="slidenum">
              <a:rPr lang="it-IT" smtClean="0"/>
              <a:pPr/>
              <a:t>‹N›</a:t>
            </a:fld>
            <a:endParaRPr lang="it-IT"/>
          </a:p>
        </p:txBody>
      </p:sp>
    </p:spTree>
    <p:extLst>
      <p:ext uri="{BB962C8B-B14F-4D97-AF65-F5344CB8AC3E}">
        <p14:creationId xmlns:p14="http://schemas.microsoft.com/office/powerpoint/2010/main" val="3696397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92188" y="768350"/>
            <a:ext cx="5114925" cy="3836988"/>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1</a:t>
            </a:fld>
            <a:endParaRPr lang="it-IT"/>
          </a:p>
        </p:txBody>
      </p:sp>
    </p:spTree>
    <p:extLst>
      <p:ext uri="{BB962C8B-B14F-4D97-AF65-F5344CB8AC3E}">
        <p14:creationId xmlns:p14="http://schemas.microsoft.com/office/powerpoint/2010/main" val="1610749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38</a:t>
            </a:fld>
            <a:endParaRPr lang="it-IT"/>
          </a:p>
        </p:txBody>
      </p:sp>
    </p:spTree>
    <p:extLst>
      <p:ext uri="{BB962C8B-B14F-4D97-AF65-F5344CB8AC3E}">
        <p14:creationId xmlns:p14="http://schemas.microsoft.com/office/powerpoint/2010/main" val="797660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39</a:t>
            </a:fld>
            <a:endParaRPr lang="it-IT"/>
          </a:p>
        </p:txBody>
      </p:sp>
    </p:spTree>
    <p:extLst>
      <p:ext uri="{BB962C8B-B14F-4D97-AF65-F5344CB8AC3E}">
        <p14:creationId xmlns:p14="http://schemas.microsoft.com/office/powerpoint/2010/main" val="28890541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40</a:t>
            </a:fld>
            <a:endParaRPr lang="it-IT"/>
          </a:p>
        </p:txBody>
      </p:sp>
    </p:spTree>
    <p:extLst>
      <p:ext uri="{BB962C8B-B14F-4D97-AF65-F5344CB8AC3E}">
        <p14:creationId xmlns:p14="http://schemas.microsoft.com/office/powerpoint/2010/main" val="22139929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41</a:t>
            </a:fld>
            <a:endParaRPr lang="it-IT"/>
          </a:p>
        </p:txBody>
      </p:sp>
    </p:spTree>
    <p:extLst>
      <p:ext uri="{BB962C8B-B14F-4D97-AF65-F5344CB8AC3E}">
        <p14:creationId xmlns:p14="http://schemas.microsoft.com/office/powerpoint/2010/main" val="26267496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42</a:t>
            </a:fld>
            <a:endParaRPr lang="it-IT"/>
          </a:p>
        </p:txBody>
      </p:sp>
    </p:spTree>
    <p:extLst>
      <p:ext uri="{BB962C8B-B14F-4D97-AF65-F5344CB8AC3E}">
        <p14:creationId xmlns:p14="http://schemas.microsoft.com/office/powerpoint/2010/main" val="3854048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43</a:t>
            </a:fld>
            <a:endParaRPr lang="it-IT"/>
          </a:p>
        </p:txBody>
      </p:sp>
    </p:spTree>
    <p:extLst>
      <p:ext uri="{BB962C8B-B14F-4D97-AF65-F5344CB8AC3E}">
        <p14:creationId xmlns:p14="http://schemas.microsoft.com/office/powerpoint/2010/main" val="24955876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44</a:t>
            </a:fld>
            <a:endParaRPr lang="it-IT"/>
          </a:p>
        </p:txBody>
      </p:sp>
    </p:spTree>
    <p:extLst>
      <p:ext uri="{BB962C8B-B14F-4D97-AF65-F5344CB8AC3E}">
        <p14:creationId xmlns:p14="http://schemas.microsoft.com/office/powerpoint/2010/main" val="18234525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45</a:t>
            </a:fld>
            <a:endParaRPr lang="it-IT"/>
          </a:p>
        </p:txBody>
      </p:sp>
    </p:spTree>
    <p:extLst>
      <p:ext uri="{BB962C8B-B14F-4D97-AF65-F5344CB8AC3E}">
        <p14:creationId xmlns:p14="http://schemas.microsoft.com/office/powerpoint/2010/main" val="5017425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46</a:t>
            </a:fld>
            <a:endParaRPr lang="it-IT"/>
          </a:p>
        </p:txBody>
      </p:sp>
    </p:spTree>
    <p:extLst>
      <p:ext uri="{BB962C8B-B14F-4D97-AF65-F5344CB8AC3E}">
        <p14:creationId xmlns:p14="http://schemas.microsoft.com/office/powerpoint/2010/main" val="4105462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47</a:t>
            </a:fld>
            <a:endParaRPr lang="it-IT"/>
          </a:p>
        </p:txBody>
      </p:sp>
    </p:spTree>
    <p:extLst>
      <p:ext uri="{BB962C8B-B14F-4D97-AF65-F5344CB8AC3E}">
        <p14:creationId xmlns:p14="http://schemas.microsoft.com/office/powerpoint/2010/main" val="3765790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92188" y="768350"/>
            <a:ext cx="5114925" cy="3836988"/>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2</a:t>
            </a:fld>
            <a:endParaRPr lang="it-IT"/>
          </a:p>
        </p:txBody>
      </p:sp>
    </p:spTree>
    <p:extLst>
      <p:ext uri="{BB962C8B-B14F-4D97-AF65-F5344CB8AC3E}">
        <p14:creationId xmlns:p14="http://schemas.microsoft.com/office/powerpoint/2010/main" val="30816902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48</a:t>
            </a:fld>
            <a:endParaRPr lang="it-IT"/>
          </a:p>
        </p:txBody>
      </p:sp>
    </p:spTree>
    <p:extLst>
      <p:ext uri="{BB962C8B-B14F-4D97-AF65-F5344CB8AC3E}">
        <p14:creationId xmlns:p14="http://schemas.microsoft.com/office/powerpoint/2010/main" val="10090526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49</a:t>
            </a:fld>
            <a:endParaRPr lang="it-IT"/>
          </a:p>
        </p:txBody>
      </p:sp>
    </p:spTree>
    <p:extLst>
      <p:ext uri="{BB962C8B-B14F-4D97-AF65-F5344CB8AC3E}">
        <p14:creationId xmlns:p14="http://schemas.microsoft.com/office/powerpoint/2010/main" val="10099529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50</a:t>
            </a:fld>
            <a:endParaRPr lang="it-IT"/>
          </a:p>
        </p:txBody>
      </p:sp>
    </p:spTree>
    <p:extLst>
      <p:ext uri="{BB962C8B-B14F-4D97-AF65-F5344CB8AC3E}">
        <p14:creationId xmlns:p14="http://schemas.microsoft.com/office/powerpoint/2010/main" val="7371010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51</a:t>
            </a:fld>
            <a:endParaRPr lang="it-IT"/>
          </a:p>
        </p:txBody>
      </p:sp>
    </p:spTree>
    <p:extLst>
      <p:ext uri="{BB962C8B-B14F-4D97-AF65-F5344CB8AC3E}">
        <p14:creationId xmlns:p14="http://schemas.microsoft.com/office/powerpoint/2010/main" val="29662799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52</a:t>
            </a:fld>
            <a:endParaRPr lang="it-IT"/>
          </a:p>
        </p:txBody>
      </p:sp>
    </p:spTree>
    <p:extLst>
      <p:ext uri="{BB962C8B-B14F-4D97-AF65-F5344CB8AC3E}">
        <p14:creationId xmlns:p14="http://schemas.microsoft.com/office/powerpoint/2010/main" val="20211492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53</a:t>
            </a:fld>
            <a:endParaRPr lang="it-IT"/>
          </a:p>
        </p:txBody>
      </p:sp>
    </p:spTree>
    <p:extLst>
      <p:ext uri="{BB962C8B-B14F-4D97-AF65-F5344CB8AC3E}">
        <p14:creationId xmlns:p14="http://schemas.microsoft.com/office/powerpoint/2010/main" val="14669163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54</a:t>
            </a:fld>
            <a:endParaRPr lang="it-IT"/>
          </a:p>
        </p:txBody>
      </p:sp>
    </p:spTree>
    <p:extLst>
      <p:ext uri="{BB962C8B-B14F-4D97-AF65-F5344CB8AC3E}">
        <p14:creationId xmlns:p14="http://schemas.microsoft.com/office/powerpoint/2010/main" val="4862873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55</a:t>
            </a:fld>
            <a:endParaRPr lang="it-IT"/>
          </a:p>
        </p:txBody>
      </p:sp>
    </p:spTree>
    <p:extLst>
      <p:ext uri="{BB962C8B-B14F-4D97-AF65-F5344CB8AC3E}">
        <p14:creationId xmlns:p14="http://schemas.microsoft.com/office/powerpoint/2010/main" val="27503637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56</a:t>
            </a:fld>
            <a:endParaRPr lang="it-IT"/>
          </a:p>
        </p:txBody>
      </p:sp>
    </p:spTree>
    <p:extLst>
      <p:ext uri="{BB962C8B-B14F-4D97-AF65-F5344CB8AC3E}">
        <p14:creationId xmlns:p14="http://schemas.microsoft.com/office/powerpoint/2010/main" val="15320795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57</a:t>
            </a:fld>
            <a:endParaRPr lang="it-IT"/>
          </a:p>
        </p:txBody>
      </p:sp>
    </p:spTree>
    <p:extLst>
      <p:ext uri="{BB962C8B-B14F-4D97-AF65-F5344CB8AC3E}">
        <p14:creationId xmlns:p14="http://schemas.microsoft.com/office/powerpoint/2010/main" val="6994560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92500" lnSpcReduction="20000"/>
          </a:bodyPr>
          <a:lstStyle/>
          <a:p>
            <a:r>
              <a:rPr lang="it-IT" sz="1200" kern="1200" dirty="0" smtClean="0">
                <a:solidFill>
                  <a:schemeClr val="tx1"/>
                </a:solidFill>
                <a:effectLst/>
                <a:latin typeface="+mn-lt"/>
                <a:ea typeface="+mn-ea"/>
                <a:cs typeface="+mn-cs"/>
              </a:rPr>
              <a:t>La tecnologia di produzione in composito è nata nel 1937, quando </a:t>
            </a:r>
            <a:r>
              <a:rPr lang="it-IT" sz="1200" kern="1200" dirty="0" err="1" smtClean="0">
                <a:solidFill>
                  <a:schemeClr val="tx1"/>
                </a:solidFill>
                <a:effectLst/>
                <a:latin typeface="+mn-lt"/>
                <a:ea typeface="+mn-ea"/>
                <a:cs typeface="+mn-cs"/>
              </a:rPr>
              <a:t>Owens</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Corning</a:t>
            </a:r>
            <a:r>
              <a:rPr lang="it-IT" sz="1200" kern="1200" dirty="0" smtClean="0">
                <a:solidFill>
                  <a:schemeClr val="tx1"/>
                </a:solidFill>
                <a:effectLst/>
                <a:latin typeface="+mn-lt"/>
                <a:ea typeface="+mn-ea"/>
                <a:cs typeface="+mn-cs"/>
              </a:rPr>
              <a:t> sviluppò la prima forma commerciale di vetroresina. All'inizio degli anni '40 furono sviluppati i </a:t>
            </a:r>
            <a:r>
              <a:rPr lang="it-IT" sz="1200" kern="1200" dirty="0" err="1" smtClean="0">
                <a:solidFill>
                  <a:schemeClr val="tx1"/>
                </a:solidFill>
                <a:effectLst/>
                <a:latin typeface="+mn-lt"/>
                <a:ea typeface="+mn-ea"/>
                <a:cs typeface="+mn-cs"/>
              </a:rPr>
              <a:t>preimpregnati</a:t>
            </a:r>
            <a:r>
              <a:rPr lang="it-IT" sz="1200" kern="1200" dirty="0" smtClean="0">
                <a:solidFill>
                  <a:schemeClr val="tx1"/>
                </a:solidFill>
                <a:effectLst/>
                <a:latin typeface="+mn-lt"/>
                <a:ea typeface="+mn-ea"/>
                <a:cs typeface="+mn-cs"/>
              </a:rPr>
              <a:t>, le tecniche di </a:t>
            </a:r>
            <a:r>
              <a:rPr lang="it-IT" sz="1200" kern="1200" dirty="0" err="1" smtClean="0">
                <a:solidFill>
                  <a:schemeClr val="tx1"/>
                </a:solidFill>
                <a:effectLst/>
                <a:latin typeface="+mn-lt"/>
                <a:ea typeface="+mn-ea"/>
                <a:cs typeface="+mn-cs"/>
              </a:rPr>
              <a:t>filament</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winding</a:t>
            </a:r>
            <a:r>
              <a:rPr lang="it-IT" sz="1200" kern="1200" dirty="0" smtClean="0">
                <a:solidFill>
                  <a:schemeClr val="tx1"/>
                </a:solidFill>
                <a:effectLst/>
                <a:latin typeface="+mn-lt"/>
                <a:ea typeface="+mn-ea"/>
                <a:cs typeface="+mn-cs"/>
              </a:rPr>
              <a:t> e stratificazione a spruzzo generando una notevole domanda di resine fenoliche ed epossidiche: alla fine degli anni '40 l'uso dei compositi comincia ad affermarsi dell'industria automobilistica e nella produzione di imbarcazioni. Negli anni '50 nascono la </a:t>
            </a:r>
            <a:r>
              <a:rPr lang="it-IT" sz="1200" kern="1200" dirty="0" err="1" smtClean="0">
                <a:solidFill>
                  <a:schemeClr val="tx1"/>
                </a:solidFill>
                <a:effectLst/>
                <a:latin typeface="+mn-lt"/>
                <a:ea typeface="+mn-ea"/>
                <a:cs typeface="+mn-cs"/>
              </a:rPr>
              <a:t>pultrusione</a:t>
            </a:r>
            <a:r>
              <a:rPr lang="it-IT" sz="1200" kern="1200" dirty="0" smtClean="0">
                <a:solidFill>
                  <a:schemeClr val="tx1"/>
                </a:solidFill>
                <a:effectLst/>
                <a:latin typeface="+mn-lt"/>
                <a:ea typeface="+mn-ea"/>
                <a:cs typeface="+mn-cs"/>
              </a:rPr>
              <a:t> e lo stampaggio sotto vuoto per la produzione di pezzi in composito. Anche se l’utilizzo di materiali compositi per la produzione di componenti di autoveicoli risale alla realizzazione della carrozzeria in fibra di vetro della vettura statunitense Chevrolet Corvette del 1953, dopo più di cinquant’anni l’uso di questi materiali innovativi è ancora fortemente limitato a vetture supersportive e a settori di nicchia. Alla realizzazione di poche parti di carrozzeria si accompagna una ancor minore applicazione per componenti strutturali e parti meccaniche, ed il motivo di questo uso limitato è l’elevato costo, tempo di processo, e quindi bassi ratei produttivi. La ricerca di prestazioni sempre maggiori e l’introduzione di sempre più stringenti normative antinquinamento stanno però negli ultimi anni spingendo i costruttori di vetture supersportive ed anche le grandi case automobilistiche, verso la riduzione dei pesi delle autovetture, che non può che passare attraverso l’utilizzo di materiali dall’alto rapporto prestazioni meccaniche/peso quali sono i materiali </a:t>
            </a:r>
            <a:r>
              <a:rPr lang="it-IT" sz="1200" kern="1200" dirty="0" err="1" smtClean="0">
                <a:solidFill>
                  <a:schemeClr val="tx1"/>
                </a:solidFill>
                <a:effectLst/>
                <a:latin typeface="+mn-lt"/>
                <a:ea typeface="+mn-ea"/>
                <a:cs typeface="+mn-cs"/>
              </a:rPr>
              <a:t>fibrorinforzati</a:t>
            </a:r>
            <a:r>
              <a:rPr lang="it-IT" sz="1200" kern="1200" dirty="0" smtClean="0">
                <a:solidFill>
                  <a:schemeClr val="tx1"/>
                </a:solidFill>
                <a:effectLst/>
                <a:latin typeface="+mn-lt"/>
                <a:ea typeface="+mn-ea"/>
                <a:cs typeface="+mn-cs"/>
              </a:rPr>
              <a:t>. </a:t>
            </a:r>
          </a:p>
          <a:p>
            <a:r>
              <a:rPr lang="it-IT" sz="1200" kern="1200" dirty="0" smtClean="0">
                <a:solidFill>
                  <a:schemeClr val="tx1"/>
                </a:solidFill>
                <a:effectLst/>
                <a:latin typeface="+mn-lt"/>
                <a:ea typeface="+mn-ea"/>
                <a:cs typeface="+mn-cs"/>
              </a:rPr>
              <a:t>Nel 1960 in Italia, la </a:t>
            </a:r>
            <a:r>
              <a:rPr lang="it-IT" sz="1200" kern="1200" dirty="0" err="1" smtClean="0">
                <a:solidFill>
                  <a:schemeClr val="tx1"/>
                </a:solidFill>
                <a:effectLst/>
                <a:latin typeface="+mn-lt"/>
                <a:ea typeface="+mn-ea"/>
                <a:cs typeface="+mn-cs"/>
              </a:rPr>
              <a:t>Fiart</a:t>
            </a:r>
            <a:r>
              <a:rPr lang="it-IT" sz="1200" kern="1200" dirty="0" smtClean="0">
                <a:solidFill>
                  <a:schemeClr val="tx1"/>
                </a:solidFill>
                <a:effectLst/>
                <a:latin typeface="+mn-lt"/>
                <a:ea typeface="+mn-ea"/>
                <a:cs typeface="+mn-cs"/>
              </a:rPr>
              <a:t> realizza la prima imbarcazione in vetroresina d’Europa, chiamata Conchita. Una piccola rivoluzione da 3,60 metri che segna un passaggio epocale dopo millenni. L’imbarcazione era realizzata mediante impregnazione manuale delle fibre. </a:t>
            </a:r>
          </a:p>
          <a:p>
            <a:pPr marL="0" marR="0" lvl="0" indent="0" algn="l" defTabSz="914400" rtl="0" eaLnBrk="1" fontAlgn="auto" latinLnBrk="0" hangingPunct="1">
              <a:lnSpc>
                <a:spcPct val="100000"/>
              </a:lnSpc>
              <a:spcBef>
                <a:spcPts val="0"/>
              </a:spcBef>
              <a:spcAft>
                <a:spcPts val="0"/>
              </a:spcAft>
              <a:buClrTx/>
              <a:buSzTx/>
              <a:buFontTx/>
              <a:buNone/>
              <a:tabLst/>
              <a:defRPr/>
            </a:pPr>
            <a:r>
              <a:rPr lang="it-IT" sz="1200" kern="1200" dirty="0" smtClean="0">
                <a:solidFill>
                  <a:schemeClr val="tx1"/>
                </a:solidFill>
                <a:effectLst/>
                <a:latin typeface="+mn-lt"/>
                <a:ea typeface="+mn-ea"/>
                <a:cs typeface="+mn-cs"/>
              </a:rPr>
              <a:t>L’utilizzo intensivo di materiali compositi nel settore aerospaziale è invece oggi realtà e condizione necessaria per la competitività sul mercato. Il Boeing 787 </a:t>
            </a:r>
            <a:r>
              <a:rPr lang="it-IT" sz="1200" kern="1200" dirty="0" err="1" smtClean="0">
                <a:solidFill>
                  <a:schemeClr val="tx1"/>
                </a:solidFill>
                <a:effectLst/>
                <a:latin typeface="+mn-lt"/>
                <a:ea typeface="+mn-ea"/>
                <a:cs typeface="+mn-cs"/>
              </a:rPr>
              <a:t>Dreamliner</a:t>
            </a:r>
            <a:r>
              <a:rPr lang="it-IT" sz="1200" kern="1200" dirty="0" smtClean="0">
                <a:solidFill>
                  <a:schemeClr val="tx1"/>
                </a:solidFill>
                <a:effectLst/>
                <a:latin typeface="+mn-lt"/>
                <a:ea typeface="+mn-ea"/>
                <a:cs typeface="+mn-cs"/>
              </a:rPr>
              <a:t> è il primo aereo di linea a essere realizzato con una elevata percentuale di fibra di carbonio (oltre il 50%), la fusoliera è interamente in fibra di carbonio con parti in titanio atte a rinforzare la struttura. L'utilizzo massiccio di questo materiale ha permesso di risparmiare più del 20% del peso rispetto a un aereo tradizionale di pari grandezza, in alluminio. La diminuzione del peso permette al B787 un elevato risparmio del combustibile rispetto ai tradizionali aerei di linea in alluminio, ragion per cui le maggiori compagnie hanno subito scelto, per il rinnovo delle proprie flotte, proprio il B787. </a:t>
            </a:r>
          </a:p>
          <a:p>
            <a:r>
              <a:rPr lang="it-IT" sz="1200" kern="1200" dirty="0" smtClean="0">
                <a:solidFill>
                  <a:schemeClr val="tx1"/>
                </a:solidFill>
                <a:effectLst/>
                <a:latin typeface="+mn-lt"/>
                <a:ea typeface="+mn-ea"/>
                <a:cs typeface="+mn-cs"/>
              </a:rPr>
              <a:t>Oggi, in seguito all’aumento del prezzo del carburante, alla richiesta di prestazioni sempre più elevate, cantieri di puntano a realizzare barche sempre più leggere e performanti. L’ulteriore sviluppo è quello di realizzare manufatti in materiali compositi mediante l’utilizzo di materie prime “</a:t>
            </a:r>
            <a:r>
              <a:rPr lang="it-IT" sz="1200" kern="1200" dirty="0" err="1" smtClean="0">
                <a:solidFill>
                  <a:schemeClr val="tx1"/>
                </a:solidFill>
                <a:effectLst/>
                <a:latin typeface="+mn-lt"/>
                <a:ea typeface="+mn-ea"/>
                <a:cs typeface="+mn-cs"/>
              </a:rPr>
              <a:t>bio</a:t>
            </a:r>
            <a:r>
              <a:rPr lang="it-IT" sz="1200" kern="1200" dirty="0" smtClean="0">
                <a:solidFill>
                  <a:schemeClr val="tx1"/>
                </a:solidFill>
                <a:effectLst/>
                <a:latin typeface="+mn-lt"/>
                <a:ea typeface="+mn-ea"/>
                <a:cs typeface="+mn-cs"/>
              </a:rPr>
              <a:t>” con fibre naturali e resine ricavate da materie prime rinnovabili.</a:t>
            </a:r>
          </a:p>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23</a:t>
            </a:fld>
            <a:endParaRPr lang="it-IT"/>
          </a:p>
        </p:txBody>
      </p:sp>
    </p:spTree>
    <p:extLst>
      <p:ext uri="{BB962C8B-B14F-4D97-AF65-F5344CB8AC3E}">
        <p14:creationId xmlns:p14="http://schemas.microsoft.com/office/powerpoint/2010/main" val="34859099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58</a:t>
            </a:fld>
            <a:endParaRPr lang="it-IT"/>
          </a:p>
        </p:txBody>
      </p:sp>
    </p:spTree>
    <p:extLst>
      <p:ext uri="{BB962C8B-B14F-4D97-AF65-F5344CB8AC3E}">
        <p14:creationId xmlns:p14="http://schemas.microsoft.com/office/powerpoint/2010/main" val="17730528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59</a:t>
            </a:fld>
            <a:endParaRPr lang="it-IT"/>
          </a:p>
        </p:txBody>
      </p:sp>
    </p:spTree>
    <p:extLst>
      <p:ext uri="{BB962C8B-B14F-4D97-AF65-F5344CB8AC3E}">
        <p14:creationId xmlns:p14="http://schemas.microsoft.com/office/powerpoint/2010/main" val="29983433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60</a:t>
            </a:fld>
            <a:endParaRPr lang="it-IT"/>
          </a:p>
        </p:txBody>
      </p:sp>
    </p:spTree>
    <p:extLst>
      <p:ext uri="{BB962C8B-B14F-4D97-AF65-F5344CB8AC3E}">
        <p14:creationId xmlns:p14="http://schemas.microsoft.com/office/powerpoint/2010/main" val="39072211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61</a:t>
            </a:fld>
            <a:endParaRPr lang="it-IT"/>
          </a:p>
        </p:txBody>
      </p:sp>
    </p:spTree>
    <p:extLst>
      <p:ext uri="{BB962C8B-B14F-4D97-AF65-F5344CB8AC3E}">
        <p14:creationId xmlns:p14="http://schemas.microsoft.com/office/powerpoint/2010/main" val="15480716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62</a:t>
            </a:fld>
            <a:endParaRPr lang="it-IT"/>
          </a:p>
        </p:txBody>
      </p:sp>
    </p:spTree>
    <p:extLst>
      <p:ext uri="{BB962C8B-B14F-4D97-AF65-F5344CB8AC3E}">
        <p14:creationId xmlns:p14="http://schemas.microsoft.com/office/powerpoint/2010/main" val="6153648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63</a:t>
            </a:fld>
            <a:endParaRPr lang="it-IT"/>
          </a:p>
        </p:txBody>
      </p:sp>
    </p:spTree>
    <p:extLst>
      <p:ext uri="{BB962C8B-B14F-4D97-AF65-F5344CB8AC3E}">
        <p14:creationId xmlns:p14="http://schemas.microsoft.com/office/powerpoint/2010/main" val="18780103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64</a:t>
            </a:fld>
            <a:endParaRPr lang="it-IT"/>
          </a:p>
        </p:txBody>
      </p:sp>
    </p:spTree>
    <p:extLst>
      <p:ext uri="{BB962C8B-B14F-4D97-AF65-F5344CB8AC3E}">
        <p14:creationId xmlns:p14="http://schemas.microsoft.com/office/powerpoint/2010/main" val="315158573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67</a:t>
            </a:fld>
            <a:endParaRPr lang="it-IT"/>
          </a:p>
        </p:txBody>
      </p:sp>
    </p:spTree>
    <p:extLst>
      <p:ext uri="{BB962C8B-B14F-4D97-AF65-F5344CB8AC3E}">
        <p14:creationId xmlns:p14="http://schemas.microsoft.com/office/powerpoint/2010/main" val="21037392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68</a:t>
            </a:fld>
            <a:endParaRPr lang="it-IT"/>
          </a:p>
        </p:txBody>
      </p:sp>
    </p:spTree>
    <p:extLst>
      <p:ext uri="{BB962C8B-B14F-4D97-AF65-F5344CB8AC3E}">
        <p14:creationId xmlns:p14="http://schemas.microsoft.com/office/powerpoint/2010/main" val="391704328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69</a:t>
            </a:fld>
            <a:endParaRPr lang="it-IT"/>
          </a:p>
        </p:txBody>
      </p:sp>
    </p:spTree>
    <p:extLst>
      <p:ext uri="{BB962C8B-B14F-4D97-AF65-F5344CB8AC3E}">
        <p14:creationId xmlns:p14="http://schemas.microsoft.com/office/powerpoint/2010/main" val="39963532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32</a:t>
            </a:fld>
            <a:endParaRPr lang="it-IT"/>
          </a:p>
        </p:txBody>
      </p:sp>
    </p:spTree>
    <p:extLst>
      <p:ext uri="{BB962C8B-B14F-4D97-AF65-F5344CB8AC3E}">
        <p14:creationId xmlns:p14="http://schemas.microsoft.com/office/powerpoint/2010/main" val="30912457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70</a:t>
            </a:fld>
            <a:endParaRPr lang="it-IT"/>
          </a:p>
        </p:txBody>
      </p:sp>
    </p:spTree>
    <p:extLst>
      <p:ext uri="{BB962C8B-B14F-4D97-AF65-F5344CB8AC3E}">
        <p14:creationId xmlns:p14="http://schemas.microsoft.com/office/powerpoint/2010/main" val="309945040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71</a:t>
            </a:fld>
            <a:endParaRPr lang="it-IT"/>
          </a:p>
        </p:txBody>
      </p:sp>
    </p:spTree>
    <p:extLst>
      <p:ext uri="{BB962C8B-B14F-4D97-AF65-F5344CB8AC3E}">
        <p14:creationId xmlns:p14="http://schemas.microsoft.com/office/powerpoint/2010/main" val="141508558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72</a:t>
            </a:fld>
            <a:endParaRPr lang="it-IT"/>
          </a:p>
        </p:txBody>
      </p:sp>
    </p:spTree>
    <p:extLst>
      <p:ext uri="{BB962C8B-B14F-4D97-AF65-F5344CB8AC3E}">
        <p14:creationId xmlns:p14="http://schemas.microsoft.com/office/powerpoint/2010/main" val="24213007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73</a:t>
            </a:fld>
            <a:endParaRPr lang="it-IT"/>
          </a:p>
        </p:txBody>
      </p:sp>
    </p:spTree>
    <p:extLst>
      <p:ext uri="{BB962C8B-B14F-4D97-AF65-F5344CB8AC3E}">
        <p14:creationId xmlns:p14="http://schemas.microsoft.com/office/powerpoint/2010/main" val="231455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74</a:t>
            </a:fld>
            <a:endParaRPr lang="it-IT"/>
          </a:p>
        </p:txBody>
      </p:sp>
    </p:spTree>
    <p:extLst>
      <p:ext uri="{BB962C8B-B14F-4D97-AF65-F5344CB8AC3E}">
        <p14:creationId xmlns:p14="http://schemas.microsoft.com/office/powerpoint/2010/main" val="247111310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75</a:t>
            </a:fld>
            <a:endParaRPr lang="it-IT"/>
          </a:p>
        </p:txBody>
      </p:sp>
    </p:spTree>
    <p:extLst>
      <p:ext uri="{BB962C8B-B14F-4D97-AF65-F5344CB8AC3E}">
        <p14:creationId xmlns:p14="http://schemas.microsoft.com/office/powerpoint/2010/main" val="74814115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76</a:t>
            </a:fld>
            <a:endParaRPr lang="it-IT"/>
          </a:p>
        </p:txBody>
      </p:sp>
    </p:spTree>
    <p:extLst>
      <p:ext uri="{BB962C8B-B14F-4D97-AF65-F5344CB8AC3E}">
        <p14:creationId xmlns:p14="http://schemas.microsoft.com/office/powerpoint/2010/main" val="103686805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77</a:t>
            </a:fld>
            <a:endParaRPr lang="it-IT"/>
          </a:p>
        </p:txBody>
      </p:sp>
    </p:spTree>
    <p:extLst>
      <p:ext uri="{BB962C8B-B14F-4D97-AF65-F5344CB8AC3E}">
        <p14:creationId xmlns:p14="http://schemas.microsoft.com/office/powerpoint/2010/main" val="289368922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78</a:t>
            </a:fld>
            <a:endParaRPr lang="it-IT"/>
          </a:p>
        </p:txBody>
      </p:sp>
    </p:spTree>
    <p:extLst>
      <p:ext uri="{BB962C8B-B14F-4D97-AF65-F5344CB8AC3E}">
        <p14:creationId xmlns:p14="http://schemas.microsoft.com/office/powerpoint/2010/main" val="170385481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79</a:t>
            </a:fld>
            <a:endParaRPr lang="it-IT"/>
          </a:p>
        </p:txBody>
      </p:sp>
    </p:spTree>
    <p:extLst>
      <p:ext uri="{BB962C8B-B14F-4D97-AF65-F5344CB8AC3E}">
        <p14:creationId xmlns:p14="http://schemas.microsoft.com/office/powerpoint/2010/main" val="1636973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33</a:t>
            </a:fld>
            <a:endParaRPr lang="it-IT"/>
          </a:p>
        </p:txBody>
      </p:sp>
    </p:spTree>
    <p:extLst>
      <p:ext uri="{BB962C8B-B14F-4D97-AF65-F5344CB8AC3E}">
        <p14:creationId xmlns:p14="http://schemas.microsoft.com/office/powerpoint/2010/main" val="9953606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80</a:t>
            </a:fld>
            <a:endParaRPr lang="it-IT"/>
          </a:p>
        </p:txBody>
      </p:sp>
    </p:spTree>
    <p:extLst>
      <p:ext uri="{BB962C8B-B14F-4D97-AF65-F5344CB8AC3E}">
        <p14:creationId xmlns:p14="http://schemas.microsoft.com/office/powerpoint/2010/main" val="15375634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81</a:t>
            </a:fld>
            <a:endParaRPr lang="it-IT"/>
          </a:p>
        </p:txBody>
      </p:sp>
    </p:spTree>
    <p:extLst>
      <p:ext uri="{BB962C8B-B14F-4D97-AF65-F5344CB8AC3E}">
        <p14:creationId xmlns:p14="http://schemas.microsoft.com/office/powerpoint/2010/main" val="352137693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82</a:t>
            </a:fld>
            <a:endParaRPr lang="it-IT"/>
          </a:p>
        </p:txBody>
      </p:sp>
    </p:spTree>
    <p:extLst>
      <p:ext uri="{BB962C8B-B14F-4D97-AF65-F5344CB8AC3E}">
        <p14:creationId xmlns:p14="http://schemas.microsoft.com/office/powerpoint/2010/main" val="370102975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83</a:t>
            </a:fld>
            <a:endParaRPr lang="it-IT"/>
          </a:p>
        </p:txBody>
      </p:sp>
    </p:spTree>
    <p:extLst>
      <p:ext uri="{BB962C8B-B14F-4D97-AF65-F5344CB8AC3E}">
        <p14:creationId xmlns:p14="http://schemas.microsoft.com/office/powerpoint/2010/main" val="418170870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84</a:t>
            </a:fld>
            <a:endParaRPr lang="it-IT"/>
          </a:p>
        </p:txBody>
      </p:sp>
    </p:spTree>
    <p:extLst>
      <p:ext uri="{BB962C8B-B14F-4D97-AF65-F5344CB8AC3E}">
        <p14:creationId xmlns:p14="http://schemas.microsoft.com/office/powerpoint/2010/main" val="253116966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85</a:t>
            </a:fld>
            <a:endParaRPr lang="it-IT"/>
          </a:p>
        </p:txBody>
      </p:sp>
    </p:spTree>
    <p:extLst>
      <p:ext uri="{BB962C8B-B14F-4D97-AF65-F5344CB8AC3E}">
        <p14:creationId xmlns:p14="http://schemas.microsoft.com/office/powerpoint/2010/main" val="198541191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86</a:t>
            </a:fld>
            <a:endParaRPr lang="it-IT"/>
          </a:p>
        </p:txBody>
      </p:sp>
    </p:spTree>
    <p:extLst>
      <p:ext uri="{BB962C8B-B14F-4D97-AF65-F5344CB8AC3E}">
        <p14:creationId xmlns:p14="http://schemas.microsoft.com/office/powerpoint/2010/main" val="331835181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87</a:t>
            </a:fld>
            <a:endParaRPr lang="it-IT"/>
          </a:p>
        </p:txBody>
      </p:sp>
    </p:spTree>
    <p:extLst>
      <p:ext uri="{BB962C8B-B14F-4D97-AF65-F5344CB8AC3E}">
        <p14:creationId xmlns:p14="http://schemas.microsoft.com/office/powerpoint/2010/main" val="536728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34</a:t>
            </a:fld>
            <a:endParaRPr lang="it-IT"/>
          </a:p>
        </p:txBody>
      </p:sp>
    </p:spTree>
    <p:extLst>
      <p:ext uri="{BB962C8B-B14F-4D97-AF65-F5344CB8AC3E}">
        <p14:creationId xmlns:p14="http://schemas.microsoft.com/office/powerpoint/2010/main" val="1483600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35</a:t>
            </a:fld>
            <a:endParaRPr lang="it-IT"/>
          </a:p>
        </p:txBody>
      </p:sp>
    </p:spTree>
    <p:extLst>
      <p:ext uri="{BB962C8B-B14F-4D97-AF65-F5344CB8AC3E}">
        <p14:creationId xmlns:p14="http://schemas.microsoft.com/office/powerpoint/2010/main" val="27660161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36</a:t>
            </a:fld>
            <a:endParaRPr lang="it-IT"/>
          </a:p>
        </p:txBody>
      </p:sp>
    </p:spTree>
    <p:extLst>
      <p:ext uri="{BB962C8B-B14F-4D97-AF65-F5344CB8AC3E}">
        <p14:creationId xmlns:p14="http://schemas.microsoft.com/office/powerpoint/2010/main" val="11216338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F24668-68DB-4C54-BE50-4438809FD0CE}" type="slidenum">
              <a:rPr lang="it-IT" smtClean="0"/>
              <a:pPr/>
              <a:t>37</a:t>
            </a:fld>
            <a:endParaRPr lang="it-IT"/>
          </a:p>
        </p:txBody>
      </p:sp>
    </p:spTree>
    <p:extLst>
      <p:ext uri="{BB962C8B-B14F-4D97-AF65-F5344CB8AC3E}">
        <p14:creationId xmlns:p14="http://schemas.microsoft.com/office/powerpoint/2010/main" val="10760194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spTree>
      <p:nvGrpSpPr>
        <p:cNvPr id="1" name=""/>
        <p:cNvGrpSpPr/>
        <p:nvPr/>
      </p:nvGrpSpPr>
      <p:grpSpPr>
        <a:xfrm>
          <a:off x="0" y="0"/>
          <a:ext cx="0" cy="0"/>
          <a:chOff x="0" y="0"/>
          <a:chExt cx="0" cy="0"/>
        </a:xfrm>
      </p:grpSpPr>
      <p:pic>
        <p:nvPicPr>
          <p:cNvPr id="6" name="Immagin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16216" y="105356"/>
            <a:ext cx="2520280" cy="796327"/>
          </a:xfrm>
          <a:prstGeom prst="rect">
            <a:avLst/>
          </a:prstGeom>
        </p:spPr>
      </p:pic>
      <p:pic>
        <p:nvPicPr>
          <p:cNvPr id="8"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l="4711" t="8800" r="4167" b="9597"/>
          <a:stretch/>
        </p:blipFill>
        <p:spPr bwMode="auto">
          <a:xfrm>
            <a:off x="107504" y="98318"/>
            <a:ext cx="1998196" cy="81040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7094743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cxnSp>
        <p:nvCxnSpPr>
          <p:cNvPr id="3" name="Connettore 1 2"/>
          <p:cNvCxnSpPr/>
          <p:nvPr userDrawn="1"/>
        </p:nvCxnSpPr>
        <p:spPr>
          <a:xfrm>
            <a:off x="251520" y="6453338"/>
            <a:ext cx="8640960" cy="1"/>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16" name="Text Box 10"/>
          <p:cNvSpPr txBox="1">
            <a:spLocks noChangeArrowheads="1"/>
          </p:cNvSpPr>
          <p:nvPr userDrawn="1"/>
        </p:nvSpPr>
        <p:spPr bwMode="auto">
          <a:xfrm>
            <a:off x="251520" y="6453338"/>
            <a:ext cx="8640960" cy="288030"/>
          </a:xfrm>
          <a:prstGeom prst="rect">
            <a:avLst/>
          </a:prstGeom>
          <a:noFill/>
          <a:ln>
            <a:noFill/>
          </a:ln>
          <a:effectLst/>
          <a:extLst>
            <a:ext uri="{909E8E84-426E-40DD-AFC4-6F175D3DCCD1}">
              <a14:hiddenFill xmlns:a14="http://schemas.microsoft.com/office/drawing/2010/main">
                <a:gradFill rotWithShape="0">
                  <a:gsLst>
                    <a:gs pos="0">
                      <a:schemeClr val="tx1"/>
                    </a:gs>
                    <a:gs pos="100000">
                      <a:srgbClr val="CCECFF"/>
                    </a:gs>
                  </a:gsLst>
                  <a:lin ang="0" scaled="1"/>
                </a:gradFill>
              </a14:hiddenFill>
            </a:ext>
            <a:ext uri="{91240B29-F687-4F45-9708-019B960494DF}">
              <a14:hiddenLine xmlns:a14="http://schemas.microsoft.com/office/drawing/2010/main" w="571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algn="ctr" eaLnBrk="0" fontAlgn="base" hangingPunct="0">
              <a:spcBef>
                <a:spcPct val="0"/>
              </a:spcBef>
              <a:spcAft>
                <a:spcPct val="0"/>
              </a:spcAft>
              <a:defRPr>
                <a:solidFill>
                  <a:schemeClr val="tx1"/>
                </a:solidFill>
                <a:latin typeface="Verdana" pitchFamily="34" charset="0"/>
                <a:cs typeface="Arial" charset="0"/>
              </a:defRPr>
            </a:lvl6pPr>
            <a:lvl7pPr marL="2971800" indent="-228600" algn="ctr" eaLnBrk="0" fontAlgn="base" hangingPunct="0">
              <a:spcBef>
                <a:spcPct val="0"/>
              </a:spcBef>
              <a:spcAft>
                <a:spcPct val="0"/>
              </a:spcAft>
              <a:defRPr>
                <a:solidFill>
                  <a:schemeClr val="tx1"/>
                </a:solidFill>
                <a:latin typeface="Verdana" pitchFamily="34" charset="0"/>
                <a:cs typeface="Arial" charset="0"/>
              </a:defRPr>
            </a:lvl7pPr>
            <a:lvl8pPr marL="3429000" indent="-228600" algn="ctr" eaLnBrk="0" fontAlgn="base" hangingPunct="0">
              <a:spcBef>
                <a:spcPct val="0"/>
              </a:spcBef>
              <a:spcAft>
                <a:spcPct val="0"/>
              </a:spcAft>
              <a:defRPr>
                <a:solidFill>
                  <a:schemeClr val="tx1"/>
                </a:solidFill>
                <a:latin typeface="Verdana" pitchFamily="34" charset="0"/>
                <a:cs typeface="Arial" charset="0"/>
              </a:defRPr>
            </a:lvl8pPr>
            <a:lvl9pPr marL="3886200" indent="-228600" algn="ctr" eaLnBrk="0" fontAlgn="base" hangingPunct="0">
              <a:spcBef>
                <a:spcPct val="0"/>
              </a:spcBef>
              <a:spcAft>
                <a:spcPct val="0"/>
              </a:spcAft>
              <a:defRPr>
                <a:solidFill>
                  <a:schemeClr val="tx1"/>
                </a:solidFill>
                <a:latin typeface="Verdana" pitchFamily="34" charset="0"/>
                <a:cs typeface="Arial" charset="0"/>
              </a:defRPr>
            </a:lvl9pPr>
          </a:lstStyle>
          <a:p>
            <a:pPr algn="ctr" rtl="0" eaLnBrk="1" fontAlgn="t" latinLnBrk="0" hangingPunct="1"/>
            <a:r>
              <a:rPr lang="en-US" sz="1200" b="0" i="1" kern="1200" dirty="0" smtClean="0">
                <a:solidFill>
                  <a:srgbClr val="002060"/>
                </a:solidFill>
                <a:latin typeface="Arial" panose="020B0604020202020204" pitchFamily="34" charset="0"/>
                <a:ea typeface="Arial Unicode MS" panose="020B0604020202020204" pitchFamily="34" charset="-128"/>
                <a:cs typeface="Arial" panose="020B0604020202020204" pitchFamily="34" charset="0"/>
              </a:rPr>
              <a:t>luigi.vitiello@unina.it</a:t>
            </a:r>
          </a:p>
        </p:txBody>
      </p:sp>
      <p:cxnSp>
        <p:nvCxnSpPr>
          <p:cNvPr id="17" name="Connettore 1 16"/>
          <p:cNvCxnSpPr/>
          <p:nvPr userDrawn="1"/>
        </p:nvCxnSpPr>
        <p:spPr>
          <a:xfrm>
            <a:off x="251520" y="963477"/>
            <a:ext cx="8640960" cy="1"/>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12" name="Title 1"/>
          <p:cNvSpPr>
            <a:spLocks noGrp="1"/>
          </p:cNvSpPr>
          <p:nvPr>
            <p:ph type="title"/>
          </p:nvPr>
        </p:nvSpPr>
        <p:spPr>
          <a:xfrm>
            <a:off x="251520" y="1052736"/>
            <a:ext cx="8640960" cy="504056"/>
          </a:xfrm>
          <a:prstGeom prst="rect">
            <a:avLst/>
          </a:prstGeom>
        </p:spPr>
        <p:txBody>
          <a:bodyPr/>
          <a:lstStyle>
            <a:lvl1pPr>
              <a:defRPr sz="2800" b="1">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r>
              <a:rPr lang="it-IT" dirty="0" smtClean="0"/>
              <a:t>Fare clic per modificare lo stile del titolo</a:t>
            </a:r>
            <a:endParaRPr lang="en-US" dirty="0"/>
          </a:p>
        </p:txBody>
      </p:sp>
      <p:pic>
        <p:nvPicPr>
          <p:cNvPr id="10" name="Immagin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16216" y="105356"/>
            <a:ext cx="2520280" cy="796327"/>
          </a:xfrm>
          <a:prstGeom prst="rect">
            <a:avLst/>
          </a:prstGeom>
        </p:spPr>
      </p:pic>
      <p:pic>
        <p:nvPicPr>
          <p:cNvPr id="11"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l="4711" t="8800" r="4167" b="9597"/>
          <a:stretch/>
        </p:blipFill>
        <p:spPr bwMode="auto">
          <a:xfrm>
            <a:off x="107504" y="98318"/>
            <a:ext cx="1998196" cy="81040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0156431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subtitle">
    <p:spTree>
      <p:nvGrpSpPr>
        <p:cNvPr id="1" name=""/>
        <p:cNvGrpSpPr/>
        <p:nvPr/>
      </p:nvGrpSpPr>
      <p:grpSpPr>
        <a:xfrm>
          <a:off x="0" y="0"/>
          <a:ext cx="0" cy="0"/>
          <a:chOff x="0" y="0"/>
          <a:chExt cx="0" cy="0"/>
        </a:xfrm>
      </p:grpSpPr>
      <p:cxnSp>
        <p:nvCxnSpPr>
          <p:cNvPr id="3" name="Connettore 1 2"/>
          <p:cNvCxnSpPr/>
          <p:nvPr userDrawn="1"/>
        </p:nvCxnSpPr>
        <p:spPr>
          <a:xfrm>
            <a:off x="251520" y="6453338"/>
            <a:ext cx="8640960" cy="1"/>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p:nvPr>
        </p:nvSpPr>
        <p:spPr>
          <a:xfrm>
            <a:off x="251520" y="1052736"/>
            <a:ext cx="8640960" cy="504056"/>
          </a:xfrm>
          <a:prstGeom prst="rect">
            <a:avLst/>
          </a:prstGeom>
        </p:spPr>
        <p:txBody>
          <a:bodyPr/>
          <a:lstStyle>
            <a:lvl1pPr>
              <a:defRPr sz="2800" b="1">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r>
              <a:rPr lang="it-IT" dirty="0" smtClean="0"/>
              <a:t>Fare clic per modificare lo stile del titolo</a:t>
            </a:r>
            <a:endParaRPr lang="en-US" dirty="0"/>
          </a:p>
        </p:txBody>
      </p:sp>
      <p:sp>
        <p:nvSpPr>
          <p:cNvPr id="9" name="Segnaposto testo 8"/>
          <p:cNvSpPr>
            <a:spLocks noGrp="1"/>
          </p:cNvSpPr>
          <p:nvPr>
            <p:ph type="body" sz="quarter" idx="11"/>
          </p:nvPr>
        </p:nvSpPr>
        <p:spPr>
          <a:xfrm>
            <a:off x="251520" y="1484784"/>
            <a:ext cx="8637643" cy="474748"/>
          </a:xfrm>
          <a:prstGeom prst="rect">
            <a:avLst/>
          </a:prstGeom>
        </p:spPr>
        <p:txBody>
          <a:bodyPr/>
          <a:lstStyle>
            <a:lvl1pPr marL="0" indent="0" algn="ctr">
              <a:buNone/>
              <a:defRPr sz="2000">
                <a:solidFill>
                  <a:srgbClr val="002060"/>
                </a:solidFill>
                <a:latin typeface="Arial" panose="020B0604020202020204" pitchFamily="34" charset="0"/>
                <a:cs typeface="Arial" panose="020B0604020202020204" pitchFamily="34" charset="0"/>
              </a:defRPr>
            </a:lvl1pPr>
            <a:lvl2pPr marL="457200" indent="0" algn="ctr">
              <a:buNone/>
              <a:defRPr sz="2400">
                <a:latin typeface="Arial" panose="020B0604020202020204" pitchFamily="34" charset="0"/>
                <a:cs typeface="Arial" panose="020B0604020202020204" pitchFamily="34" charset="0"/>
              </a:defRPr>
            </a:lvl2pPr>
            <a:lvl3pPr marL="914400" indent="0" algn="ctr">
              <a:buNone/>
              <a:defRPr sz="2400">
                <a:latin typeface="Arial" panose="020B0604020202020204" pitchFamily="34" charset="0"/>
                <a:cs typeface="Arial" panose="020B0604020202020204" pitchFamily="34" charset="0"/>
              </a:defRPr>
            </a:lvl3pPr>
            <a:lvl4pPr marL="1371600" indent="0" algn="ctr">
              <a:buNone/>
              <a:defRPr sz="2400">
                <a:latin typeface="Arial" panose="020B0604020202020204" pitchFamily="34" charset="0"/>
                <a:cs typeface="Arial" panose="020B0604020202020204" pitchFamily="34" charset="0"/>
              </a:defRPr>
            </a:lvl4pPr>
            <a:lvl5pPr marL="1828800" indent="0" algn="ctr">
              <a:buNone/>
              <a:defRPr sz="2400">
                <a:latin typeface="Arial" panose="020B0604020202020204" pitchFamily="34" charset="0"/>
                <a:cs typeface="Arial" panose="020B0604020202020204" pitchFamily="34" charset="0"/>
              </a:defRPr>
            </a:lvl5pPr>
          </a:lstStyle>
          <a:p>
            <a:pPr lvl="0"/>
            <a:r>
              <a:rPr lang="it-IT" dirty="0" smtClean="0"/>
              <a:t>Fare clic per modificare stili del testo dello schema</a:t>
            </a:r>
          </a:p>
        </p:txBody>
      </p:sp>
      <p:cxnSp>
        <p:nvCxnSpPr>
          <p:cNvPr id="12" name="Connettore 1 11"/>
          <p:cNvCxnSpPr/>
          <p:nvPr userDrawn="1"/>
        </p:nvCxnSpPr>
        <p:spPr>
          <a:xfrm>
            <a:off x="251520" y="963477"/>
            <a:ext cx="8640960" cy="1"/>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pic>
        <p:nvPicPr>
          <p:cNvPr id="17" name="Immagin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16216" y="105356"/>
            <a:ext cx="2520280" cy="796327"/>
          </a:xfrm>
          <a:prstGeom prst="rect">
            <a:avLst/>
          </a:prstGeom>
        </p:spPr>
      </p:pic>
      <p:pic>
        <p:nvPicPr>
          <p:cNvPr id="21"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l="4711" t="8800" r="4167" b="9597"/>
          <a:stretch/>
        </p:blipFill>
        <p:spPr bwMode="auto">
          <a:xfrm>
            <a:off x="107504" y="98318"/>
            <a:ext cx="1998196" cy="810402"/>
          </a:xfrm>
          <a:prstGeom prst="rect">
            <a:avLst/>
          </a:prstGeom>
          <a:ln>
            <a:noFill/>
          </a:ln>
          <a:extLst>
            <a:ext uri="{53640926-AAD7-44D8-BBD7-CCE9431645EC}">
              <a14:shadowObscured xmlns:a14="http://schemas.microsoft.com/office/drawing/2010/main"/>
            </a:ext>
          </a:extLst>
        </p:spPr>
      </p:pic>
      <p:sp>
        <p:nvSpPr>
          <p:cNvPr id="10" name="Text Box 10"/>
          <p:cNvSpPr txBox="1">
            <a:spLocks noChangeArrowheads="1"/>
          </p:cNvSpPr>
          <p:nvPr userDrawn="1"/>
        </p:nvSpPr>
        <p:spPr bwMode="auto">
          <a:xfrm>
            <a:off x="251520" y="6453338"/>
            <a:ext cx="8640960" cy="288030"/>
          </a:xfrm>
          <a:prstGeom prst="rect">
            <a:avLst/>
          </a:prstGeom>
          <a:noFill/>
          <a:ln>
            <a:noFill/>
          </a:ln>
          <a:effectLst/>
          <a:extLst>
            <a:ext uri="{909E8E84-426E-40DD-AFC4-6F175D3DCCD1}">
              <a14:hiddenFill xmlns:a14="http://schemas.microsoft.com/office/drawing/2010/main">
                <a:gradFill rotWithShape="0">
                  <a:gsLst>
                    <a:gs pos="0">
                      <a:schemeClr val="tx1"/>
                    </a:gs>
                    <a:gs pos="100000">
                      <a:srgbClr val="CCECFF"/>
                    </a:gs>
                  </a:gsLst>
                  <a:lin ang="0" scaled="1"/>
                </a:gradFill>
              </a14:hiddenFill>
            </a:ext>
            <a:ext uri="{91240B29-F687-4F45-9708-019B960494DF}">
              <a14:hiddenLine xmlns:a14="http://schemas.microsoft.com/office/drawing/2010/main" w="571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algn="ctr" eaLnBrk="0" fontAlgn="base" hangingPunct="0">
              <a:spcBef>
                <a:spcPct val="0"/>
              </a:spcBef>
              <a:spcAft>
                <a:spcPct val="0"/>
              </a:spcAft>
              <a:defRPr>
                <a:solidFill>
                  <a:schemeClr val="tx1"/>
                </a:solidFill>
                <a:latin typeface="Verdana" pitchFamily="34" charset="0"/>
                <a:cs typeface="Arial" charset="0"/>
              </a:defRPr>
            </a:lvl6pPr>
            <a:lvl7pPr marL="2971800" indent="-228600" algn="ctr" eaLnBrk="0" fontAlgn="base" hangingPunct="0">
              <a:spcBef>
                <a:spcPct val="0"/>
              </a:spcBef>
              <a:spcAft>
                <a:spcPct val="0"/>
              </a:spcAft>
              <a:defRPr>
                <a:solidFill>
                  <a:schemeClr val="tx1"/>
                </a:solidFill>
                <a:latin typeface="Verdana" pitchFamily="34" charset="0"/>
                <a:cs typeface="Arial" charset="0"/>
              </a:defRPr>
            </a:lvl7pPr>
            <a:lvl8pPr marL="3429000" indent="-228600" algn="ctr" eaLnBrk="0" fontAlgn="base" hangingPunct="0">
              <a:spcBef>
                <a:spcPct val="0"/>
              </a:spcBef>
              <a:spcAft>
                <a:spcPct val="0"/>
              </a:spcAft>
              <a:defRPr>
                <a:solidFill>
                  <a:schemeClr val="tx1"/>
                </a:solidFill>
                <a:latin typeface="Verdana" pitchFamily="34" charset="0"/>
                <a:cs typeface="Arial" charset="0"/>
              </a:defRPr>
            </a:lvl8pPr>
            <a:lvl9pPr marL="3886200" indent="-228600" algn="ctr" eaLnBrk="0" fontAlgn="base" hangingPunct="0">
              <a:spcBef>
                <a:spcPct val="0"/>
              </a:spcBef>
              <a:spcAft>
                <a:spcPct val="0"/>
              </a:spcAft>
              <a:defRPr>
                <a:solidFill>
                  <a:schemeClr val="tx1"/>
                </a:solidFill>
                <a:latin typeface="Verdana" pitchFamily="34" charset="0"/>
                <a:cs typeface="Arial" charset="0"/>
              </a:defRPr>
            </a:lvl9pPr>
          </a:lstStyle>
          <a:p>
            <a:pPr algn="ctr" rtl="0" eaLnBrk="1" fontAlgn="t" latinLnBrk="0" hangingPunct="1"/>
            <a:r>
              <a:rPr lang="en-US" sz="1200" b="0" i="1" kern="1200" dirty="0" smtClean="0">
                <a:solidFill>
                  <a:srgbClr val="002060"/>
                </a:solidFill>
                <a:latin typeface="Arial" panose="020B0604020202020204" pitchFamily="34" charset="0"/>
                <a:ea typeface="Arial Unicode MS" panose="020B0604020202020204" pitchFamily="34" charset="-128"/>
                <a:cs typeface="Arial" panose="020B0604020202020204" pitchFamily="34" charset="0"/>
              </a:rPr>
              <a:t>luigi.vitiello@unina.it</a:t>
            </a:r>
          </a:p>
        </p:txBody>
      </p:sp>
    </p:spTree>
    <p:extLst>
      <p:ext uri="{BB962C8B-B14F-4D97-AF65-F5344CB8AC3E}">
        <p14:creationId xmlns:p14="http://schemas.microsoft.com/office/powerpoint/2010/main" val="2922443361"/>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229475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9" r:id="rId3"/>
  </p:sldLayoutIdLst>
  <p:transition>
    <p:fade/>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2.wmf"/><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9.emf"/><Relationship Id="rId4" Type="http://schemas.openxmlformats.org/officeDocument/2006/relationships/image" Target="../media/image18.wmf"/></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jpeg"/></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image" Target="../media/image31.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35.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3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44.png"/><Relationship Id="rId7" Type="http://schemas.openxmlformats.org/officeDocument/2006/relationships/image" Target="../media/image48.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6.jpeg"/><Relationship Id="rId10" Type="http://schemas.openxmlformats.org/officeDocument/2006/relationships/image" Target="../media/image50.jpeg"/><Relationship Id="rId4" Type="http://schemas.openxmlformats.org/officeDocument/2006/relationships/image" Target="../media/image45.png"/><Relationship Id="rId9" Type="http://schemas.openxmlformats.org/officeDocument/2006/relationships/hyperlink" Target="http://www.gurit.com/"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4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ideo" Target="https://www.youtube.com/embed/Gz_wySRKXFE" TargetMode="External"/><Relationship Id="rId4" Type="http://schemas.openxmlformats.org/officeDocument/2006/relationships/image" Target="../media/image57.jpe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ideo" Target="https://www.youtube.com/embed/qoH9bLwvByA" TargetMode="External"/><Relationship Id="rId4" Type="http://schemas.openxmlformats.org/officeDocument/2006/relationships/image" Target="../media/image58.jpe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ideo" Target="https://www.youtube.com/embed/cJNPugX_M-c" TargetMode="External"/><Relationship Id="rId4" Type="http://schemas.openxmlformats.org/officeDocument/2006/relationships/image" Target="../media/image59.jpe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ideo" Target="https://www.youtube.com/embed/u4BrWI5Xi0g" TargetMode="External"/><Relationship Id="rId4" Type="http://schemas.openxmlformats.org/officeDocument/2006/relationships/image" Target="../media/image60.jpe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ideo" Target="https://www.youtube.com/embed/UzxbTttt9ZA" TargetMode="External"/><Relationship Id="rId4" Type="http://schemas.openxmlformats.org/officeDocument/2006/relationships/image" Target="../media/image61.jpe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ideo" Target="https://www.youtube.com/embed/yTsXKGUdtCE" TargetMode="External"/><Relationship Id="rId4" Type="http://schemas.openxmlformats.org/officeDocument/2006/relationships/image" Target="../media/image62.jpe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ideo" Target="https://www.youtube.com/embed/VodfQcrXpxc" TargetMode="External"/><Relationship Id="rId4" Type="http://schemas.openxmlformats.org/officeDocument/2006/relationships/image" Target="../media/image63.jpe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ideo" Target="https://www.youtube.com/embed/NZwvRRoR1xw" TargetMode="External"/><Relationship Id="rId4" Type="http://schemas.openxmlformats.org/officeDocument/2006/relationships/image" Target="../media/image64.jpe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ideo" Target="https://www.youtube.com/embed/1sH9rIGWNvc" TargetMode="External"/><Relationship Id="rId4" Type="http://schemas.openxmlformats.org/officeDocument/2006/relationships/image" Target="../media/image65.jpe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ideo" Target="https://www.youtube.com/embed/E9_21CDLoBo" TargetMode="External"/><Relationship Id="rId4" Type="http://schemas.openxmlformats.org/officeDocument/2006/relationships/image" Target="../media/image66.jpeg"/></Relationships>
</file>

<file path=ppt/slides/_rels/slide58.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jpeg"/><Relationship Id="rId7" Type="http://schemas.openxmlformats.org/officeDocument/2006/relationships/image" Target="../media/image73.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jpe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video" Target="https://www.youtube.com/embed/6jetBmp1dQs" TargetMode="External"/><Relationship Id="rId5" Type="http://schemas.openxmlformats.org/officeDocument/2006/relationships/image" Target="../media/image76.jpeg"/><Relationship Id="rId4" Type="http://schemas.openxmlformats.org/officeDocument/2006/relationships/image" Target="../media/image75.emf"/></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77.wmf"/><Relationship Id="rId4" Type="http://schemas.openxmlformats.org/officeDocument/2006/relationships/oleObject" Target="../embeddings/oleObject3.bin"/></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78.wmf"/><Relationship Id="rId4" Type="http://schemas.openxmlformats.org/officeDocument/2006/relationships/oleObject" Target="../embeddings/oleObject4.bin"/></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79.wmf"/><Relationship Id="rId4" Type="http://schemas.openxmlformats.org/officeDocument/2006/relationships/oleObject" Target="../embeddings/oleObject5.bin"/></Relationships>
</file>

<file path=ppt/slides/_rels/slide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83.emf"/></Relationships>
</file>

<file path=ppt/slides/_rels/slide69.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86.emf"/><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90.em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8.x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notesSlide" Target="../notesSlides/notesSlide48.xml"/><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png"/><Relationship Id="rId5" Type="http://schemas.openxmlformats.org/officeDocument/2006/relationships/image" Target="../media/image91.png"/><Relationship Id="rId4" Type="http://schemas.openxmlformats.org/officeDocument/2006/relationships/image" Target="../media/image84.emf"/></Relationships>
</file>

<file path=ppt/slides/_rels/slide79.x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notesSlide" Target="../notesSlides/notesSlide49.xml"/><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3.png"/><Relationship Id="rId5" Type="http://schemas.openxmlformats.org/officeDocument/2006/relationships/image" Target="../media/image91.png"/><Relationship Id="rId4" Type="http://schemas.openxmlformats.org/officeDocument/2006/relationships/image" Target="../media/image84.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8" Type="http://schemas.openxmlformats.org/officeDocument/2006/relationships/image" Target="../media/image93.wmf"/><Relationship Id="rId3" Type="http://schemas.openxmlformats.org/officeDocument/2006/relationships/notesSlide" Target="../notesSlides/notesSlide50.xml"/><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83.emf"/><Relationship Id="rId5" Type="http://schemas.openxmlformats.org/officeDocument/2006/relationships/image" Target="../media/image3.png"/><Relationship Id="rId4" Type="http://schemas.openxmlformats.org/officeDocument/2006/relationships/image" Target="../media/image91.png"/></Relationships>
</file>

<file path=ppt/slides/_rels/slide81.xml.rels><?xml version="1.0" encoding="UTF-8" standalone="yes"?>
<Relationships xmlns="http://schemas.openxmlformats.org/package/2006/relationships"><Relationship Id="rId8" Type="http://schemas.openxmlformats.org/officeDocument/2006/relationships/image" Target="../media/image93.wmf"/><Relationship Id="rId3" Type="http://schemas.openxmlformats.org/officeDocument/2006/relationships/notesSlide" Target="../notesSlides/notesSlide51.xml"/><Relationship Id="rId7"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83.emf"/><Relationship Id="rId5" Type="http://schemas.openxmlformats.org/officeDocument/2006/relationships/image" Target="../media/image3.png"/><Relationship Id="rId4" Type="http://schemas.openxmlformats.org/officeDocument/2006/relationships/image" Target="../media/image91.png"/></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52.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94.wmf"/><Relationship Id="rId5" Type="http://schemas.openxmlformats.org/officeDocument/2006/relationships/oleObject" Target="../embeddings/oleObject10.bin"/><Relationship Id="rId4" Type="http://schemas.openxmlformats.org/officeDocument/2006/relationships/image" Target="../media/image91.png"/></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53.xml"/><Relationship Id="rId7" Type="http://schemas.openxmlformats.org/officeDocument/2006/relationships/image" Target="../media/image96.jpeg"/><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95.wmf"/><Relationship Id="rId5" Type="http://schemas.openxmlformats.org/officeDocument/2006/relationships/oleObject" Target="../embeddings/oleObject11.bin"/><Relationship Id="rId4" Type="http://schemas.openxmlformats.org/officeDocument/2006/relationships/image" Target="../media/image91.png"/></Relationships>
</file>

<file path=ppt/slides/_rels/slide8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55.xml"/><Relationship Id="rId1" Type="http://schemas.openxmlformats.org/officeDocument/2006/relationships/slideLayout" Target="../slideLayouts/slideLayout2.xml"/><Relationship Id="rId5" Type="http://schemas.openxmlformats.org/officeDocument/2006/relationships/image" Target="../media/image90.emf"/><Relationship Id="rId4" Type="http://schemas.openxmlformats.org/officeDocument/2006/relationships/image" Target="../media/image3.png"/></Relationships>
</file>

<file path=ppt/slides/_rels/slide86.xml.rels><?xml version="1.0" encoding="UTF-8" standalone="yes"?>
<Relationships xmlns="http://schemas.openxmlformats.org/package/2006/relationships"><Relationship Id="rId8" Type="http://schemas.openxmlformats.org/officeDocument/2006/relationships/image" Target="../media/image98.jpeg"/><Relationship Id="rId3" Type="http://schemas.openxmlformats.org/officeDocument/2006/relationships/notesSlide" Target="../notesSlides/notesSlide56.xml"/><Relationship Id="rId7" Type="http://schemas.openxmlformats.org/officeDocument/2006/relationships/image" Target="../media/image97.w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12.bin"/><Relationship Id="rId5" Type="http://schemas.openxmlformats.org/officeDocument/2006/relationships/image" Target="../media/image90.emf"/><Relationship Id="rId4" Type="http://schemas.openxmlformats.org/officeDocument/2006/relationships/image" Target="../media/image91.png"/></Relationships>
</file>

<file path=ppt/slides/_rels/slide87.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2"/>
          <p:cNvSpPr txBox="1">
            <a:spLocks noChangeArrowheads="1"/>
          </p:cNvSpPr>
          <p:nvPr/>
        </p:nvSpPr>
        <p:spPr bwMode="auto">
          <a:xfrm>
            <a:off x="0" y="5805264"/>
            <a:ext cx="9144000" cy="648072"/>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571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a:lnSpc>
                <a:spcPct val="50000"/>
              </a:lnSpc>
              <a:spcBef>
                <a:spcPct val="50000"/>
              </a:spcBef>
              <a:buNone/>
            </a:pPr>
            <a:r>
              <a:rPr lang="en-US"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S. Miranda, </a:t>
            </a:r>
            <a:r>
              <a:rPr lang="en-US" sz="2000" u="sng" dirty="0">
                <a:solidFill>
                  <a:srgbClr val="002060"/>
                </a:solidFill>
                <a:latin typeface="Arial" panose="020B0604020202020204" pitchFamily="34" charset="0"/>
                <a:ea typeface="Verdana" panose="020B0604030504040204" pitchFamily="34" charset="0"/>
                <a:cs typeface="Arial" panose="020B0604020202020204" pitchFamily="34" charset="0"/>
              </a:rPr>
              <a:t>L. Vitiello</a:t>
            </a:r>
            <a:r>
              <a:rPr lang="en-US" sz="2000" dirty="0">
                <a:solidFill>
                  <a:srgbClr val="002060"/>
                </a:solidFill>
                <a:latin typeface="Arial" panose="020B0604020202020204" pitchFamily="34" charset="0"/>
                <a:ea typeface="Verdana" panose="020B0604030504040204" pitchFamily="34" charset="0"/>
                <a:cs typeface="Arial" panose="020B0604020202020204" pitchFamily="34" charset="0"/>
              </a:rPr>
              <a:t>, </a:t>
            </a:r>
            <a:endParaRPr lang="en-US" sz="2000" dirty="0" smtClean="0">
              <a:solidFill>
                <a:srgbClr val="002060"/>
              </a:solidFill>
              <a:latin typeface="Arial" panose="020B0604020202020204" pitchFamily="34" charset="0"/>
              <a:ea typeface="Verdana" panose="020B0604030504040204" pitchFamily="34" charset="0"/>
              <a:cs typeface="Arial" panose="020B0604020202020204" pitchFamily="34" charset="0"/>
            </a:endParaRPr>
          </a:p>
          <a:p>
            <a:pPr algn="ctr">
              <a:spcBef>
                <a:spcPts val="600"/>
              </a:spcBef>
              <a:buNone/>
            </a:pPr>
            <a:r>
              <a:rPr lang="en-US" sz="1400" i="1" dirty="0" smtClean="0">
                <a:solidFill>
                  <a:srgbClr val="002060"/>
                </a:solidFill>
                <a:latin typeface="Arial Narrow" panose="020B0606020202030204" pitchFamily="34" charset="0"/>
                <a:ea typeface="Verdana" panose="020B0604030504040204" pitchFamily="34" charset="0"/>
                <a:cs typeface="Verdana" panose="020B0604030504040204" pitchFamily="34" charset="0"/>
              </a:rPr>
              <a:t>University of Naples Federico II, Department of Industrial Engineering (Italy)</a:t>
            </a:r>
            <a:endParaRPr lang="it-IT" altLang="it-IT" sz="1400" i="1" dirty="0">
              <a:solidFill>
                <a:srgbClr val="002060"/>
              </a:solidFill>
              <a:latin typeface="Arial Narrow" panose="020B0606020202030204" pitchFamily="34" charset="0"/>
              <a:ea typeface="Verdana" panose="020B0604030504040204" pitchFamily="34" charset="0"/>
              <a:cs typeface="Verdana" panose="020B0604030504040204" pitchFamily="34" charset="0"/>
            </a:endParaRPr>
          </a:p>
        </p:txBody>
      </p:sp>
      <p:sp>
        <p:nvSpPr>
          <p:cNvPr id="8" name="Rectangle 2"/>
          <p:cNvSpPr>
            <a:spLocks noChangeArrowheads="1"/>
          </p:cNvSpPr>
          <p:nvPr/>
        </p:nvSpPr>
        <p:spPr bwMode="auto">
          <a:xfrm>
            <a:off x="719572" y="2158293"/>
            <a:ext cx="7704856" cy="292689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lnSpc>
                <a:spcPts val="4500"/>
              </a:lnSpc>
              <a:spcBef>
                <a:spcPct val="0"/>
              </a:spcBef>
              <a:spcAft>
                <a:spcPct val="0"/>
              </a:spcAft>
            </a:pPr>
            <a:r>
              <a:rPr lang="it-IT" sz="3200" b="1" dirty="0">
                <a:solidFill>
                  <a:srgbClr val="002060"/>
                </a:solidFill>
                <a:latin typeface="Arial" panose="020B0604020202020204" pitchFamily="34" charset="0"/>
                <a:ea typeface="Verdana" panose="020B0604030504040204" pitchFamily="34" charset="0"/>
                <a:cs typeface="Arial" panose="020B0604020202020204" pitchFamily="34" charset="0"/>
              </a:rPr>
              <a:t>Stima dei pesi scafo durante la fase</a:t>
            </a:r>
          </a:p>
          <a:p>
            <a:pPr algn="ctr" fontAlgn="base">
              <a:lnSpc>
                <a:spcPts val="4500"/>
              </a:lnSpc>
              <a:spcBef>
                <a:spcPct val="0"/>
              </a:spcBef>
              <a:spcAft>
                <a:spcPct val="0"/>
              </a:spcAft>
            </a:pPr>
            <a:r>
              <a:rPr lang="it-IT" sz="3200" b="1" dirty="0">
                <a:solidFill>
                  <a:srgbClr val="002060"/>
                </a:solidFill>
                <a:latin typeface="Arial" panose="020B0604020202020204" pitchFamily="34" charset="0"/>
                <a:ea typeface="Verdana" panose="020B0604030504040204" pitchFamily="34" charset="0"/>
                <a:cs typeface="Arial" panose="020B0604020202020204" pitchFamily="34" charset="0"/>
              </a:rPr>
              <a:t>preliminare del progetto di un naviglio minore con strutture in materiali compositi realizzate con</a:t>
            </a:r>
          </a:p>
          <a:p>
            <a:pPr algn="ctr" fontAlgn="base">
              <a:lnSpc>
                <a:spcPts val="4500"/>
              </a:lnSpc>
              <a:spcBef>
                <a:spcPct val="0"/>
              </a:spcBef>
              <a:spcAft>
                <a:spcPct val="0"/>
              </a:spcAft>
            </a:pPr>
            <a:r>
              <a:rPr lang="it-IT" sz="3200" b="1" dirty="0">
                <a:solidFill>
                  <a:srgbClr val="002060"/>
                </a:solidFill>
                <a:latin typeface="Arial" panose="020B0604020202020204" pitchFamily="34" charset="0"/>
                <a:ea typeface="Verdana" panose="020B0604030504040204" pitchFamily="34" charset="0"/>
                <a:cs typeface="Arial" panose="020B0604020202020204" pitchFamily="34" charset="0"/>
              </a:rPr>
              <a:t>tecniche in sottovuoto</a:t>
            </a:r>
            <a:endParaRPr lang="en-GB" sz="3200" b="1" dirty="0">
              <a:solidFill>
                <a:srgbClr val="002060"/>
              </a:solidFill>
              <a:latin typeface="Arial" panose="020B0604020202020204" pitchFamily="34" charset="0"/>
              <a:ea typeface="Verdana" panose="020B0604030504040204" pitchFamily="34" charset="0"/>
              <a:cs typeface="Arial" panose="020B0604020202020204" pitchFamily="34" charset="0"/>
            </a:endParaRPr>
          </a:p>
        </p:txBody>
      </p:sp>
      <p:sp>
        <p:nvSpPr>
          <p:cNvPr id="2" name="CasellaDiTesto 1"/>
          <p:cNvSpPr txBox="1"/>
          <p:nvPr/>
        </p:nvSpPr>
        <p:spPr>
          <a:xfrm>
            <a:off x="719572" y="1340768"/>
            <a:ext cx="7884876" cy="400110"/>
          </a:xfrm>
          <a:prstGeom prst="rect">
            <a:avLst/>
          </a:prstGeom>
          <a:noFill/>
        </p:spPr>
        <p:txBody>
          <a:bodyPr wrap="square" rtlCol="0">
            <a:spAutoFit/>
          </a:bodyPr>
          <a:lstStyle/>
          <a:p>
            <a:pPr algn="ctr"/>
            <a:r>
              <a:rPr lang="it-IT"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Corso di Architettura </a:t>
            </a:r>
            <a:r>
              <a:rPr lang="it-IT" sz="2000" dirty="0">
                <a:solidFill>
                  <a:srgbClr val="002060"/>
                </a:solidFill>
                <a:latin typeface="Arial" panose="020B0604020202020204" pitchFamily="34" charset="0"/>
                <a:ea typeface="Verdana" panose="020B0604030504040204" pitchFamily="34" charset="0"/>
                <a:cs typeface="Arial" panose="020B0604020202020204" pitchFamily="34" charset="0"/>
              </a:rPr>
              <a:t>Navale II - Cicli di seminari dal titolo:</a:t>
            </a:r>
          </a:p>
        </p:txBody>
      </p:sp>
    </p:spTree>
    <p:extLst>
      <p:ext uri="{BB962C8B-B14F-4D97-AF65-F5344CB8AC3E}">
        <p14:creationId xmlns:p14="http://schemas.microsoft.com/office/powerpoint/2010/main" val="22794429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908720"/>
            <a:ext cx="8640960" cy="504056"/>
          </a:xfrm>
        </p:spPr>
        <p:txBody>
          <a:bodyPr/>
          <a:lstStyle/>
          <a:p>
            <a:r>
              <a:rPr lang="it-IT" dirty="0" smtClean="0"/>
              <a:t>Interazione del peso con le performance e con l’impatto ambientale </a:t>
            </a:r>
            <a:endParaRPr lang="it-IT" dirty="0"/>
          </a:p>
        </p:txBody>
      </p:sp>
      <mc:AlternateContent xmlns:mc="http://schemas.openxmlformats.org/markup-compatibility/2006" xmlns:a14="http://schemas.microsoft.com/office/drawing/2010/main">
        <mc:Choice Requires="a14">
          <p:sp>
            <p:nvSpPr>
              <p:cNvPr id="3" name="CasellaDiTesto 2"/>
              <p:cNvSpPr txBox="1"/>
              <p:nvPr/>
            </p:nvSpPr>
            <p:spPr>
              <a:xfrm>
                <a:off x="395536" y="1700808"/>
                <a:ext cx="8352928" cy="4902624"/>
              </a:xfrm>
              <a:prstGeom prst="rect">
                <a:avLst/>
              </a:prstGeom>
              <a:noFill/>
            </p:spPr>
            <p:txBody>
              <a:bodyPr wrap="square" rtlCol="0">
                <a:spAutoFit/>
              </a:bodyPr>
              <a:lstStyle>
                <a:defPPr>
                  <a:defRPr lang="it-IT"/>
                </a:defPPr>
                <a:lvl1pPr marL="342900"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1pPr>
                <a:lvl2pPr marL="342900" lvl="1"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2pPr>
                <a:lvl3pPr marL="342900" lvl="2"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3pPr>
              </a:lstStyle>
              <a:p>
                <a:pPr marL="0" indent="0">
                  <a:buNone/>
                </a:pPr>
                <a:r>
                  <a:rPr lang="it-IT" dirty="0" smtClean="0"/>
                  <a:t>La relazione tra il Peso e la Resistenza all’avanzamento.</a:t>
                </a:r>
              </a:p>
              <a:p>
                <a:pPr marL="0" indent="0">
                  <a:buNone/>
                </a:pPr>
                <a:r>
                  <a:rPr lang="it-IT" dirty="0" smtClean="0"/>
                  <a:t>Ci sono diversi modi per presentare i dati della resistenza all’avanzamento dei modelli:</a:t>
                </a:r>
              </a:p>
              <a:p>
                <a:r>
                  <a:rPr lang="it-IT" dirty="0" smtClean="0"/>
                  <a:t>Dati in forma dimensionale (Resistenza, Velocità, </a:t>
                </a:r>
                <a:r>
                  <a:rPr lang="it-IT" dirty="0" err="1" smtClean="0"/>
                  <a:t>Sup</a:t>
                </a:r>
                <a:r>
                  <a:rPr lang="it-IT" dirty="0" smtClean="0"/>
                  <a:t>. bagnata, …)</a:t>
                </a:r>
              </a:p>
              <a:p>
                <a:r>
                  <a:rPr lang="it-IT" dirty="0" smtClean="0"/>
                  <a:t>Dati in forma adimensionale mediante l’utilizzo di opportuni coefficienti (</a:t>
                </a:r>
                <a14:m>
                  <m:oMath xmlns:m="http://schemas.openxmlformats.org/officeDocument/2006/math">
                    <m:f>
                      <m:fPr>
                        <m:ctrlPr>
                          <a:rPr lang="it-IT" b="0" i="1" smtClean="0">
                            <a:latin typeface="Cambria Math" panose="02040503050406030204" pitchFamily="18" charset="0"/>
                          </a:rPr>
                        </m:ctrlPr>
                      </m:fPr>
                      <m:num>
                        <m:sSub>
                          <m:sSubPr>
                            <m:ctrlPr>
                              <a:rPr lang="it-IT" b="0" i="1" smtClean="0">
                                <a:latin typeface="Cambria Math" panose="02040503050406030204" pitchFamily="18" charset="0"/>
                              </a:rPr>
                            </m:ctrlPr>
                          </m:sSubPr>
                          <m:e>
                            <m:r>
                              <a:rPr lang="it-IT" b="0" i="1" smtClean="0">
                                <a:latin typeface="Cambria Math" panose="02040503050406030204" pitchFamily="18" charset="0"/>
                              </a:rPr>
                              <m:t>𝑅</m:t>
                            </m:r>
                          </m:e>
                          <m:sub>
                            <m:r>
                              <a:rPr lang="it-IT" b="0" i="1" smtClean="0">
                                <a:latin typeface="Cambria Math" panose="02040503050406030204" pitchFamily="18" charset="0"/>
                              </a:rPr>
                              <m:t>𝑡</m:t>
                            </m:r>
                          </m:sub>
                        </m:sSub>
                      </m:num>
                      <m:den>
                        <m:r>
                          <a:rPr lang="it-IT" b="0" i="1" smtClean="0">
                            <a:latin typeface="Cambria Math" panose="02040503050406030204" pitchFamily="18" charset="0"/>
                          </a:rPr>
                          <m:t>𝑊</m:t>
                        </m:r>
                      </m:den>
                    </m:f>
                    <m:r>
                      <a:rPr lang="it-IT" b="0" i="1" smtClean="0">
                        <a:latin typeface="Cambria Math" panose="02040503050406030204" pitchFamily="18" charset="0"/>
                      </a:rPr>
                      <m:t>,</m:t>
                    </m:r>
                    <m:f>
                      <m:fPr>
                        <m:ctrlPr>
                          <a:rPr lang="it-IT" i="1">
                            <a:latin typeface="Cambria Math" panose="02040503050406030204" pitchFamily="18" charset="0"/>
                          </a:rPr>
                        </m:ctrlPr>
                      </m:fPr>
                      <m:num>
                        <m:sSub>
                          <m:sSubPr>
                            <m:ctrlPr>
                              <a:rPr lang="it-IT" i="1">
                                <a:latin typeface="Cambria Math" panose="02040503050406030204" pitchFamily="18" charset="0"/>
                              </a:rPr>
                            </m:ctrlPr>
                          </m:sSubPr>
                          <m:e>
                            <m:r>
                              <a:rPr lang="it-IT" i="1">
                                <a:latin typeface="Cambria Math" panose="02040503050406030204" pitchFamily="18" charset="0"/>
                              </a:rPr>
                              <m:t>𝑅</m:t>
                            </m:r>
                          </m:e>
                          <m:sub>
                            <m:r>
                              <a:rPr lang="it-IT" b="0" i="1" smtClean="0">
                                <a:latin typeface="Cambria Math" panose="02040503050406030204" pitchFamily="18" charset="0"/>
                              </a:rPr>
                              <m:t>𝑟</m:t>
                            </m:r>
                          </m:sub>
                        </m:sSub>
                      </m:num>
                      <m:den>
                        <m:r>
                          <a:rPr lang="it-IT" i="1">
                            <a:latin typeface="Cambria Math" panose="02040503050406030204" pitchFamily="18" charset="0"/>
                          </a:rPr>
                          <m:t>𝑊</m:t>
                        </m:r>
                      </m:den>
                    </m:f>
                    <m:r>
                      <a:rPr lang="it-IT" b="0" i="1" smtClean="0">
                        <a:latin typeface="Cambria Math" panose="02040503050406030204" pitchFamily="18" charset="0"/>
                      </a:rPr>
                      <m:t>,</m:t>
                    </m:r>
                    <m:f>
                      <m:fPr>
                        <m:ctrlPr>
                          <a:rPr lang="it-IT" i="1">
                            <a:latin typeface="Cambria Math" panose="02040503050406030204" pitchFamily="18" charset="0"/>
                          </a:rPr>
                        </m:ctrlPr>
                      </m:fPr>
                      <m:num>
                        <m:sSub>
                          <m:sSubPr>
                            <m:ctrlPr>
                              <a:rPr lang="it-IT" i="1">
                                <a:latin typeface="Cambria Math" panose="02040503050406030204" pitchFamily="18" charset="0"/>
                              </a:rPr>
                            </m:ctrlPr>
                          </m:sSubPr>
                          <m:e>
                            <m:r>
                              <a:rPr lang="it-IT" i="1">
                                <a:latin typeface="Cambria Math" panose="02040503050406030204" pitchFamily="18" charset="0"/>
                              </a:rPr>
                              <m:t>𝑅</m:t>
                            </m:r>
                          </m:e>
                          <m:sub>
                            <m:r>
                              <a:rPr lang="it-IT" b="0" i="1" smtClean="0">
                                <a:latin typeface="Cambria Math" panose="02040503050406030204" pitchFamily="18" charset="0"/>
                              </a:rPr>
                              <m:t>𝑤</m:t>
                            </m:r>
                          </m:sub>
                        </m:sSub>
                      </m:num>
                      <m:den>
                        <m:r>
                          <a:rPr lang="it-IT" i="1">
                            <a:latin typeface="Cambria Math" panose="02040503050406030204" pitchFamily="18" charset="0"/>
                          </a:rPr>
                          <m:t>𝑊</m:t>
                        </m:r>
                      </m:den>
                    </m:f>
                    <m:r>
                      <a:rPr lang="it-IT" b="0" i="1" smtClean="0">
                        <a:latin typeface="Cambria Math" panose="02040503050406030204" pitchFamily="18" charset="0"/>
                      </a:rPr>
                      <m:t>, </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𝐹𝑛</m:t>
                        </m:r>
                      </m:e>
                      <m:sub>
                        <m:r>
                          <a:rPr lang="it-IT" b="0" i="1" smtClean="0">
                            <a:latin typeface="Cambria Math" panose="02040503050406030204" pitchFamily="18" charset="0"/>
                            <a:ea typeface="Cambria Math" panose="02040503050406030204" pitchFamily="18" charset="0"/>
                          </a:rPr>
                          <m:t>𝛻</m:t>
                        </m:r>
                      </m:sub>
                    </m:sSub>
                    <m:r>
                      <a:rPr lang="it-IT" b="0" i="1" smtClean="0">
                        <a:latin typeface="Cambria Math" panose="02040503050406030204" pitchFamily="18" charset="0"/>
                      </a:rPr>
                      <m:t>, </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𝐶𝑇</m:t>
                        </m:r>
                      </m:e>
                      <m:sub>
                        <m:r>
                          <a:rPr lang="it-IT" b="0" i="1" smtClean="0">
                            <a:latin typeface="Cambria Math" panose="02040503050406030204" pitchFamily="18" charset="0"/>
                          </a:rPr>
                          <m:t>𝐿</m:t>
                        </m:r>
                      </m:sub>
                    </m:sSub>
                    <m:r>
                      <a:rPr lang="it-IT" b="0" i="1" smtClean="0">
                        <a:latin typeface="Cambria Math" panose="02040503050406030204" pitchFamily="18" charset="0"/>
                      </a:rPr>
                      <m:t>, </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𝐶𝑇</m:t>
                        </m:r>
                      </m:e>
                      <m:sub>
                        <m:r>
                          <a:rPr lang="it-IT" b="0" i="1" smtClean="0">
                            <a:latin typeface="Cambria Math" panose="02040503050406030204" pitchFamily="18" charset="0"/>
                            <a:ea typeface="Cambria Math" panose="02040503050406030204" pitchFamily="18" charset="0"/>
                          </a:rPr>
                          <m:t>𝛻</m:t>
                        </m:r>
                      </m:sub>
                    </m:sSub>
                    <m:r>
                      <a:rPr lang="it-IT" b="0" i="1" smtClean="0">
                        <a:latin typeface="Cambria Math" panose="02040503050406030204" pitchFamily="18" charset="0"/>
                      </a:rPr>
                      <m:t>, </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𝐶</m:t>
                        </m:r>
                      </m:e>
                      <m:sub>
                        <m:r>
                          <a:rPr lang="it-IT" b="0" i="1" smtClean="0">
                            <a:latin typeface="Cambria Math" panose="02040503050406030204" pitchFamily="18" charset="0"/>
                          </a:rPr>
                          <m:t>𝑎</m:t>
                        </m:r>
                      </m:sub>
                    </m:sSub>
                    <m:r>
                      <a:rPr lang="it-IT" b="0" i="1" smtClean="0">
                        <a:latin typeface="Cambria Math" panose="02040503050406030204" pitchFamily="18" charset="0"/>
                      </a:rPr>
                      <m:t>,</m:t>
                    </m:r>
                    <m:r>
                      <a:rPr lang="it-IT" b="0" i="1" smtClean="0">
                        <a:solidFill>
                          <a:schemeClr val="tx1"/>
                        </a:solidFill>
                        <a:latin typeface="Cambria Math" panose="02040503050406030204" pitchFamily="18" charset="0"/>
                      </a:rPr>
                      <m:t> </m:t>
                    </m:r>
                  </m:oMath>
                </a14:m>
                <a:r>
                  <a:rPr lang="it-IT" dirty="0" smtClean="0">
                    <a:solidFill>
                      <a:schemeClr val="tx1"/>
                    </a:solidFill>
                  </a:rPr>
                  <a:t>©</a:t>
                </a:r>
                <a:r>
                  <a:rPr lang="it-IT" dirty="0" smtClean="0">
                    <a:solidFill>
                      <a:schemeClr val="tx2">
                        <a:lumMod val="50000"/>
                      </a:schemeClr>
                    </a:solidFill>
                  </a:rPr>
                  <a:t>)</a:t>
                </a:r>
                <a:endParaRPr lang="it-IT" dirty="0">
                  <a:solidFill>
                    <a:schemeClr val="tx2">
                      <a:lumMod val="50000"/>
                    </a:schemeClr>
                  </a:solidFill>
                </a:endParaRPr>
              </a:p>
              <a:p>
                <a:pPr marL="0" indent="0">
                  <a:buNone/>
                </a:pPr>
                <a:r>
                  <a:rPr lang="it-IT" dirty="0" smtClean="0"/>
                  <a:t>In ogni caso l’ITTC non raccomanda nessun metodo in particolare. </a:t>
                </a:r>
              </a:p>
              <a:p>
                <a:pPr marL="0" indent="0">
                  <a:buNone/>
                </a:pPr>
                <a:r>
                  <a:rPr lang="it-IT" dirty="0" smtClean="0"/>
                  <a:t>Di sicuro il peso è la grandezza maggiormente utilizzata per </a:t>
                </a:r>
                <a:r>
                  <a:rPr lang="it-IT" dirty="0" err="1" smtClean="0"/>
                  <a:t>adimensionalizzare</a:t>
                </a:r>
                <a:r>
                  <a:rPr lang="it-IT" dirty="0" smtClean="0"/>
                  <a:t> la resistenza e rientra nella maggior parte dei coefficienti che descrivono le performance di un naviglio.</a:t>
                </a:r>
              </a:p>
            </p:txBody>
          </p:sp>
        </mc:Choice>
        <mc:Fallback xmlns="">
          <p:sp>
            <p:nvSpPr>
              <p:cNvPr id="3" name="CasellaDiTesto 2"/>
              <p:cNvSpPr txBox="1">
                <a:spLocks noRot="1" noChangeAspect="1" noMove="1" noResize="1" noEditPoints="1" noAdjustHandles="1" noChangeArrowheads="1" noChangeShapeType="1" noTextEdit="1"/>
              </p:cNvSpPr>
              <p:nvPr/>
            </p:nvSpPr>
            <p:spPr>
              <a:xfrm>
                <a:off x="395536" y="1700808"/>
                <a:ext cx="8352928" cy="4902624"/>
              </a:xfrm>
              <a:prstGeom prst="rect">
                <a:avLst/>
              </a:prstGeom>
              <a:blipFill rotWithShape="0">
                <a:blip r:embed="rId2"/>
                <a:stretch>
                  <a:fillRect l="-803" r="-730" b="-249"/>
                </a:stretch>
              </a:blipFill>
            </p:spPr>
            <p:txBody>
              <a:bodyPr/>
              <a:lstStyle/>
              <a:p>
                <a:r>
                  <a:rPr lang="it-IT">
                    <a:noFill/>
                  </a:rPr>
                  <a:t> </a:t>
                </a:r>
              </a:p>
            </p:txBody>
          </p:sp>
        </mc:Fallback>
      </mc:AlternateContent>
    </p:spTree>
    <p:extLst>
      <p:ext uri="{BB962C8B-B14F-4D97-AF65-F5344CB8AC3E}">
        <p14:creationId xmlns:p14="http://schemas.microsoft.com/office/powerpoint/2010/main" val="345412819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Interazione del peso con le performance e con l’impatto ambientale </a:t>
            </a:r>
            <a:endParaRPr lang="it-IT" dirty="0"/>
          </a:p>
        </p:txBody>
      </p:sp>
      <p:sp>
        <p:nvSpPr>
          <p:cNvPr id="3" name="CasellaDiTesto 2"/>
          <p:cNvSpPr txBox="1"/>
          <p:nvPr/>
        </p:nvSpPr>
        <p:spPr>
          <a:xfrm>
            <a:off x="395536" y="1988840"/>
            <a:ext cx="8352928" cy="496996"/>
          </a:xfrm>
          <a:prstGeom prst="rect">
            <a:avLst/>
          </a:prstGeom>
          <a:noFill/>
        </p:spPr>
        <p:txBody>
          <a:bodyPr wrap="square" rtlCol="0">
            <a:spAutoFit/>
          </a:bodyPr>
          <a:lstStyle>
            <a:defPPr>
              <a:defRPr lang="it-IT"/>
            </a:defPPr>
            <a:lvl1pPr marL="342900"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1pPr>
            <a:lvl2pPr marL="342900" lvl="1"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2pPr>
            <a:lvl3pPr marL="342900" lvl="2"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3pPr>
          </a:lstStyle>
          <a:p>
            <a:pPr marL="0" indent="0">
              <a:buNone/>
            </a:pPr>
            <a:r>
              <a:rPr lang="it-IT" dirty="0" smtClean="0"/>
              <a:t>Esempio 1: serie 62</a:t>
            </a:r>
          </a:p>
        </p:txBody>
      </p:sp>
      <p:pic>
        <p:nvPicPr>
          <p:cNvPr id="4" name="Immagine 3"/>
          <p:cNvPicPr>
            <a:picLocks noChangeAspect="1"/>
          </p:cNvPicPr>
          <p:nvPr/>
        </p:nvPicPr>
        <p:blipFill>
          <a:blip r:embed="rId2"/>
          <a:stretch>
            <a:fillRect/>
          </a:stretch>
        </p:blipFill>
        <p:spPr>
          <a:xfrm>
            <a:off x="5417822" y="2060848"/>
            <a:ext cx="3120963" cy="4385356"/>
          </a:xfrm>
          <a:prstGeom prst="rect">
            <a:avLst/>
          </a:prstGeom>
        </p:spPr>
      </p:pic>
      <p:pic>
        <p:nvPicPr>
          <p:cNvPr id="5" name="Immagine 4"/>
          <p:cNvPicPr>
            <a:picLocks noChangeAspect="1"/>
          </p:cNvPicPr>
          <p:nvPr/>
        </p:nvPicPr>
        <p:blipFill>
          <a:blip r:embed="rId3"/>
          <a:stretch>
            <a:fillRect/>
          </a:stretch>
        </p:blipFill>
        <p:spPr>
          <a:xfrm>
            <a:off x="1691680" y="3140968"/>
            <a:ext cx="1582200" cy="2425500"/>
          </a:xfrm>
          <a:prstGeom prst="rect">
            <a:avLst/>
          </a:prstGeom>
        </p:spPr>
      </p:pic>
    </p:spTree>
    <p:extLst>
      <p:ext uri="{BB962C8B-B14F-4D97-AF65-F5344CB8AC3E}">
        <p14:creationId xmlns:p14="http://schemas.microsoft.com/office/powerpoint/2010/main" val="87545742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Interazione del peso con le performance e con l’impatto ambientale </a:t>
            </a:r>
            <a:endParaRPr lang="it-IT" dirty="0"/>
          </a:p>
        </p:txBody>
      </p:sp>
      <p:sp>
        <p:nvSpPr>
          <p:cNvPr id="3" name="CasellaDiTesto 2"/>
          <p:cNvSpPr txBox="1"/>
          <p:nvPr/>
        </p:nvSpPr>
        <p:spPr>
          <a:xfrm>
            <a:off x="395536" y="1988840"/>
            <a:ext cx="5040560" cy="958660"/>
          </a:xfrm>
          <a:prstGeom prst="rect">
            <a:avLst/>
          </a:prstGeom>
          <a:noFill/>
        </p:spPr>
        <p:txBody>
          <a:bodyPr wrap="square" rtlCol="0">
            <a:spAutoFit/>
          </a:bodyPr>
          <a:lstStyle>
            <a:defPPr>
              <a:defRPr lang="it-IT"/>
            </a:defPPr>
            <a:lvl1pPr marL="342900"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1pPr>
            <a:lvl2pPr marL="342900" lvl="1"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2pPr>
            <a:lvl3pPr marL="342900" lvl="2"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3pPr>
          </a:lstStyle>
          <a:p>
            <a:pPr marL="0" indent="0" algn="l">
              <a:buNone/>
            </a:pPr>
            <a:r>
              <a:rPr lang="it-IT" dirty="0" smtClean="0"/>
              <a:t>Esempio 2:</a:t>
            </a:r>
            <a:br>
              <a:rPr lang="it-IT" dirty="0" smtClean="0"/>
            </a:br>
            <a:r>
              <a:rPr lang="it-IT" dirty="0" smtClean="0"/>
              <a:t> Gabrielli Von-Karman </a:t>
            </a:r>
            <a:r>
              <a:rPr lang="it-IT" dirty="0" err="1" smtClean="0"/>
              <a:t>original</a:t>
            </a:r>
            <a:r>
              <a:rPr lang="it-IT" dirty="0" smtClean="0"/>
              <a:t> </a:t>
            </a:r>
            <a:r>
              <a:rPr lang="it-IT" dirty="0" err="1" smtClean="0"/>
              <a:t>graph</a:t>
            </a:r>
            <a:endParaRPr lang="it-IT" dirty="0" smtClean="0"/>
          </a:p>
        </p:txBody>
      </p:sp>
      <p:pic>
        <p:nvPicPr>
          <p:cNvPr id="5" name="Immagine 4"/>
          <p:cNvPicPr>
            <a:picLocks noChangeAspect="1"/>
          </p:cNvPicPr>
          <p:nvPr/>
        </p:nvPicPr>
        <p:blipFill>
          <a:blip r:embed="rId2"/>
          <a:stretch>
            <a:fillRect/>
          </a:stretch>
        </p:blipFill>
        <p:spPr>
          <a:xfrm>
            <a:off x="5508104" y="1964602"/>
            <a:ext cx="3384376" cy="4472459"/>
          </a:xfrm>
          <a:prstGeom prst="rect">
            <a:avLst/>
          </a:prstGeom>
        </p:spPr>
      </p:pic>
      <p:pic>
        <p:nvPicPr>
          <p:cNvPr id="4" name="Immagine 3"/>
          <p:cNvPicPr>
            <a:picLocks noChangeAspect="1"/>
          </p:cNvPicPr>
          <p:nvPr/>
        </p:nvPicPr>
        <p:blipFill>
          <a:blip r:embed="rId3"/>
          <a:stretch>
            <a:fillRect/>
          </a:stretch>
        </p:blipFill>
        <p:spPr>
          <a:xfrm>
            <a:off x="251520" y="3068960"/>
            <a:ext cx="5076226" cy="3195500"/>
          </a:xfrm>
          <a:prstGeom prst="rect">
            <a:avLst/>
          </a:prstGeom>
        </p:spPr>
      </p:pic>
    </p:spTree>
    <p:extLst>
      <p:ext uri="{BB962C8B-B14F-4D97-AF65-F5344CB8AC3E}">
        <p14:creationId xmlns:p14="http://schemas.microsoft.com/office/powerpoint/2010/main" val="390328516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Interazione del peso con le performance e con l’impatto ambientale </a:t>
            </a:r>
            <a:endParaRPr lang="it-IT" dirty="0"/>
          </a:p>
        </p:txBody>
      </p:sp>
      <p:sp>
        <p:nvSpPr>
          <p:cNvPr id="3" name="CasellaDiTesto 2"/>
          <p:cNvSpPr txBox="1"/>
          <p:nvPr/>
        </p:nvSpPr>
        <p:spPr>
          <a:xfrm>
            <a:off x="395536" y="1988840"/>
            <a:ext cx="5040560" cy="958660"/>
          </a:xfrm>
          <a:prstGeom prst="rect">
            <a:avLst/>
          </a:prstGeom>
          <a:noFill/>
        </p:spPr>
        <p:txBody>
          <a:bodyPr wrap="square" rtlCol="0">
            <a:spAutoFit/>
          </a:bodyPr>
          <a:lstStyle>
            <a:defPPr>
              <a:defRPr lang="it-IT"/>
            </a:defPPr>
            <a:lvl1pPr marL="342900"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1pPr>
            <a:lvl2pPr marL="342900" lvl="1"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2pPr>
            <a:lvl3pPr marL="342900" lvl="2"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3pPr>
          </a:lstStyle>
          <a:p>
            <a:pPr marL="0" indent="0" algn="l">
              <a:buNone/>
            </a:pPr>
            <a:r>
              <a:rPr lang="it-IT" dirty="0" smtClean="0"/>
              <a:t>Esempio 2: </a:t>
            </a:r>
            <a:br>
              <a:rPr lang="it-IT" dirty="0" smtClean="0"/>
            </a:br>
            <a:r>
              <a:rPr lang="it-IT" dirty="0" smtClean="0"/>
              <a:t>Gabrielli Von-Karman </a:t>
            </a:r>
            <a:r>
              <a:rPr lang="it-IT" dirty="0" err="1" smtClean="0"/>
              <a:t>revisied</a:t>
            </a:r>
            <a:r>
              <a:rPr lang="it-IT" dirty="0" smtClean="0"/>
              <a:t> </a:t>
            </a:r>
            <a:r>
              <a:rPr lang="it-IT" dirty="0" err="1" smtClean="0"/>
              <a:t>graph</a:t>
            </a:r>
            <a:endParaRPr lang="it-IT" dirty="0" smtClean="0"/>
          </a:p>
        </p:txBody>
      </p:sp>
      <p:pic>
        <p:nvPicPr>
          <p:cNvPr id="6" name="Immagine 5"/>
          <p:cNvPicPr>
            <a:picLocks noChangeAspect="1"/>
          </p:cNvPicPr>
          <p:nvPr/>
        </p:nvPicPr>
        <p:blipFill>
          <a:blip r:embed="rId2"/>
          <a:stretch>
            <a:fillRect/>
          </a:stretch>
        </p:blipFill>
        <p:spPr>
          <a:xfrm>
            <a:off x="5580112" y="1960500"/>
            <a:ext cx="3237015" cy="4414624"/>
          </a:xfrm>
          <a:prstGeom prst="rect">
            <a:avLst/>
          </a:prstGeom>
        </p:spPr>
      </p:pic>
      <p:pic>
        <p:nvPicPr>
          <p:cNvPr id="7" name="Immagine 6"/>
          <p:cNvPicPr>
            <a:picLocks noChangeAspect="1"/>
          </p:cNvPicPr>
          <p:nvPr/>
        </p:nvPicPr>
        <p:blipFill>
          <a:blip r:embed="rId3"/>
          <a:stretch>
            <a:fillRect/>
          </a:stretch>
        </p:blipFill>
        <p:spPr>
          <a:xfrm>
            <a:off x="251520" y="3068960"/>
            <a:ext cx="5076226" cy="3195500"/>
          </a:xfrm>
          <a:prstGeom prst="rect">
            <a:avLst/>
          </a:prstGeom>
        </p:spPr>
      </p:pic>
    </p:spTree>
    <p:extLst>
      <p:ext uri="{BB962C8B-B14F-4D97-AF65-F5344CB8AC3E}">
        <p14:creationId xmlns:p14="http://schemas.microsoft.com/office/powerpoint/2010/main" val="261994949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C:\Users\Raffaella\Desktop\Etgraph.jpg"/>
          <p:cNvPicPr/>
          <p:nvPr/>
        </p:nvPicPr>
        <p:blipFill rotWithShape="1">
          <a:blip r:embed="rId3" cstate="print">
            <a:extLst>
              <a:ext uri="{28A0092B-C50C-407E-A947-70E740481C1C}">
                <a14:useLocalDpi xmlns:a14="http://schemas.microsoft.com/office/drawing/2010/main" val="0"/>
              </a:ext>
            </a:extLst>
          </a:blip>
          <a:srcRect b="4728"/>
          <a:stretch/>
        </p:blipFill>
        <p:spPr bwMode="auto">
          <a:xfrm>
            <a:off x="5436096" y="1988840"/>
            <a:ext cx="3384376" cy="4392488"/>
          </a:xfrm>
          <a:prstGeom prst="rect">
            <a:avLst/>
          </a:prstGeom>
          <a:noFill/>
          <a:ln>
            <a:noFill/>
          </a:ln>
          <a:extLst>
            <a:ext uri="{53640926-AAD7-44D8-BBD7-CCE9431645EC}">
              <a14:shadowObscured xmlns:a14="http://schemas.microsoft.com/office/drawing/2010/main"/>
            </a:ext>
          </a:extLst>
        </p:spPr>
      </p:pic>
      <p:sp>
        <p:nvSpPr>
          <p:cNvPr id="5" name="Titolo 1"/>
          <p:cNvSpPr>
            <a:spLocks noGrp="1"/>
          </p:cNvSpPr>
          <p:nvPr>
            <p:ph type="title"/>
          </p:nvPr>
        </p:nvSpPr>
        <p:spPr/>
        <p:txBody>
          <a:bodyPr/>
          <a:lstStyle/>
          <a:p>
            <a:r>
              <a:rPr lang="it-IT" dirty="0" smtClean="0"/>
              <a:t>Interazione del peso con le performance e con l’impatto ambientale </a:t>
            </a:r>
            <a:endParaRPr lang="it-IT" dirty="0"/>
          </a:p>
        </p:txBody>
      </p:sp>
      <p:sp>
        <p:nvSpPr>
          <p:cNvPr id="6" name="Rectangle 2"/>
          <p:cNvSpPr>
            <a:spLocks noChangeArrowheads="1"/>
          </p:cNvSpPr>
          <p:nvPr/>
        </p:nvSpPr>
        <p:spPr bwMode="auto">
          <a:xfrm>
            <a:off x="540568" y="254394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8" name="Oggetto 7"/>
          <p:cNvGraphicFramePr>
            <a:graphicFrameLocks noChangeAspect="1"/>
          </p:cNvGraphicFramePr>
          <p:nvPr>
            <p:extLst>
              <p:ext uri="{D42A27DB-BD31-4B8C-83A1-F6EECF244321}">
                <p14:modId xmlns:p14="http://schemas.microsoft.com/office/powerpoint/2010/main" val="621157263"/>
              </p:ext>
            </p:extLst>
          </p:nvPr>
        </p:nvGraphicFramePr>
        <p:xfrm>
          <a:off x="506840" y="2204864"/>
          <a:ext cx="3616325" cy="3576637"/>
        </p:xfrm>
        <a:graphic>
          <a:graphicData uri="http://schemas.openxmlformats.org/presentationml/2006/ole">
            <mc:AlternateContent xmlns:mc="http://schemas.openxmlformats.org/markup-compatibility/2006">
              <mc:Choice xmlns:v="urn:schemas-microsoft-com:vml" Requires="v">
                <p:oleObj spid="_x0000_s1060" name="Equation" r:id="rId4" imgW="1155600" imgH="1143000" progId="Equation.DSMT4">
                  <p:embed/>
                </p:oleObj>
              </mc:Choice>
              <mc:Fallback>
                <p:oleObj name="Equation" r:id="rId4" imgW="1155600" imgH="1143000" progId="Equation.DSMT4">
                  <p:embed/>
                  <p:pic>
                    <p:nvPicPr>
                      <p:cNvPr id="0" name=""/>
                      <p:cNvPicPr/>
                      <p:nvPr/>
                    </p:nvPicPr>
                    <p:blipFill>
                      <a:blip r:embed="rId5"/>
                      <a:stretch>
                        <a:fillRect/>
                      </a:stretch>
                    </p:blipFill>
                    <p:spPr>
                      <a:xfrm>
                        <a:off x="506840" y="2204864"/>
                        <a:ext cx="3616325" cy="3576637"/>
                      </a:xfrm>
                      <a:prstGeom prst="rect">
                        <a:avLst/>
                      </a:prstGeom>
                    </p:spPr>
                  </p:pic>
                </p:oleObj>
              </mc:Fallback>
            </mc:AlternateContent>
          </a:graphicData>
        </a:graphic>
      </p:graphicFrame>
    </p:spTree>
    <p:extLst>
      <p:ext uri="{BB962C8B-B14F-4D97-AF65-F5344CB8AC3E}">
        <p14:creationId xmlns:p14="http://schemas.microsoft.com/office/powerpoint/2010/main" val="32192590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p:txBody>
          <a:bodyPr/>
          <a:lstStyle/>
          <a:p>
            <a:r>
              <a:rPr lang="it-IT" dirty="0" smtClean="0"/>
              <a:t>Interazione del peso con le performance e con l’impatto ambientale </a:t>
            </a:r>
            <a:endParaRPr lang="it-IT" dirty="0"/>
          </a:p>
        </p:txBody>
      </p:sp>
      <p:sp>
        <p:nvSpPr>
          <p:cNvPr id="6" name="Rectangle 2"/>
          <p:cNvSpPr>
            <a:spLocks noChangeArrowheads="1"/>
          </p:cNvSpPr>
          <p:nvPr/>
        </p:nvSpPr>
        <p:spPr bwMode="auto">
          <a:xfrm>
            <a:off x="540568" y="254394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7" name="Grafico 6"/>
          <p:cNvGraphicFramePr>
            <a:graphicFrameLocks/>
          </p:cNvGraphicFramePr>
          <p:nvPr>
            <p:extLst>
              <p:ext uri="{D42A27DB-BD31-4B8C-83A1-F6EECF244321}">
                <p14:modId xmlns:p14="http://schemas.microsoft.com/office/powerpoint/2010/main" val="1903052564"/>
              </p:ext>
            </p:extLst>
          </p:nvPr>
        </p:nvGraphicFramePr>
        <p:xfrm>
          <a:off x="0" y="1484784"/>
          <a:ext cx="9329228" cy="5291231"/>
        </p:xfrm>
        <a:graphic>
          <a:graphicData uri="http://schemas.openxmlformats.org/drawingml/2006/chart">
            <c:chart xmlns:c="http://schemas.openxmlformats.org/drawingml/2006/chart" xmlns:r="http://schemas.openxmlformats.org/officeDocument/2006/relationships" r:id="rId2"/>
          </a:graphicData>
        </a:graphic>
      </p:graphicFrame>
      <p:sp>
        <p:nvSpPr>
          <p:cNvPr id="2" name="CasellaDiTesto 1"/>
          <p:cNvSpPr txBox="1"/>
          <p:nvPr/>
        </p:nvSpPr>
        <p:spPr>
          <a:xfrm>
            <a:off x="7452320" y="4365104"/>
            <a:ext cx="1440160" cy="369332"/>
          </a:xfrm>
          <a:prstGeom prst="rect">
            <a:avLst/>
          </a:prstGeom>
          <a:solidFill>
            <a:schemeClr val="bg1"/>
          </a:solidFill>
          <a:ln>
            <a:solidFill>
              <a:schemeClr val="tx1"/>
            </a:solidFill>
          </a:ln>
        </p:spPr>
        <p:txBody>
          <a:bodyPr wrap="square" rtlCol="0">
            <a:spAutoFit/>
          </a:bodyPr>
          <a:lstStyle/>
          <a:p>
            <a:pPr algn="ctr"/>
            <a:r>
              <a:rPr lang="it-IT" dirty="0" err="1" smtClean="0"/>
              <a:t>Donzi</a:t>
            </a:r>
            <a:r>
              <a:rPr lang="it-IT" dirty="0" smtClean="0"/>
              <a:t> 43 ZR</a:t>
            </a:r>
            <a:endParaRPr lang="it-IT" dirty="0"/>
          </a:p>
        </p:txBody>
      </p:sp>
    </p:spTree>
    <p:extLst>
      <p:ext uri="{BB962C8B-B14F-4D97-AF65-F5344CB8AC3E}">
        <p14:creationId xmlns:p14="http://schemas.microsoft.com/office/powerpoint/2010/main" val="391067552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p:txBody>
          <a:bodyPr/>
          <a:lstStyle/>
          <a:p>
            <a:r>
              <a:rPr lang="it-IT" dirty="0" smtClean="0"/>
              <a:t>Interazione del peso con le performance e con l’impatto ambientale </a:t>
            </a:r>
            <a:endParaRPr lang="it-IT" dirty="0"/>
          </a:p>
        </p:txBody>
      </p:sp>
      <p:sp>
        <p:nvSpPr>
          <p:cNvPr id="6" name="Rectangle 2"/>
          <p:cNvSpPr>
            <a:spLocks noChangeArrowheads="1"/>
          </p:cNvSpPr>
          <p:nvPr/>
        </p:nvSpPr>
        <p:spPr bwMode="auto">
          <a:xfrm>
            <a:off x="540568" y="254394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7" name="Grafico 6"/>
          <p:cNvGraphicFramePr>
            <a:graphicFrameLocks/>
          </p:cNvGraphicFramePr>
          <p:nvPr>
            <p:extLst>
              <p:ext uri="{D42A27DB-BD31-4B8C-83A1-F6EECF244321}">
                <p14:modId xmlns:p14="http://schemas.microsoft.com/office/powerpoint/2010/main" val="1903052564"/>
              </p:ext>
            </p:extLst>
          </p:nvPr>
        </p:nvGraphicFramePr>
        <p:xfrm>
          <a:off x="0" y="1484784"/>
          <a:ext cx="9329228" cy="5291231"/>
        </p:xfrm>
        <a:graphic>
          <a:graphicData uri="http://schemas.openxmlformats.org/drawingml/2006/chart">
            <c:chart xmlns:c="http://schemas.openxmlformats.org/drawingml/2006/chart" xmlns:r="http://schemas.openxmlformats.org/officeDocument/2006/relationships" r:id="rId2"/>
          </a:graphicData>
        </a:graphic>
      </p:graphicFrame>
      <p:sp>
        <p:nvSpPr>
          <p:cNvPr id="2" name="CasellaDiTesto 1"/>
          <p:cNvSpPr txBox="1"/>
          <p:nvPr/>
        </p:nvSpPr>
        <p:spPr>
          <a:xfrm>
            <a:off x="7452320" y="4365104"/>
            <a:ext cx="1440160" cy="369332"/>
          </a:xfrm>
          <a:prstGeom prst="rect">
            <a:avLst/>
          </a:prstGeom>
          <a:solidFill>
            <a:schemeClr val="bg1"/>
          </a:solidFill>
          <a:ln>
            <a:solidFill>
              <a:schemeClr val="tx1"/>
            </a:solidFill>
          </a:ln>
        </p:spPr>
        <p:txBody>
          <a:bodyPr wrap="square" rtlCol="0">
            <a:spAutoFit/>
          </a:bodyPr>
          <a:lstStyle/>
          <a:p>
            <a:pPr algn="ctr"/>
            <a:r>
              <a:rPr lang="it-IT" dirty="0" err="1" smtClean="0"/>
              <a:t>Donzi</a:t>
            </a:r>
            <a:r>
              <a:rPr lang="it-IT" dirty="0" smtClean="0"/>
              <a:t> 43 ZR</a:t>
            </a:r>
            <a:endParaRPr lang="it-IT" dirty="0"/>
          </a:p>
        </p:txBody>
      </p:sp>
      <p:pic>
        <p:nvPicPr>
          <p:cNvPr id="3074" name="Picture 2" descr="Risultati immagini per cranchi mediterranee 5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7005" y="1988840"/>
            <a:ext cx="5705475" cy="3629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668797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p:txBody>
          <a:bodyPr/>
          <a:lstStyle/>
          <a:p>
            <a:r>
              <a:rPr lang="it-IT" dirty="0" smtClean="0"/>
              <a:t>Interazione del peso con le performance e con l’impatto ambientale </a:t>
            </a:r>
            <a:endParaRPr lang="it-IT" dirty="0"/>
          </a:p>
        </p:txBody>
      </p:sp>
      <p:sp>
        <p:nvSpPr>
          <p:cNvPr id="6" name="Rectangle 2"/>
          <p:cNvSpPr>
            <a:spLocks noChangeArrowheads="1"/>
          </p:cNvSpPr>
          <p:nvPr/>
        </p:nvSpPr>
        <p:spPr bwMode="auto">
          <a:xfrm>
            <a:off x="540568" y="254394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7" name="Grafico 6"/>
          <p:cNvGraphicFramePr>
            <a:graphicFrameLocks/>
          </p:cNvGraphicFramePr>
          <p:nvPr>
            <p:extLst>
              <p:ext uri="{D42A27DB-BD31-4B8C-83A1-F6EECF244321}">
                <p14:modId xmlns:p14="http://schemas.microsoft.com/office/powerpoint/2010/main" val="885487934"/>
              </p:ext>
            </p:extLst>
          </p:nvPr>
        </p:nvGraphicFramePr>
        <p:xfrm>
          <a:off x="-3276872" y="1367255"/>
          <a:ext cx="9329228" cy="5291231"/>
        </p:xfrm>
        <a:graphic>
          <a:graphicData uri="http://schemas.openxmlformats.org/drawingml/2006/chart">
            <c:chart xmlns:c="http://schemas.openxmlformats.org/drawingml/2006/chart" xmlns:r="http://schemas.openxmlformats.org/officeDocument/2006/relationships" r:id="rId2"/>
          </a:graphicData>
        </a:graphic>
      </p:graphicFrame>
      <p:sp>
        <p:nvSpPr>
          <p:cNvPr id="2" name="CasellaDiTesto 1"/>
          <p:cNvSpPr txBox="1"/>
          <p:nvPr/>
        </p:nvSpPr>
        <p:spPr>
          <a:xfrm>
            <a:off x="7452320" y="4365104"/>
            <a:ext cx="1440160" cy="369332"/>
          </a:xfrm>
          <a:prstGeom prst="rect">
            <a:avLst/>
          </a:prstGeom>
          <a:solidFill>
            <a:schemeClr val="bg1"/>
          </a:solidFill>
          <a:ln>
            <a:solidFill>
              <a:schemeClr val="tx1"/>
            </a:solidFill>
          </a:ln>
        </p:spPr>
        <p:txBody>
          <a:bodyPr wrap="square" rtlCol="0">
            <a:spAutoFit/>
          </a:bodyPr>
          <a:lstStyle/>
          <a:p>
            <a:pPr algn="ctr"/>
            <a:r>
              <a:rPr lang="it-IT" dirty="0" err="1" smtClean="0"/>
              <a:t>Donzi</a:t>
            </a:r>
            <a:r>
              <a:rPr lang="it-IT" dirty="0" smtClean="0"/>
              <a:t> 43 ZR</a:t>
            </a:r>
            <a:endParaRPr lang="it-IT" dirty="0"/>
          </a:p>
        </p:txBody>
      </p:sp>
      <p:pic>
        <p:nvPicPr>
          <p:cNvPr id="5122" name="Picture 2" descr="Risultati immagini per magnum 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1916832"/>
            <a:ext cx="6624736" cy="4475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765623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p:txBody>
          <a:bodyPr/>
          <a:lstStyle/>
          <a:p>
            <a:r>
              <a:rPr lang="it-IT" dirty="0" smtClean="0"/>
              <a:t>Interazione del peso con le performance e con l’impatto ambientale </a:t>
            </a:r>
            <a:endParaRPr lang="it-IT" dirty="0"/>
          </a:p>
        </p:txBody>
      </p:sp>
      <p:sp>
        <p:nvSpPr>
          <p:cNvPr id="6" name="Rectangle 2"/>
          <p:cNvSpPr>
            <a:spLocks noChangeArrowheads="1"/>
          </p:cNvSpPr>
          <p:nvPr/>
        </p:nvSpPr>
        <p:spPr bwMode="auto">
          <a:xfrm>
            <a:off x="540568" y="254394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7" name="Grafico 6"/>
          <p:cNvGraphicFramePr>
            <a:graphicFrameLocks/>
          </p:cNvGraphicFramePr>
          <p:nvPr>
            <p:extLst>
              <p:ext uri="{D42A27DB-BD31-4B8C-83A1-F6EECF244321}">
                <p14:modId xmlns:p14="http://schemas.microsoft.com/office/powerpoint/2010/main" val="1903052564"/>
              </p:ext>
            </p:extLst>
          </p:nvPr>
        </p:nvGraphicFramePr>
        <p:xfrm>
          <a:off x="0" y="1484784"/>
          <a:ext cx="9329228" cy="5291231"/>
        </p:xfrm>
        <a:graphic>
          <a:graphicData uri="http://schemas.openxmlformats.org/drawingml/2006/chart">
            <c:chart xmlns:c="http://schemas.openxmlformats.org/drawingml/2006/chart" xmlns:r="http://schemas.openxmlformats.org/officeDocument/2006/relationships" r:id="rId2"/>
          </a:graphicData>
        </a:graphic>
      </p:graphicFrame>
      <p:sp>
        <p:nvSpPr>
          <p:cNvPr id="2" name="CasellaDiTesto 1"/>
          <p:cNvSpPr txBox="1"/>
          <p:nvPr/>
        </p:nvSpPr>
        <p:spPr>
          <a:xfrm>
            <a:off x="7452320" y="4365104"/>
            <a:ext cx="1440160" cy="369332"/>
          </a:xfrm>
          <a:prstGeom prst="rect">
            <a:avLst/>
          </a:prstGeom>
          <a:solidFill>
            <a:schemeClr val="bg1"/>
          </a:solidFill>
          <a:ln>
            <a:solidFill>
              <a:schemeClr val="tx1"/>
            </a:solidFill>
          </a:ln>
        </p:spPr>
        <p:txBody>
          <a:bodyPr wrap="square" rtlCol="0">
            <a:spAutoFit/>
          </a:bodyPr>
          <a:lstStyle/>
          <a:p>
            <a:pPr algn="ctr"/>
            <a:r>
              <a:rPr lang="it-IT" dirty="0" err="1" smtClean="0"/>
              <a:t>Donzi</a:t>
            </a:r>
            <a:r>
              <a:rPr lang="it-IT" dirty="0" smtClean="0"/>
              <a:t> 43 ZR</a:t>
            </a:r>
            <a:endParaRPr lang="it-IT" dirty="0"/>
          </a:p>
        </p:txBody>
      </p:sp>
      <p:pic>
        <p:nvPicPr>
          <p:cNvPr id="6146" name="Picture 2" descr="Risultati immagini per technohull 99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2546969"/>
            <a:ext cx="4772871" cy="3192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1814313"/>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p:txBody>
          <a:bodyPr/>
          <a:lstStyle/>
          <a:p>
            <a:r>
              <a:rPr lang="it-IT" dirty="0" smtClean="0"/>
              <a:t>Interazione del peso con le performance e con l’impatto ambientale </a:t>
            </a:r>
            <a:endParaRPr lang="it-IT" dirty="0"/>
          </a:p>
        </p:txBody>
      </p:sp>
      <p:sp>
        <p:nvSpPr>
          <p:cNvPr id="6" name="Rectangle 2"/>
          <p:cNvSpPr>
            <a:spLocks noChangeArrowheads="1"/>
          </p:cNvSpPr>
          <p:nvPr/>
        </p:nvSpPr>
        <p:spPr bwMode="auto">
          <a:xfrm>
            <a:off x="540568" y="254394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7" name="Grafico 6"/>
          <p:cNvGraphicFramePr>
            <a:graphicFrameLocks/>
          </p:cNvGraphicFramePr>
          <p:nvPr>
            <p:extLst>
              <p:ext uri="{D42A27DB-BD31-4B8C-83A1-F6EECF244321}">
                <p14:modId xmlns:p14="http://schemas.microsoft.com/office/powerpoint/2010/main" val="2196531361"/>
              </p:ext>
            </p:extLst>
          </p:nvPr>
        </p:nvGraphicFramePr>
        <p:xfrm>
          <a:off x="0" y="1484784"/>
          <a:ext cx="9329228" cy="5291231"/>
        </p:xfrm>
        <a:graphic>
          <a:graphicData uri="http://schemas.openxmlformats.org/drawingml/2006/chart">
            <c:chart xmlns:c="http://schemas.openxmlformats.org/drawingml/2006/chart" xmlns:r="http://schemas.openxmlformats.org/officeDocument/2006/relationships" r:id="rId2"/>
          </a:graphicData>
        </a:graphic>
      </p:graphicFrame>
      <p:sp>
        <p:nvSpPr>
          <p:cNvPr id="2" name="CasellaDiTesto 1"/>
          <p:cNvSpPr txBox="1"/>
          <p:nvPr/>
        </p:nvSpPr>
        <p:spPr>
          <a:xfrm>
            <a:off x="5652120" y="5576419"/>
            <a:ext cx="1440160" cy="369332"/>
          </a:xfrm>
          <a:prstGeom prst="rect">
            <a:avLst/>
          </a:prstGeom>
          <a:solidFill>
            <a:schemeClr val="bg1"/>
          </a:solidFill>
          <a:ln>
            <a:solidFill>
              <a:schemeClr val="tx1"/>
            </a:solidFill>
          </a:ln>
        </p:spPr>
        <p:txBody>
          <a:bodyPr wrap="square" rtlCol="0">
            <a:spAutoFit/>
          </a:bodyPr>
          <a:lstStyle/>
          <a:p>
            <a:pPr algn="ctr"/>
            <a:r>
              <a:rPr lang="it-IT" dirty="0" err="1" smtClean="0"/>
              <a:t>Donzi</a:t>
            </a:r>
            <a:r>
              <a:rPr lang="it-IT" dirty="0" smtClean="0"/>
              <a:t> 43 ZR</a:t>
            </a:r>
            <a:endParaRPr lang="it-IT" dirty="0"/>
          </a:p>
        </p:txBody>
      </p:sp>
      <p:pic>
        <p:nvPicPr>
          <p:cNvPr id="7170" name="Picture 2" descr="http://img.nauticexpo.it/images_ne/photo-g/20154-6257527.jpg"/>
          <p:cNvPicPr>
            <a:picLocks noChangeAspect="1" noChangeArrowheads="1"/>
          </p:cNvPicPr>
          <p:nvPr/>
        </p:nvPicPr>
        <p:blipFill rotWithShape="1">
          <a:blip r:embed="rId3">
            <a:extLst>
              <a:ext uri="{28A0092B-C50C-407E-A947-70E740481C1C}">
                <a14:useLocalDpi xmlns:a14="http://schemas.microsoft.com/office/drawing/2010/main" val="0"/>
              </a:ext>
            </a:extLst>
          </a:blip>
          <a:srcRect t="9647" b="4683"/>
          <a:stretch/>
        </p:blipFill>
        <p:spPr bwMode="auto">
          <a:xfrm>
            <a:off x="611560" y="2204864"/>
            <a:ext cx="8356455" cy="32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890182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Agenda</a:t>
            </a:r>
            <a:endParaRPr lang="en-US" dirty="0"/>
          </a:p>
        </p:txBody>
      </p:sp>
      <p:sp>
        <p:nvSpPr>
          <p:cNvPr id="27" name="CasellaDiTesto 26"/>
          <p:cNvSpPr txBox="1"/>
          <p:nvPr/>
        </p:nvSpPr>
        <p:spPr>
          <a:xfrm>
            <a:off x="467544" y="1844824"/>
            <a:ext cx="8424936" cy="4247317"/>
          </a:xfrm>
          <a:prstGeom prst="rect">
            <a:avLst/>
          </a:prstGeom>
          <a:noFill/>
        </p:spPr>
        <p:txBody>
          <a:bodyPr wrap="square" rtlCol="0">
            <a:spAutoFit/>
          </a:bodyPr>
          <a:lstStyle/>
          <a:p>
            <a:pPr marL="342900" indent="-342900" algn="just">
              <a:lnSpc>
                <a:spcPct val="150000"/>
              </a:lnSpc>
              <a:buFont typeface="Wingdings" panose="05000000000000000000" pitchFamily="2" charset="2"/>
              <a:buChar char="Ø"/>
            </a:pPr>
            <a:r>
              <a:rPr lang="en-US"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Premessa</a:t>
            </a:r>
            <a:r>
              <a:rPr lang="en-US"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a:t>
            </a:r>
          </a:p>
          <a:p>
            <a:pPr marL="342900" indent="-342900" algn="just">
              <a:lnSpc>
                <a:spcPct val="150000"/>
              </a:lnSpc>
              <a:buFont typeface="Wingdings" panose="05000000000000000000" pitchFamily="2" charset="2"/>
              <a:buChar char="Ø"/>
            </a:pPr>
            <a:r>
              <a:rPr lang="en-US"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Scopo</a:t>
            </a:r>
            <a:r>
              <a:rPr lang="en-US"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del </a:t>
            </a:r>
            <a:r>
              <a:rPr lang="en-US"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seminario</a:t>
            </a:r>
            <a:r>
              <a:rPr lang="en-US"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a:t>
            </a:r>
          </a:p>
          <a:p>
            <a:pPr marL="342900" indent="-342900" algn="just">
              <a:lnSpc>
                <a:spcPct val="150000"/>
              </a:lnSpc>
              <a:buFont typeface="Wingdings" panose="05000000000000000000" pitchFamily="2" charset="2"/>
              <a:buChar char="Ø"/>
            </a:pPr>
            <a:r>
              <a:rPr lang="en-US"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Definizione</a:t>
            </a:r>
            <a:r>
              <a:rPr lang="en-US"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a:t>
            </a:r>
            <a:r>
              <a:rPr lang="en-US"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dei</a:t>
            </a:r>
            <a:r>
              <a:rPr lang="en-US"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a:t>
            </a:r>
            <a:r>
              <a:rPr lang="en-US"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pesi</a:t>
            </a:r>
            <a:r>
              <a:rPr lang="en-US"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a:t>
            </a:r>
            <a:r>
              <a:rPr lang="en-US"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scafo</a:t>
            </a:r>
            <a:r>
              <a:rPr lang="en-US"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a:t>
            </a:r>
          </a:p>
          <a:p>
            <a:pPr marL="342900" lvl="2" indent="-342900" algn="just">
              <a:lnSpc>
                <a:spcPct val="150000"/>
              </a:lnSpc>
              <a:buFont typeface="Wingdings" panose="05000000000000000000" pitchFamily="2" charset="2"/>
              <a:buChar char="Ø"/>
            </a:pPr>
            <a:r>
              <a:rPr lang="en-US"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L’interazione</a:t>
            </a:r>
            <a:r>
              <a:rPr lang="en-US"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del peso con le performance e con </a:t>
            </a:r>
            <a:r>
              <a:rPr lang="en-US"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l’impatto</a:t>
            </a:r>
            <a:r>
              <a:rPr lang="en-US"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a:t>
            </a:r>
            <a:r>
              <a:rPr lang="en-US"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ambientale</a:t>
            </a:r>
            <a:r>
              <a:rPr lang="en-US"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a:t>
            </a:r>
            <a:endParaRPr lang="en-US" sz="2000" dirty="0">
              <a:solidFill>
                <a:srgbClr val="002060"/>
              </a:solidFill>
              <a:latin typeface="Arial" panose="020B0604020202020204" pitchFamily="34" charset="0"/>
              <a:ea typeface="Verdana" panose="020B0604030504040204" pitchFamily="34" charset="0"/>
              <a:cs typeface="Arial" panose="020B0604020202020204" pitchFamily="34" charset="0"/>
            </a:endParaRPr>
          </a:p>
          <a:p>
            <a:pPr marL="342900" indent="-342900" algn="just">
              <a:lnSpc>
                <a:spcPct val="150000"/>
              </a:lnSpc>
              <a:buFont typeface="Wingdings" panose="05000000000000000000" pitchFamily="2" charset="2"/>
              <a:buChar char="Ø"/>
            </a:pP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I </a:t>
            </a:r>
            <a:r>
              <a:rPr lang="en-GB"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materiali</a:t>
            </a: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a:t>
            </a:r>
            <a:r>
              <a:rPr lang="en-GB"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compositi</a:t>
            </a: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fibre e </a:t>
            </a:r>
            <a:r>
              <a:rPr lang="en-GB"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matrici</a:t>
            </a: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a:t>
            </a:r>
          </a:p>
          <a:p>
            <a:pPr marL="342900" indent="-342900" algn="just">
              <a:lnSpc>
                <a:spcPct val="150000"/>
              </a:lnSpc>
              <a:buFont typeface="Wingdings" panose="05000000000000000000" pitchFamily="2" charset="2"/>
              <a:buChar char="Ø"/>
            </a:pPr>
            <a:r>
              <a:rPr lang="en-GB"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Tecniche</a:t>
            </a: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di </a:t>
            </a:r>
            <a:r>
              <a:rPr lang="en-GB"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laminazione</a:t>
            </a:r>
            <a:r>
              <a:rPr lang="en-GB" sz="2000" dirty="0">
                <a:solidFill>
                  <a:srgbClr val="002060"/>
                </a:solidFill>
                <a:latin typeface="Arial" panose="020B0604020202020204" pitchFamily="34" charset="0"/>
                <a:ea typeface="Verdana" panose="020B0604030504040204" pitchFamily="34" charset="0"/>
                <a:cs typeface="Arial" panose="020B0604020202020204" pitchFamily="34" charset="0"/>
              </a:rPr>
              <a:t>;</a:t>
            </a:r>
            <a:endPar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endParaRPr>
          </a:p>
          <a:p>
            <a:pPr marL="342900" indent="-342900" algn="just">
              <a:lnSpc>
                <a:spcPct val="150000"/>
              </a:lnSpc>
              <a:buFont typeface="Wingdings" panose="05000000000000000000" pitchFamily="2" charset="2"/>
              <a:buChar char="Ø"/>
            </a:pPr>
            <a:r>
              <a:rPr lang="en-GB"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Tecniche</a:t>
            </a: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di </a:t>
            </a:r>
            <a:r>
              <a:rPr lang="en-GB"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stima</a:t>
            </a: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a:t>
            </a:r>
            <a:r>
              <a:rPr lang="en-GB"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dei</a:t>
            </a: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a:t>
            </a:r>
            <a:r>
              <a:rPr lang="en-GB"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pesi</a:t>
            </a: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per </a:t>
            </a:r>
            <a:r>
              <a:rPr lang="en-GB"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i</a:t>
            </a: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a:t>
            </a:r>
            <a:r>
              <a:rPr lang="en-GB"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meteriali</a:t>
            </a: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a:t>
            </a:r>
            <a:r>
              <a:rPr lang="en-GB"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compositi</a:t>
            </a: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a:t>
            </a:r>
          </a:p>
          <a:p>
            <a:pPr marL="342900" indent="-342900" algn="just">
              <a:lnSpc>
                <a:spcPct val="150000"/>
              </a:lnSpc>
              <a:buFont typeface="Wingdings" panose="05000000000000000000" pitchFamily="2" charset="2"/>
              <a:buChar char="Ø"/>
            </a:pP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Case Studies: </a:t>
            </a:r>
            <a:r>
              <a:rPr lang="en-GB"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esponente</a:t>
            </a: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a:t>
            </a:r>
            <a:r>
              <a:rPr lang="en-GB"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dei</a:t>
            </a: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 </a:t>
            </a:r>
            <a:r>
              <a:rPr lang="en-GB"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pesi</a:t>
            </a: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a:t>
            </a:r>
            <a:endParaRPr lang="en-US" sz="2000" dirty="0">
              <a:solidFill>
                <a:srgbClr val="002060"/>
              </a:solidFill>
              <a:latin typeface="Arial" panose="020B0604020202020204" pitchFamily="34" charset="0"/>
              <a:ea typeface="Verdana" panose="020B0604030504040204" pitchFamily="34" charset="0"/>
              <a:cs typeface="Arial" panose="020B0604020202020204" pitchFamily="34" charset="0"/>
            </a:endParaRPr>
          </a:p>
          <a:p>
            <a:pPr marL="342900" lvl="1" indent="-342900" algn="just">
              <a:lnSpc>
                <a:spcPct val="150000"/>
              </a:lnSpc>
              <a:buFont typeface="Wingdings" panose="05000000000000000000" pitchFamily="2" charset="2"/>
              <a:buChar char="Ø"/>
            </a:pPr>
            <a:r>
              <a:rPr lang="en-GB" sz="2000" dirty="0" err="1" smtClean="0">
                <a:solidFill>
                  <a:srgbClr val="002060"/>
                </a:solidFill>
                <a:latin typeface="Arial" panose="020B0604020202020204" pitchFamily="34" charset="0"/>
                <a:ea typeface="Verdana" panose="020B0604030504040204" pitchFamily="34" charset="0"/>
                <a:cs typeface="Arial" panose="020B0604020202020204" pitchFamily="34" charset="0"/>
              </a:rPr>
              <a:t>Conclusioni</a:t>
            </a:r>
            <a:r>
              <a:rPr lang="en-GB" sz="2000" dirty="0" smtClean="0">
                <a:solidFill>
                  <a:srgbClr val="002060"/>
                </a:solidFill>
                <a:latin typeface="Arial" panose="020B0604020202020204" pitchFamily="34" charset="0"/>
                <a:ea typeface="Verdana" panose="020B0604030504040204" pitchFamily="34" charset="0"/>
                <a:cs typeface="Arial" panose="020B0604020202020204" pitchFamily="34" charset="0"/>
              </a:rPr>
              <a:t>.</a:t>
            </a:r>
          </a:p>
        </p:txBody>
      </p:sp>
    </p:spTree>
    <p:extLst>
      <p:ext uri="{BB962C8B-B14F-4D97-AF65-F5344CB8AC3E}">
        <p14:creationId xmlns:p14="http://schemas.microsoft.com/office/powerpoint/2010/main" val="34932200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p:txBody>
          <a:bodyPr/>
          <a:lstStyle/>
          <a:p>
            <a:r>
              <a:rPr lang="it-IT" dirty="0" smtClean="0"/>
              <a:t>Interazione del peso con le performance e con l’impatto ambientale </a:t>
            </a:r>
            <a:endParaRPr lang="it-IT" dirty="0"/>
          </a:p>
        </p:txBody>
      </p:sp>
      <p:sp>
        <p:nvSpPr>
          <p:cNvPr id="6" name="Rectangle 2"/>
          <p:cNvSpPr>
            <a:spLocks noChangeArrowheads="1"/>
          </p:cNvSpPr>
          <p:nvPr/>
        </p:nvSpPr>
        <p:spPr bwMode="auto">
          <a:xfrm>
            <a:off x="540568" y="254394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2" name="Rectangle 4"/>
          <p:cNvSpPr>
            <a:spLocks noChangeArrowheads="1"/>
          </p:cNvSpPr>
          <p:nvPr/>
        </p:nvSpPr>
        <p:spPr bwMode="auto">
          <a:xfrm>
            <a:off x="683568" y="27089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4" name="Oggetto 3"/>
          <p:cNvGraphicFramePr>
            <a:graphicFrameLocks noChangeAspect="1"/>
          </p:cNvGraphicFramePr>
          <p:nvPr>
            <p:extLst>
              <p:ext uri="{D42A27DB-BD31-4B8C-83A1-F6EECF244321}">
                <p14:modId xmlns:p14="http://schemas.microsoft.com/office/powerpoint/2010/main" val="3992668541"/>
              </p:ext>
            </p:extLst>
          </p:nvPr>
        </p:nvGraphicFramePr>
        <p:xfrm>
          <a:off x="428957" y="2764506"/>
          <a:ext cx="4244975" cy="896938"/>
        </p:xfrm>
        <a:graphic>
          <a:graphicData uri="http://schemas.openxmlformats.org/presentationml/2006/ole">
            <mc:AlternateContent xmlns:mc="http://schemas.openxmlformats.org/markup-compatibility/2006">
              <mc:Choice xmlns:v="urn:schemas-microsoft-com:vml" Requires="v">
                <p:oleObj spid="_x0000_s2087" name="Equation" r:id="rId3" imgW="901440" imgH="190440" progId="Equation.DSMT4">
                  <p:embed/>
                </p:oleObj>
              </mc:Choice>
              <mc:Fallback>
                <p:oleObj name="Equation" r:id="rId3" imgW="901440" imgH="190440" progId="Equation.DSMT4">
                  <p:embed/>
                  <p:pic>
                    <p:nvPicPr>
                      <p:cNvPr id="0" name="Object 3"/>
                      <p:cNvPicPr>
                        <a:picLocks noChangeAspect="1" noChangeArrowheads="1"/>
                      </p:cNvPicPr>
                      <p:nvPr/>
                    </p:nvPicPr>
                    <p:blipFill>
                      <a:blip r:embed="rId4"/>
                      <a:srcRect/>
                      <a:stretch>
                        <a:fillRect/>
                      </a:stretch>
                    </p:blipFill>
                    <p:spPr bwMode="auto">
                      <a:xfrm>
                        <a:off x="428957" y="2764506"/>
                        <a:ext cx="4244975" cy="896938"/>
                      </a:xfrm>
                      <a:prstGeom prst="rect">
                        <a:avLst/>
                      </a:prstGeom>
                      <a:noFill/>
                    </p:spPr>
                  </p:pic>
                </p:oleObj>
              </mc:Fallback>
            </mc:AlternateContent>
          </a:graphicData>
        </a:graphic>
      </p:graphicFrame>
      <p:graphicFrame>
        <p:nvGraphicFramePr>
          <p:cNvPr id="7" name="Tabella 6"/>
          <p:cNvGraphicFramePr>
            <a:graphicFrameLocks noGrp="1"/>
          </p:cNvGraphicFramePr>
          <p:nvPr>
            <p:extLst>
              <p:ext uri="{D42A27DB-BD31-4B8C-83A1-F6EECF244321}">
                <p14:modId xmlns:p14="http://schemas.microsoft.com/office/powerpoint/2010/main" val="2779650663"/>
              </p:ext>
            </p:extLst>
          </p:nvPr>
        </p:nvGraphicFramePr>
        <p:xfrm>
          <a:off x="251520" y="4365104"/>
          <a:ext cx="4948555" cy="1702435"/>
        </p:xfrm>
        <a:graphic>
          <a:graphicData uri="http://schemas.openxmlformats.org/drawingml/2006/table">
            <a:tbl>
              <a:tblPr firstRow="1" firstCol="1" bandRow="1">
                <a:tableStyleId>{5C22544A-7EE6-4342-B048-85BDC9FD1C3A}</a:tableStyleId>
              </a:tblPr>
              <a:tblGrid>
                <a:gridCol w="989330"/>
                <a:gridCol w="989330"/>
                <a:gridCol w="989965"/>
                <a:gridCol w="989965"/>
                <a:gridCol w="989965"/>
              </a:tblGrid>
              <a:tr h="506095">
                <a:tc gridSpan="5">
                  <a:txBody>
                    <a:bodyPr/>
                    <a:lstStyle/>
                    <a:p>
                      <a:pPr algn="ctr">
                        <a:lnSpc>
                          <a:spcPct val="150000"/>
                        </a:lnSpc>
                        <a:spcAft>
                          <a:spcPts val="0"/>
                        </a:spcAft>
                      </a:pPr>
                      <a:r>
                        <a:rPr lang="it-IT" sz="1000" dirty="0" err="1"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Specific</a:t>
                      </a:r>
                      <a:r>
                        <a:rPr lang="it-IT" sz="1000" baseline="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it-IT" sz="1000" baseline="0" dirty="0" err="1"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Fuel</a:t>
                      </a:r>
                      <a:r>
                        <a:rPr lang="it-IT" sz="1000" baseline="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it-IT" sz="1000" baseline="0" dirty="0" err="1"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Oil</a:t>
                      </a:r>
                      <a:r>
                        <a:rPr lang="it-IT" sz="1000" baseline="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it-IT" sz="1000" baseline="0" dirty="0" err="1"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Consumption</a:t>
                      </a:r>
                      <a:r>
                        <a:rPr lang="it-IT" sz="1000" baseline="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(SFOC)</a:t>
                      </a:r>
                      <a:endParaRPr lang="it-IT"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algn="ctr">
                        <a:lnSpc>
                          <a:spcPct val="150000"/>
                        </a:lnSpc>
                        <a:spcAft>
                          <a:spcPts val="0"/>
                        </a:spcAft>
                      </a:pPr>
                      <a:endParaRPr lang="it-IT"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algn="ctr">
                        <a:lnSpc>
                          <a:spcPct val="150000"/>
                        </a:lnSpc>
                        <a:spcAft>
                          <a:spcPts val="0"/>
                        </a:spcAft>
                      </a:pPr>
                      <a:endParaRPr lang="it-IT"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algn="ctr">
                        <a:lnSpc>
                          <a:spcPct val="150000"/>
                        </a:lnSpc>
                        <a:spcAft>
                          <a:spcPts val="0"/>
                        </a:spcAft>
                      </a:pPr>
                      <a:endParaRPr lang="it-IT"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algn="ctr">
                        <a:lnSpc>
                          <a:spcPct val="150000"/>
                        </a:lnSpc>
                        <a:spcAft>
                          <a:spcPts val="0"/>
                        </a:spcAft>
                      </a:pPr>
                      <a:endParaRPr lang="it-IT"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6095">
                <a:tc>
                  <a:txBody>
                    <a:bodyPr/>
                    <a:lstStyle/>
                    <a:p>
                      <a:pPr algn="ctr">
                        <a:lnSpc>
                          <a:spcPct val="150000"/>
                        </a:lnSpc>
                        <a:spcAft>
                          <a:spcPts val="0"/>
                        </a:spcAft>
                      </a:pPr>
                      <a:r>
                        <a:rPr lang="en-GB" sz="800" dirty="0">
                          <a:effectLst/>
                        </a:rPr>
                        <a:t>Engine year of build</a:t>
                      </a:r>
                      <a:endParaRPr lang="it-IT"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GB" sz="800" dirty="0">
                          <a:effectLst/>
                        </a:rPr>
                        <a:t>Stroke low speed</a:t>
                      </a:r>
                      <a:endParaRPr lang="it-IT"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GB" sz="800" dirty="0">
                          <a:effectLst/>
                        </a:rPr>
                        <a:t>Stroke medium-/ high speed (&gt;5000kW)</a:t>
                      </a:r>
                      <a:endParaRPr lang="it-IT"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GB" sz="800">
                          <a:effectLst/>
                        </a:rPr>
                        <a:t>Stroke medium-/ high speed (1000-5000kW)</a:t>
                      </a:r>
                      <a:endParaRPr lang="it-I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GB" sz="800" dirty="0">
                          <a:effectLst/>
                        </a:rPr>
                        <a:t>Stroke medium-/ high speed (&lt;1000kW)</a:t>
                      </a:r>
                      <a:endParaRPr lang="it-IT"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15900">
                <a:tc>
                  <a:txBody>
                    <a:bodyPr/>
                    <a:lstStyle/>
                    <a:p>
                      <a:pPr algn="ctr">
                        <a:lnSpc>
                          <a:spcPct val="150000"/>
                        </a:lnSpc>
                        <a:spcAft>
                          <a:spcPts val="0"/>
                        </a:spcAft>
                      </a:pPr>
                      <a:r>
                        <a:rPr lang="en-GB" sz="800">
                          <a:effectLst/>
                        </a:rPr>
                        <a:t>1970-1983</a:t>
                      </a:r>
                      <a:endParaRPr lang="it-I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GB" sz="800">
                          <a:effectLst/>
                        </a:rPr>
                        <a:t>180-200</a:t>
                      </a:r>
                      <a:endParaRPr lang="it-I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GB" sz="800">
                          <a:effectLst/>
                        </a:rPr>
                        <a:t>190-210</a:t>
                      </a:r>
                      <a:endParaRPr lang="it-I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GB" sz="800">
                          <a:effectLst/>
                        </a:rPr>
                        <a:t>200-230</a:t>
                      </a:r>
                      <a:endParaRPr lang="it-I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GB" sz="800">
                          <a:effectLst/>
                        </a:rPr>
                        <a:t>210-250</a:t>
                      </a:r>
                      <a:endParaRPr lang="it-I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15900">
                <a:tc>
                  <a:txBody>
                    <a:bodyPr/>
                    <a:lstStyle/>
                    <a:p>
                      <a:pPr algn="ctr">
                        <a:lnSpc>
                          <a:spcPct val="150000"/>
                        </a:lnSpc>
                        <a:spcAft>
                          <a:spcPts val="0"/>
                        </a:spcAft>
                      </a:pPr>
                      <a:r>
                        <a:rPr lang="en-GB" sz="800">
                          <a:effectLst/>
                        </a:rPr>
                        <a:t>1984-2000</a:t>
                      </a:r>
                      <a:endParaRPr lang="it-I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GB" sz="800">
                          <a:effectLst/>
                        </a:rPr>
                        <a:t>170-180</a:t>
                      </a:r>
                      <a:endParaRPr lang="it-I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GB" sz="800">
                          <a:effectLst/>
                        </a:rPr>
                        <a:t>180-195</a:t>
                      </a:r>
                      <a:endParaRPr lang="it-I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GB" sz="800">
                          <a:effectLst/>
                        </a:rPr>
                        <a:t>180-200</a:t>
                      </a:r>
                      <a:endParaRPr lang="it-I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GB" sz="800">
                          <a:effectLst/>
                        </a:rPr>
                        <a:t>200-240</a:t>
                      </a:r>
                      <a:endParaRPr lang="it-I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215900">
                <a:tc>
                  <a:txBody>
                    <a:bodyPr/>
                    <a:lstStyle/>
                    <a:p>
                      <a:pPr algn="ctr">
                        <a:lnSpc>
                          <a:spcPct val="150000"/>
                        </a:lnSpc>
                        <a:spcAft>
                          <a:spcPts val="0"/>
                        </a:spcAft>
                      </a:pPr>
                      <a:r>
                        <a:rPr lang="en-GB" sz="800">
                          <a:effectLst/>
                        </a:rPr>
                        <a:t>2001-2007</a:t>
                      </a:r>
                      <a:endParaRPr lang="it-I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GB" sz="800">
                          <a:effectLst/>
                        </a:rPr>
                        <a:t>165-175</a:t>
                      </a:r>
                      <a:endParaRPr lang="it-I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175-185</a:t>
                      </a:r>
                      <a:endParaRPr lang="it-I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180-200</a:t>
                      </a:r>
                      <a:endParaRPr lang="it-I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190-230</a:t>
                      </a:r>
                      <a:endParaRPr lang="it-IT"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bl>
          </a:graphicData>
        </a:graphic>
      </p:graphicFrame>
      <p:pic>
        <p:nvPicPr>
          <p:cNvPr id="9" name="Immagine 8"/>
          <p:cNvPicPr>
            <a:picLocks noChangeAspect="1"/>
          </p:cNvPicPr>
          <p:nvPr/>
        </p:nvPicPr>
        <p:blipFill>
          <a:blip r:embed="rId5"/>
          <a:stretch>
            <a:fillRect/>
          </a:stretch>
        </p:blipFill>
        <p:spPr>
          <a:xfrm>
            <a:off x="5477739" y="2132856"/>
            <a:ext cx="3539640" cy="4176464"/>
          </a:xfrm>
          <a:prstGeom prst="rect">
            <a:avLst/>
          </a:prstGeom>
        </p:spPr>
      </p:pic>
    </p:spTree>
    <p:extLst>
      <p:ext uri="{BB962C8B-B14F-4D97-AF65-F5344CB8AC3E}">
        <p14:creationId xmlns:p14="http://schemas.microsoft.com/office/powerpoint/2010/main" val="530259002"/>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3" name="CasellaDiTesto 2"/>
          <p:cNvSpPr txBox="1"/>
          <p:nvPr/>
        </p:nvSpPr>
        <p:spPr>
          <a:xfrm>
            <a:off x="467544" y="2560836"/>
            <a:ext cx="8136904" cy="2308324"/>
          </a:xfrm>
          <a:prstGeom prst="rect">
            <a:avLst/>
          </a:prstGeom>
          <a:noFill/>
        </p:spPr>
        <p:txBody>
          <a:bodyPr wrap="square" rtlCol="0">
            <a:spAutoFit/>
          </a:bodyPr>
          <a:lstStyle/>
          <a:p>
            <a:pPr algn="just"/>
            <a:r>
              <a:rPr lang="it-IT" dirty="0"/>
              <a:t>La classificazione dei materiali è tradizionalmente basata sulla loro composizione chimica e comprende tre classi: metalli, plastiche e ceramiche. I metalli sono rigidi, resistenti e tenaci, e per questo sono largamente utilizzati nelle applicazioni strutturali; le plastiche sono leggere, resistenti ed economiche; le ceramiche sono dure e adatte per impieghi alle alte temperature. Negli anni più recenti gli scienziati hanno creato nuovi materiali che non rientrano in queste categorie e che possiedono proprietà interamente nuove, come, per es., i superconduttori a bassa temperatura critica o i semiconduttori utilizzati dall’industria elettronica. </a:t>
            </a:r>
          </a:p>
        </p:txBody>
      </p:sp>
      <p:pic>
        <p:nvPicPr>
          <p:cNvPr id="3074" name="Picture 2" descr="Risultati immagini per treccan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4941168"/>
            <a:ext cx="2809875" cy="1133476"/>
          </a:xfrm>
          <a:prstGeom prst="rect">
            <a:avLst/>
          </a:prstGeom>
          <a:noFill/>
          <a:extLst>
            <a:ext uri="{909E8E84-426E-40DD-AFC4-6F175D3DCCD1}">
              <a14:hiddenFill xmlns:a14="http://schemas.microsoft.com/office/drawing/2010/main">
                <a:solidFill>
                  <a:srgbClr val="FFFFFF"/>
                </a:solidFill>
              </a14:hiddenFill>
            </a:ext>
          </a:extLst>
        </p:spPr>
      </p:pic>
      <p:sp>
        <p:nvSpPr>
          <p:cNvPr id="6"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r>
              <a:rPr lang="it-IT" sz="1800" dirty="0" smtClean="0"/>
              <a:t>Classificazione dei materiali</a:t>
            </a:r>
            <a:endParaRPr lang="it-IT" sz="1800" dirty="0"/>
          </a:p>
        </p:txBody>
      </p:sp>
    </p:spTree>
    <p:extLst>
      <p:ext uri="{BB962C8B-B14F-4D97-AF65-F5344CB8AC3E}">
        <p14:creationId xmlns:p14="http://schemas.microsoft.com/office/powerpoint/2010/main" val="1186353777"/>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3" name="CasellaDiTesto 2"/>
          <p:cNvSpPr txBox="1"/>
          <p:nvPr/>
        </p:nvSpPr>
        <p:spPr>
          <a:xfrm>
            <a:off x="467544" y="2411010"/>
            <a:ext cx="8280920" cy="3970318"/>
          </a:xfrm>
          <a:prstGeom prst="rect">
            <a:avLst/>
          </a:prstGeom>
          <a:noFill/>
        </p:spPr>
        <p:txBody>
          <a:bodyPr wrap="square" rtlCol="0">
            <a:spAutoFit/>
          </a:bodyPr>
          <a:lstStyle/>
          <a:p>
            <a:pPr algn="just"/>
            <a:r>
              <a:rPr lang="it-IT" dirty="0" smtClean="0"/>
              <a:t>I </a:t>
            </a:r>
            <a:r>
              <a:rPr lang="it-IT" dirty="0"/>
              <a:t>materiali compositi sono ottenuti combinando tra loro materiali delle diverse classi per ottenere proprietà nuove o migliorate rispetto a quelle dei materiali di partenza. Questa definizione, se intesa in senso stretto, porterebbe a classificare come compositi quasi tutti i materiali disponibili commercialmente, in quanto costituiti da sostanze non pure o contenenti cariche e agenti modificanti (leghe metalliche, polimeri additivati con cariche inorganiche o plastificanti, ceramici </a:t>
            </a:r>
            <a:r>
              <a:rPr lang="it-IT" dirty="0" err="1"/>
              <a:t>tenacizzati</a:t>
            </a:r>
            <a:r>
              <a:rPr lang="it-IT" dirty="0"/>
              <a:t> ecc.). In ambito tecnico è perciò consuetudine circoscrivere la classe dei </a:t>
            </a:r>
            <a:r>
              <a:rPr lang="it-IT" i="1" dirty="0"/>
              <a:t>materiali compositi </a:t>
            </a:r>
            <a:r>
              <a:rPr lang="it-IT" dirty="0"/>
              <a:t>ai soli materiali rinforzati, nei quali almeno un componente, di solito sotto forma di fibre, ha caratteristiche meccaniche molto superiori agli altri. L’idea non è particolarmente nuova: fin dall’antichità i materiali da costruzione sono stati perfezionati aggiungendo fasi fibrose, come, per es., la paglia utilizzata all’interno dell’argilla per fabbricare mattoni nell’antico Egitto; il calcestruzzo è un materiale costituito da cemento e ghiaia che, in una delle applicazioni più comuni, viene combinato con barre in acciaio per poter compensare la sua resistenza a trazione molto bassa</a:t>
            </a:r>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r>
              <a:rPr lang="it-IT" sz="1800" dirty="0" smtClean="0"/>
              <a:t>Definizione dei materiali compositi</a:t>
            </a:r>
            <a:endParaRPr lang="it-IT" sz="1800" dirty="0"/>
          </a:p>
        </p:txBody>
      </p:sp>
      <p:pic>
        <p:nvPicPr>
          <p:cNvPr id="5" name="Picture 2" descr="Risultati immagini per treccan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1386098"/>
            <a:ext cx="2809875" cy="1133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9909348"/>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p:cNvPicPr>
            <a:picLocks noChangeAspect="1"/>
          </p:cNvPicPr>
          <p:nvPr/>
        </p:nvPicPr>
        <p:blipFill rotWithShape="1">
          <a:blip r:embed="rId3"/>
          <a:srcRect l="16740" t="2586" r="13909" b="-2586"/>
          <a:stretch/>
        </p:blipFill>
        <p:spPr>
          <a:xfrm>
            <a:off x="251520" y="2708920"/>
            <a:ext cx="8551549" cy="3769776"/>
          </a:xfrm>
          <a:prstGeom prst="rect">
            <a:avLst/>
          </a:prstGeom>
        </p:spPr>
      </p:pic>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3" name="CasellaDiTesto 2"/>
          <p:cNvSpPr txBox="1"/>
          <p:nvPr/>
        </p:nvSpPr>
        <p:spPr>
          <a:xfrm>
            <a:off x="875632" y="6109364"/>
            <a:ext cx="720080" cy="369332"/>
          </a:xfrm>
          <a:prstGeom prst="rect">
            <a:avLst/>
          </a:prstGeom>
          <a:noFill/>
        </p:spPr>
        <p:txBody>
          <a:bodyPr wrap="square" rtlCol="0">
            <a:spAutoFit/>
          </a:bodyPr>
          <a:lstStyle/>
          <a:p>
            <a:pPr algn="just"/>
            <a:r>
              <a:rPr lang="it-IT" dirty="0" smtClean="0"/>
              <a:t>1938</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r>
              <a:rPr lang="it-IT" sz="1800" dirty="0" smtClean="0"/>
              <a:t>Storia dei materiali compositi</a:t>
            </a:r>
            <a:endParaRPr lang="it-IT" sz="1800" dirty="0"/>
          </a:p>
        </p:txBody>
      </p:sp>
      <p:pic>
        <p:nvPicPr>
          <p:cNvPr id="4100" name="Picture 4" descr="Risultati immagini per owens corn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9592" y="5229200"/>
            <a:ext cx="754165" cy="664493"/>
          </a:xfrm>
          <a:prstGeom prst="rect">
            <a:avLst/>
          </a:prstGeom>
          <a:noFill/>
          <a:extLst>
            <a:ext uri="{909E8E84-426E-40DD-AFC4-6F175D3DCCD1}">
              <a14:hiddenFill xmlns:a14="http://schemas.microsoft.com/office/drawing/2010/main">
                <a:solidFill>
                  <a:srgbClr val="FFFFFF"/>
                </a:solidFill>
              </a14:hiddenFill>
            </a:ext>
          </a:extLst>
        </p:spPr>
      </p:pic>
      <p:sp>
        <p:nvSpPr>
          <p:cNvPr id="14" name="CasellaDiTesto 13"/>
          <p:cNvSpPr txBox="1"/>
          <p:nvPr/>
        </p:nvSpPr>
        <p:spPr>
          <a:xfrm>
            <a:off x="3064952" y="6035939"/>
            <a:ext cx="720080" cy="369332"/>
          </a:xfrm>
          <a:prstGeom prst="rect">
            <a:avLst/>
          </a:prstGeom>
          <a:noFill/>
        </p:spPr>
        <p:txBody>
          <a:bodyPr wrap="square" rtlCol="0">
            <a:spAutoFit/>
          </a:bodyPr>
          <a:lstStyle/>
          <a:p>
            <a:pPr algn="just"/>
            <a:r>
              <a:rPr lang="it-IT" dirty="0" smtClean="0"/>
              <a:t>1953</a:t>
            </a:r>
            <a:endParaRPr lang="it-IT" dirty="0"/>
          </a:p>
        </p:txBody>
      </p:sp>
      <p:pic>
        <p:nvPicPr>
          <p:cNvPr id="10" name="Immagine 9"/>
          <p:cNvPicPr>
            <a:picLocks noChangeAspect="1"/>
          </p:cNvPicPr>
          <p:nvPr/>
        </p:nvPicPr>
        <p:blipFill>
          <a:blip r:embed="rId5"/>
          <a:stretch>
            <a:fillRect/>
          </a:stretch>
        </p:blipFill>
        <p:spPr>
          <a:xfrm>
            <a:off x="2441897" y="3920455"/>
            <a:ext cx="1966190" cy="1308745"/>
          </a:xfrm>
          <a:prstGeom prst="rect">
            <a:avLst/>
          </a:prstGeom>
        </p:spPr>
      </p:pic>
      <p:sp>
        <p:nvSpPr>
          <p:cNvPr id="16" name="CasellaDiTesto 15"/>
          <p:cNvSpPr txBox="1"/>
          <p:nvPr/>
        </p:nvSpPr>
        <p:spPr>
          <a:xfrm>
            <a:off x="5189128" y="5504905"/>
            <a:ext cx="720080" cy="369332"/>
          </a:xfrm>
          <a:prstGeom prst="rect">
            <a:avLst/>
          </a:prstGeom>
          <a:noFill/>
        </p:spPr>
        <p:txBody>
          <a:bodyPr wrap="square" rtlCol="0">
            <a:spAutoFit/>
          </a:bodyPr>
          <a:lstStyle/>
          <a:p>
            <a:pPr algn="just"/>
            <a:r>
              <a:rPr lang="it-IT" dirty="0" smtClean="0"/>
              <a:t>1960</a:t>
            </a:r>
            <a:endParaRPr lang="it-IT" dirty="0"/>
          </a:p>
        </p:txBody>
      </p:sp>
      <p:pic>
        <p:nvPicPr>
          <p:cNvPr id="11" name="Immagine 10"/>
          <p:cNvPicPr>
            <a:picLocks noChangeAspect="1"/>
          </p:cNvPicPr>
          <p:nvPr/>
        </p:nvPicPr>
        <p:blipFill rotWithShape="1">
          <a:blip r:embed="rId6"/>
          <a:srcRect l="28790"/>
          <a:stretch/>
        </p:blipFill>
        <p:spPr>
          <a:xfrm>
            <a:off x="4527294" y="2610439"/>
            <a:ext cx="2043749" cy="1207827"/>
          </a:xfrm>
          <a:prstGeom prst="rect">
            <a:avLst/>
          </a:prstGeom>
        </p:spPr>
      </p:pic>
      <p:pic>
        <p:nvPicPr>
          <p:cNvPr id="4106" name="Picture 10" descr="Immagine correlata"/>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29365" y="1852216"/>
            <a:ext cx="1973704" cy="1027187"/>
          </a:xfrm>
          <a:prstGeom prst="rect">
            <a:avLst/>
          </a:prstGeom>
          <a:noFill/>
          <a:extLst>
            <a:ext uri="{909E8E84-426E-40DD-AFC4-6F175D3DCCD1}">
              <a14:hiddenFill xmlns:a14="http://schemas.microsoft.com/office/drawing/2010/main">
                <a:solidFill>
                  <a:srgbClr val="FFFFFF"/>
                </a:solidFill>
              </a14:hiddenFill>
            </a:ext>
          </a:extLst>
        </p:spPr>
      </p:pic>
      <p:sp>
        <p:nvSpPr>
          <p:cNvPr id="19" name="CasellaDiTesto 18"/>
          <p:cNvSpPr txBox="1"/>
          <p:nvPr/>
        </p:nvSpPr>
        <p:spPr>
          <a:xfrm>
            <a:off x="7956376" y="3645024"/>
            <a:ext cx="720080" cy="369332"/>
          </a:xfrm>
          <a:prstGeom prst="rect">
            <a:avLst/>
          </a:prstGeom>
          <a:noFill/>
        </p:spPr>
        <p:txBody>
          <a:bodyPr wrap="square" rtlCol="0">
            <a:spAutoFit/>
          </a:bodyPr>
          <a:lstStyle/>
          <a:p>
            <a:pPr algn="just"/>
            <a:r>
              <a:rPr lang="it-IT" dirty="0" smtClean="0"/>
              <a:t>2009</a:t>
            </a:r>
            <a:endParaRPr lang="it-IT" dirty="0"/>
          </a:p>
        </p:txBody>
      </p:sp>
    </p:spTree>
    <p:extLst>
      <p:ext uri="{BB962C8B-B14F-4D97-AF65-F5344CB8AC3E}">
        <p14:creationId xmlns:p14="http://schemas.microsoft.com/office/powerpoint/2010/main" val="136822907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r>
              <a:rPr lang="it-IT" sz="1800" dirty="0" smtClean="0"/>
              <a:t>Definizione dei materiali compositi</a:t>
            </a:r>
            <a:endParaRPr lang="it-IT" sz="1800" dirty="0"/>
          </a:p>
        </p:txBody>
      </p:sp>
      <p:pic>
        <p:nvPicPr>
          <p:cNvPr id="6146" name="Picture 2" descr="Risultati immagini per composite materials"/>
          <p:cNvPicPr>
            <a:picLocks noChangeAspect="1" noChangeArrowheads="1"/>
          </p:cNvPicPr>
          <p:nvPr/>
        </p:nvPicPr>
        <p:blipFill rotWithShape="1">
          <a:blip r:embed="rId2">
            <a:extLst>
              <a:ext uri="{28A0092B-C50C-407E-A947-70E740481C1C}">
                <a14:useLocalDpi xmlns:a14="http://schemas.microsoft.com/office/drawing/2010/main" val="0"/>
              </a:ext>
            </a:extLst>
          </a:blip>
          <a:srcRect t="16841"/>
          <a:stretch/>
        </p:blipFill>
        <p:spPr bwMode="auto">
          <a:xfrm>
            <a:off x="1029007" y="2105046"/>
            <a:ext cx="6963247" cy="4348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7929775"/>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r>
              <a:rPr lang="it-IT" sz="1800" dirty="0" smtClean="0"/>
              <a:t>Definizione dei materiali compositi</a:t>
            </a:r>
            <a:endParaRPr lang="it-IT" sz="1800" dirty="0"/>
          </a:p>
        </p:txBody>
      </p:sp>
      <p:pic>
        <p:nvPicPr>
          <p:cNvPr id="5" name="Immagine 4"/>
          <p:cNvPicPr>
            <a:picLocks noChangeAspect="1"/>
          </p:cNvPicPr>
          <p:nvPr/>
        </p:nvPicPr>
        <p:blipFill>
          <a:blip r:embed="rId2"/>
          <a:stretch>
            <a:fillRect/>
          </a:stretch>
        </p:blipFill>
        <p:spPr>
          <a:xfrm>
            <a:off x="1763688" y="2132856"/>
            <a:ext cx="5121579" cy="4287572"/>
          </a:xfrm>
          <a:prstGeom prst="rect">
            <a:avLst/>
          </a:prstGeom>
        </p:spPr>
      </p:pic>
    </p:spTree>
    <p:extLst>
      <p:ext uri="{BB962C8B-B14F-4D97-AF65-F5344CB8AC3E}">
        <p14:creationId xmlns:p14="http://schemas.microsoft.com/office/powerpoint/2010/main" val="245647423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r>
              <a:rPr lang="it-IT" sz="1800" dirty="0" smtClean="0"/>
              <a:t>Benefici dei materiali compositi</a:t>
            </a:r>
            <a:endParaRPr lang="it-IT" sz="1800" dirty="0"/>
          </a:p>
        </p:txBody>
      </p:sp>
      <p:pic>
        <p:nvPicPr>
          <p:cNvPr id="5" name="Immagine 4"/>
          <p:cNvPicPr>
            <a:picLocks noChangeAspect="1"/>
          </p:cNvPicPr>
          <p:nvPr/>
        </p:nvPicPr>
        <p:blipFill rotWithShape="1">
          <a:blip r:embed="rId2">
            <a:extLst>
              <a:ext uri="{28A0092B-C50C-407E-A947-70E740481C1C}">
                <a14:useLocalDpi xmlns:a14="http://schemas.microsoft.com/office/drawing/2010/main" val="0"/>
              </a:ext>
            </a:extLst>
          </a:blip>
          <a:srcRect l="32276" t="11900" r="14175" b="5168"/>
          <a:stretch/>
        </p:blipFill>
        <p:spPr>
          <a:xfrm>
            <a:off x="3995936" y="2115738"/>
            <a:ext cx="4896544" cy="4265590"/>
          </a:xfrm>
          <a:prstGeom prst="rect">
            <a:avLst/>
          </a:prstGeom>
        </p:spPr>
      </p:pic>
    </p:spTree>
    <p:extLst>
      <p:ext uri="{BB962C8B-B14F-4D97-AF65-F5344CB8AC3E}">
        <p14:creationId xmlns:p14="http://schemas.microsoft.com/office/powerpoint/2010/main" val="356060787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r>
              <a:rPr lang="it-IT" sz="1800" dirty="0" smtClean="0"/>
              <a:t>Confronto tra materiali</a:t>
            </a:r>
            <a:endParaRPr lang="it-IT" sz="1800" dirty="0"/>
          </a:p>
        </p:txBody>
      </p:sp>
      <p:pic>
        <p:nvPicPr>
          <p:cNvPr id="4098" name="Picture 2" descr="Dens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9" y="2636912"/>
            <a:ext cx="3903157" cy="28800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Modulus of elasticity"/>
          <p:cNvPicPr>
            <a:picLocks noChangeAspect="1" noChangeArrowheads="1"/>
          </p:cNvPicPr>
          <p:nvPr/>
        </p:nvPicPr>
        <p:blipFill rotWithShape="1">
          <a:blip r:embed="rId3">
            <a:extLst>
              <a:ext uri="{28A0092B-C50C-407E-A947-70E740481C1C}">
                <a14:useLocalDpi xmlns:a14="http://schemas.microsoft.com/office/drawing/2010/main" val="0"/>
              </a:ext>
            </a:extLst>
          </a:blip>
          <a:srcRect r="12994"/>
          <a:stretch/>
        </p:blipFill>
        <p:spPr bwMode="auto">
          <a:xfrm>
            <a:off x="4572001" y="2648440"/>
            <a:ext cx="4152510" cy="2868471"/>
          </a:xfrm>
          <a:prstGeom prst="rect">
            <a:avLst/>
          </a:prstGeom>
          <a:noFill/>
          <a:extLst>
            <a:ext uri="{909E8E84-426E-40DD-AFC4-6F175D3DCCD1}">
              <a14:hiddenFill xmlns:a14="http://schemas.microsoft.com/office/drawing/2010/main">
                <a:solidFill>
                  <a:srgbClr val="FFFFFF"/>
                </a:solidFill>
              </a14:hiddenFill>
            </a:ext>
          </a:extLst>
        </p:spPr>
      </p:pic>
      <p:sp>
        <p:nvSpPr>
          <p:cNvPr id="8" name="Titolo 1"/>
          <p:cNvSpPr txBox="1">
            <a:spLocks/>
          </p:cNvSpPr>
          <p:nvPr/>
        </p:nvSpPr>
        <p:spPr>
          <a:xfrm>
            <a:off x="1979712" y="5708459"/>
            <a:ext cx="1152128"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r>
              <a:rPr lang="it-IT" sz="1800" dirty="0" err="1" smtClean="0"/>
              <a:t>Density</a:t>
            </a:r>
            <a:endParaRPr lang="it-IT" sz="1800" dirty="0"/>
          </a:p>
        </p:txBody>
      </p:sp>
      <p:sp>
        <p:nvSpPr>
          <p:cNvPr id="9" name="Titolo 1"/>
          <p:cNvSpPr txBox="1">
            <a:spLocks/>
          </p:cNvSpPr>
          <p:nvPr/>
        </p:nvSpPr>
        <p:spPr>
          <a:xfrm>
            <a:off x="6084168" y="5708459"/>
            <a:ext cx="2448272"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r>
              <a:rPr lang="it-IT" sz="1800" dirty="0" err="1" smtClean="0"/>
              <a:t>Specific</a:t>
            </a:r>
            <a:r>
              <a:rPr lang="it-IT" sz="1800" dirty="0" smtClean="0"/>
              <a:t> </a:t>
            </a:r>
            <a:r>
              <a:rPr lang="it-IT" sz="1800" dirty="0" err="1" smtClean="0"/>
              <a:t>Modulus</a:t>
            </a:r>
            <a:endParaRPr lang="it-IT" sz="1800" dirty="0"/>
          </a:p>
        </p:txBody>
      </p:sp>
    </p:spTree>
    <p:extLst>
      <p:ext uri="{BB962C8B-B14F-4D97-AF65-F5344CB8AC3E}">
        <p14:creationId xmlns:p14="http://schemas.microsoft.com/office/powerpoint/2010/main" val="901516451"/>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r>
              <a:rPr lang="it-IT" sz="1800" dirty="0" smtClean="0"/>
              <a:t>Confronto tra materiali</a:t>
            </a:r>
            <a:endParaRPr lang="it-IT" sz="1800" dirty="0"/>
          </a:p>
        </p:txBody>
      </p:sp>
      <p:sp>
        <p:nvSpPr>
          <p:cNvPr id="8" name="Titolo 1"/>
          <p:cNvSpPr txBox="1">
            <a:spLocks/>
          </p:cNvSpPr>
          <p:nvPr/>
        </p:nvSpPr>
        <p:spPr>
          <a:xfrm>
            <a:off x="1259632" y="5708459"/>
            <a:ext cx="252028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r>
              <a:rPr lang="it-IT" sz="1800" dirty="0" err="1" smtClean="0"/>
              <a:t>Specific</a:t>
            </a:r>
            <a:r>
              <a:rPr lang="it-IT" sz="1800" dirty="0" smtClean="0"/>
              <a:t> </a:t>
            </a:r>
            <a:r>
              <a:rPr lang="it-IT" sz="1800" dirty="0" err="1" smtClean="0"/>
              <a:t>Strenght</a:t>
            </a:r>
            <a:endParaRPr lang="it-IT" sz="1800" dirty="0"/>
          </a:p>
        </p:txBody>
      </p:sp>
      <p:sp>
        <p:nvSpPr>
          <p:cNvPr id="9" name="Titolo 1"/>
          <p:cNvSpPr txBox="1">
            <a:spLocks/>
          </p:cNvSpPr>
          <p:nvPr/>
        </p:nvSpPr>
        <p:spPr>
          <a:xfrm>
            <a:off x="6300192" y="5708459"/>
            <a:ext cx="1368152"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r>
              <a:rPr lang="it-IT" sz="1800" dirty="0" err="1" smtClean="0"/>
              <a:t>Stifness</a:t>
            </a:r>
            <a:endParaRPr lang="it-IT" sz="1800" dirty="0"/>
          </a:p>
        </p:txBody>
      </p:sp>
      <p:pic>
        <p:nvPicPr>
          <p:cNvPr id="9218" name="Picture 2" descr="Spesific strengt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573" y="2702860"/>
            <a:ext cx="3933825" cy="2543175"/>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Stiffnes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6240" y="2702860"/>
            <a:ext cx="3886200" cy="275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4454816"/>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r>
              <a:rPr lang="it-IT" sz="1800" dirty="0" smtClean="0"/>
              <a:t>Confronto tra materiali</a:t>
            </a:r>
            <a:endParaRPr lang="it-IT" sz="1800" dirty="0"/>
          </a:p>
        </p:txBody>
      </p:sp>
      <p:sp>
        <p:nvSpPr>
          <p:cNvPr id="8" name="Titolo 1"/>
          <p:cNvSpPr txBox="1">
            <a:spLocks/>
          </p:cNvSpPr>
          <p:nvPr/>
        </p:nvSpPr>
        <p:spPr>
          <a:xfrm>
            <a:off x="3311859" y="5805264"/>
            <a:ext cx="252028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r>
              <a:rPr lang="it-IT" sz="1800" dirty="0" err="1" smtClean="0"/>
              <a:t>Strenght</a:t>
            </a:r>
            <a:endParaRPr lang="it-IT" sz="1800" dirty="0"/>
          </a:p>
        </p:txBody>
      </p:sp>
      <p:pic>
        <p:nvPicPr>
          <p:cNvPr id="10242" name="Picture 2" descr="Strengt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7613" y="2284700"/>
            <a:ext cx="5008773" cy="3279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5088610"/>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Premessa</a:t>
            </a:r>
            <a:endParaRPr lang="it-IT" dirty="0"/>
          </a:p>
        </p:txBody>
      </p:sp>
      <p:sp>
        <p:nvSpPr>
          <p:cNvPr id="3" name="CasellaDiTesto 2"/>
          <p:cNvSpPr txBox="1"/>
          <p:nvPr/>
        </p:nvSpPr>
        <p:spPr>
          <a:xfrm>
            <a:off x="467544" y="1765542"/>
            <a:ext cx="8352928" cy="1938992"/>
          </a:xfrm>
          <a:prstGeom prst="rect">
            <a:avLst/>
          </a:prstGeom>
          <a:noFill/>
        </p:spPr>
        <p:txBody>
          <a:bodyPr wrap="square" rtlCol="0">
            <a:spAutoFit/>
          </a:bodyPr>
          <a:lstStyle/>
          <a:p>
            <a:pPr algn="ctr">
              <a:lnSpc>
                <a:spcPct val="150000"/>
              </a:lnSpc>
            </a:pPr>
            <a:r>
              <a:rPr lang="it-IT" sz="4400" b="1" i="1" dirty="0" err="1">
                <a:solidFill>
                  <a:srgbClr val="FF6600"/>
                </a:solidFill>
                <a:latin typeface="Calibri-BoldItalic"/>
              </a:rPr>
              <a:t>scambio</a:t>
            </a:r>
            <a:r>
              <a:rPr lang="it-IT" sz="4400" b="1" i="1" dirty="0" err="1">
                <a:solidFill>
                  <a:srgbClr val="1F497D"/>
                </a:solidFill>
                <a:latin typeface="Calibri-BoldItalic"/>
              </a:rPr>
              <a:t>DII</a:t>
            </a:r>
            <a:r>
              <a:rPr lang="it-IT" sz="4400" b="1" i="1" dirty="0" err="1">
                <a:solidFill>
                  <a:srgbClr val="FF6600"/>
                </a:solidFill>
                <a:latin typeface="Calibri-BoldItalic"/>
              </a:rPr>
              <a:t>dee</a:t>
            </a:r>
            <a:endParaRPr lang="it-IT" sz="4400" b="1" i="1" dirty="0">
              <a:solidFill>
                <a:srgbClr val="FF6600"/>
              </a:solidFill>
              <a:latin typeface="Calibri-BoldItalic"/>
            </a:endParaRPr>
          </a:p>
          <a:p>
            <a:pPr algn="ctr">
              <a:lnSpc>
                <a:spcPct val="150000"/>
              </a:lnSpc>
            </a:pPr>
            <a:r>
              <a:rPr lang="it-IT" i="1" dirty="0" smtClean="0">
                <a:solidFill>
                  <a:srgbClr val="1F497D"/>
                </a:solidFill>
                <a:latin typeface="Calibri-Italic"/>
              </a:rPr>
              <a:t>Per una Formazione di Qualità attraverso il confronto con i Portatori di Interesse</a:t>
            </a:r>
            <a:endParaRPr lang="it-IT" dirty="0" smtClean="0"/>
          </a:p>
          <a:p>
            <a:pPr algn="ctr">
              <a:lnSpc>
                <a:spcPct val="150000"/>
              </a:lnSpc>
            </a:pPr>
            <a:r>
              <a:rPr lang="it-IT" dirty="0" smtClean="0"/>
              <a:t>tavolo </a:t>
            </a:r>
            <a:r>
              <a:rPr lang="it-IT" dirty="0"/>
              <a:t>tecnico “Ingegneria Navale” </a:t>
            </a:r>
            <a:r>
              <a:rPr lang="it-IT" dirty="0" smtClean="0"/>
              <a:t>del 15/04/2016</a:t>
            </a:r>
          </a:p>
        </p:txBody>
      </p:sp>
      <p:graphicFrame>
        <p:nvGraphicFramePr>
          <p:cNvPr id="5" name="Tabella 4"/>
          <p:cNvGraphicFramePr>
            <a:graphicFrameLocks noGrp="1"/>
          </p:cNvGraphicFramePr>
          <p:nvPr>
            <p:extLst>
              <p:ext uri="{D42A27DB-BD31-4B8C-83A1-F6EECF244321}">
                <p14:modId xmlns:p14="http://schemas.microsoft.com/office/powerpoint/2010/main" val="1144477566"/>
              </p:ext>
            </p:extLst>
          </p:nvPr>
        </p:nvGraphicFramePr>
        <p:xfrm>
          <a:off x="408856" y="4076484"/>
          <a:ext cx="8483624" cy="1800788"/>
        </p:xfrm>
        <a:graphic>
          <a:graphicData uri="http://schemas.openxmlformats.org/drawingml/2006/table">
            <a:tbl>
              <a:tblPr firstRow="1" bandRow="1">
                <a:tableStyleId>{5C22544A-7EE6-4342-B048-85BDC9FD1C3A}</a:tableStyleId>
              </a:tblPr>
              <a:tblGrid>
                <a:gridCol w="3875112"/>
                <a:gridCol w="4608512"/>
              </a:tblGrid>
              <a:tr h="612068">
                <a:tc>
                  <a:txBody>
                    <a:bodyPr/>
                    <a:lstStyle/>
                    <a:p>
                      <a:pPr algn="ctr"/>
                      <a:r>
                        <a:rPr lang="it-IT" sz="1800" b="1" i="0" u="none" strike="noStrike" kern="1200" baseline="0" dirty="0" smtClean="0">
                          <a:solidFill>
                            <a:schemeClr val="lt1"/>
                          </a:solidFill>
                          <a:latin typeface="+mn-lt"/>
                          <a:ea typeface="+mn-ea"/>
                          <a:cs typeface="+mn-cs"/>
                        </a:rPr>
                        <a:t>Necessità degli Stakeholder</a:t>
                      </a:r>
                      <a:endParaRPr lang="it-IT" dirty="0"/>
                    </a:p>
                  </a:txBody>
                  <a:tcPr/>
                </a:tc>
                <a:tc>
                  <a:txBody>
                    <a:bodyPr/>
                    <a:lstStyle/>
                    <a:p>
                      <a:pPr algn="ctr"/>
                      <a:r>
                        <a:rPr lang="it-IT" sz="1800" b="1" i="0" u="none" strike="noStrike" kern="1200" baseline="0" dirty="0" smtClean="0">
                          <a:solidFill>
                            <a:schemeClr val="lt1"/>
                          </a:solidFill>
                          <a:latin typeface="+mn-lt"/>
                          <a:ea typeface="+mn-ea"/>
                          <a:cs typeface="+mn-cs"/>
                        </a:rPr>
                        <a:t>Proposte di azioni correttive</a:t>
                      </a:r>
                      <a:endParaRPr lang="it-IT" dirty="0"/>
                    </a:p>
                  </a:txBody>
                  <a:tcPr/>
                </a:tc>
              </a:tr>
              <a:tr h="612068">
                <a:tc>
                  <a:txBody>
                    <a:bodyPr/>
                    <a:lstStyle/>
                    <a:p>
                      <a:pPr algn="just"/>
                      <a:r>
                        <a:rPr lang="it-IT" sz="1800" b="0" i="1" u="none" strike="noStrike" kern="1200" baseline="0" dirty="0" smtClean="0">
                          <a:solidFill>
                            <a:schemeClr val="dk1"/>
                          </a:solidFill>
                          <a:latin typeface="+mn-lt"/>
                          <a:ea typeface="+mn-ea"/>
                          <a:cs typeface="+mn-cs"/>
                        </a:rPr>
                        <a:t>La nautica e le imbarcazioni da diporto</a:t>
                      </a:r>
                      <a:endParaRPr lang="it-IT" dirty="0"/>
                    </a:p>
                  </a:txBody>
                  <a:tcPr/>
                </a:tc>
                <a:tc>
                  <a:txBody>
                    <a:bodyPr/>
                    <a:lstStyle/>
                    <a:p>
                      <a:pPr algn="just"/>
                      <a:r>
                        <a:rPr lang="it-IT" sz="1800" b="0" i="0" u="none" strike="noStrike" kern="1200" baseline="0" dirty="0" smtClean="0">
                          <a:solidFill>
                            <a:schemeClr val="dk1"/>
                          </a:solidFill>
                          <a:latin typeface="+mn-lt"/>
                          <a:ea typeface="+mn-ea"/>
                          <a:cs typeface="+mn-cs"/>
                        </a:rPr>
                        <a:t>In accordo con le parti interessate, si  proporranno seminari su aspetti generali e specifici della progettazione e costruzione delle imbarcazioni da diporto.</a:t>
                      </a:r>
                      <a:endParaRPr lang="it-IT" dirty="0"/>
                    </a:p>
                  </a:txBody>
                  <a:tcPr/>
                </a:tc>
              </a:tr>
            </a:tbl>
          </a:graphicData>
        </a:graphic>
      </p:graphicFrame>
    </p:spTree>
    <p:extLst>
      <p:ext uri="{BB962C8B-B14F-4D97-AF65-F5344CB8AC3E}">
        <p14:creationId xmlns:p14="http://schemas.microsoft.com/office/powerpoint/2010/main" val="3831105341"/>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r>
              <a:rPr lang="it-IT" sz="1800" dirty="0" smtClean="0"/>
              <a:t>Come funzionano i materiali compositi?</a:t>
            </a:r>
            <a:endParaRPr lang="it-IT" sz="1800" dirty="0"/>
          </a:p>
        </p:txBody>
      </p:sp>
      <p:sp>
        <p:nvSpPr>
          <p:cNvPr id="6" name="CasellaDiTesto 5"/>
          <p:cNvSpPr txBox="1"/>
          <p:nvPr/>
        </p:nvSpPr>
        <p:spPr>
          <a:xfrm>
            <a:off x="467544" y="2754794"/>
            <a:ext cx="8280920" cy="1754326"/>
          </a:xfrm>
          <a:prstGeom prst="rect">
            <a:avLst/>
          </a:prstGeom>
          <a:noFill/>
        </p:spPr>
        <p:txBody>
          <a:bodyPr wrap="square" rtlCol="0">
            <a:spAutoFit/>
          </a:bodyPr>
          <a:lstStyle/>
          <a:p>
            <a:pPr algn="just">
              <a:lnSpc>
                <a:spcPct val="200000"/>
              </a:lnSpc>
            </a:pPr>
            <a:r>
              <a:rPr lang="en-US" dirty="0" err="1" smtClean="0"/>
              <a:t>Nei</a:t>
            </a:r>
            <a:r>
              <a:rPr lang="en-US" dirty="0" smtClean="0"/>
              <a:t> </a:t>
            </a:r>
            <a:r>
              <a:rPr lang="en-US" dirty="0" err="1" smtClean="0"/>
              <a:t>materiali</a:t>
            </a:r>
            <a:r>
              <a:rPr lang="en-US" dirty="0" smtClean="0"/>
              <a:t> </a:t>
            </a:r>
            <a:r>
              <a:rPr lang="en-US" dirty="0" err="1" smtClean="0"/>
              <a:t>compositi</a:t>
            </a:r>
            <a:r>
              <a:rPr lang="en-US" dirty="0" smtClean="0"/>
              <a:t> </a:t>
            </a:r>
            <a:r>
              <a:rPr lang="en-US" dirty="0" err="1" smtClean="0"/>
              <a:t>fibrorinforzati</a:t>
            </a:r>
            <a:r>
              <a:rPr lang="en-US" dirty="0" smtClean="0"/>
              <a:t>, le </a:t>
            </a:r>
            <a:r>
              <a:rPr lang="en-US" dirty="0" err="1" smtClean="0"/>
              <a:t>proprietà</a:t>
            </a:r>
            <a:r>
              <a:rPr lang="en-US" dirty="0" smtClean="0"/>
              <a:t> </a:t>
            </a:r>
            <a:r>
              <a:rPr lang="en-US" dirty="0" err="1" smtClean="0"/>
              <a:t>meccaniche</a:t>
            </a:r>
            <a:r>
              <a:rPr lang="en-US" dirty="0" smtClean="0"/>
              <a:t> </a:t>
            </a:r>
            <a:r>
              <a:rPr lang="en-US" dirty="0" err="1" smtClean="0"/>
              <a:t>delle</a:t>
            </a:r>
            <a:r>
              <a:rPr lang="en-US" dirty="0" smtClean="0"/>
              <a:t> </a:t>
            </a:r>
            <a:r>
              <a:rPr lang="en-US" dirty="0" err="1" smtClean="0"/>
              <a:t>fibre</a:t>
            </a:r>
            <a:r>
              <a:rPr lang="en-US" dirty="0" smtClean="0"/>
              <a:t> </a:t>
            </a:r>
            <a:r>
              <a:rPr lang="en-US" dirty="0" err="1" smtClean="0"/>
              <a:t>sono</a:t>
            </a:r>
            <a:r>
              <a:rPr lang="en-US" dirty="0" smtClean="0"/>
              <a:t> </a:t>
            </a:r>
            <a:r>
              <a:rPr lang="en-US" dirty="0" err="1" smtClean="0"/>
              <a:t>usate</a:t>
            </a:r>
            <a:r>
              <a:rPr lang="en-US" dirty="0" smtClean="0"/>
              <a:t> per </a:t>
            </a:r>
            <a:r>
              <a:rPr lang="en-US" dirty="0" err="1" smtClean="0"/>
              <a:t>conferire</a:t>
            </a:r>
            <a:r>
              <a:rPr lang="en-US" dirty="0" smtClean="0"/>
              <a:t> </a:t>
            </a:r>
            <a:r>
              <a:rPr lang="en-US" dirty="0" err="1" smtClean="0"/>
              <a:t>rigidezza</a:t>
            </a:r>
            <a:r>
              <a:rPr lang="en-US" dirty="0"/>
              <a:t> </a:t>
            </a:r>
            <a:r>
              <a:rPr lang="en-US" dirty="0" smtClean="0"/>
              <a:t>e </a:t>
            </a:r>
            <a:r>
              <a:rPr lang="en-US" dirty="0" err="1" smtClean="0"/>
              <a:t>resistenza</a:t>
            </a:r>
            <a:r>
              <a:rPr lang="en-US" dirty="0" smtClean="0"/>
              <a:t> </a:t>
            </a:r>
            <a:r>
              <a:rPr lang="en-US" dirty="0" err="1" smtClean="0"/>
              <a:t>nel</a:t>
            </a:r>
            <a:r>
              <a:rPr lang="en-US" dirty="0" smtClean="0"/>
              <a:t> </a:t>
            </a:r>
            <a:r>
              <a:rPr lang="en-US" dirty="0" err="1" smtClean="0"/>
              <a:t>contempo</a:t>
            </a:r>
            <a:r>
              <a:rPr lang="en-US" dirty="0" smtClean="0"/>
              <a:t> la </a:t>
            </a:r>
            <a:r>
              <a:rPr lang="en-US" dirty="0" err="1" smtClean="0"/>
              <a:t>materice</a:t>
            </a:r>
            <a:r>
              <a:rPr lang="en-US" dirty="0" smtClean="0"/>
              <a:t> serve a </a:t>
            </a:r>
            <a:r>
              <a:rPr lang="en-US" dirty="0" err="1" smtClean="0"/>
              <a:t>trasferire</a:t>
            </a:r>
            <a:r>
              <a:rPr lang="en-US" dirty="0" smtClean="0"/>
              <a:t> </a:t>
            </a:r>
            <a:r>
              <a:rPr lang="en-US" dirty="0" err="1" smtClean="0"/>
              <a:t>i</a:t>
            </a:r>
            <a:r>
              <a:rPr lang="en-US" dirty="0" smtClean="0"/>
              <a:t> </a:t>
            </a:r>
            <a:r>
              <a:rPr lang="en-US" dirty="0" err="1" smtClean="0"/>
              <a:t>carichi</a:t>
            </a:r>
            <a:r>
              <a:rPr lang="en-US" dirty="0" smtClean="0"/>
              <a:t> </a:t>
            </a:r>
            <a:r>
              <a:rPr lang="en-US" dirty="0" err="1" smtClean="0"/>
              <a:t>tra</a:t>
            </a:r>
            <a:r>
              <a:rPr lang="en-US" dirty="0" smtClean="0"/>
              <a:t> le </a:t>
            </a:r>
            <a:r>
              <a:rPr lang="en-US" dirty="0" err="1" smtClean="0"/>
              <a:t>fibre</a:t>
            </a:r>
            <a:r>
              <a:rPr lang="en-US" dirty="0" smtClean="0"/>
              <a:t> </a:t>
            </a:r>
            <a:r>
              <a:rPr lang="en-US" dirty="0" err="1" smtClean="0"/>
              <a:t>ed</a:t>
            </a:r>
            <a:r>
              <a:rPr lang="en-US" dirty="0" smtClean="0"/>
              <a:t> a </a:t>
            </a:r>
            <a:r>
              <a:rPr lang="en-US" dirty="0" err="1" smtClean="0"/>
              <a:t>tenerle</a:t>
            </a:r>
            <a:r>
              <a:rPr lang="en-US" dirty="0" smtClean="0"/>
              <a:t> </a:t>
            </a:r>
            <a:r>
              <a:rPr lang="en-US" dirty="0" err="1" smtClean="0"/>
              <a:t>coese</a:t>
            </a:r>
            <a:r>
              <a:rPr lang="en-US" dirty="0" smtClean="0"/>
              <a:t> </a:t>
            </a:r>
            <a:r>
              <a:rPr lang="en-US" dirty="0" err="1" smtClean="0"/>
              <a:t>tra</a:t>
            </a:r>
            <a:r>
              <a:rPr lang="en-US" dirty="0" smtClean="0"/>
              <a:t> di </a:t>
            </a:r>
            <a:r>
              <a:rPr lang="en-US" dirty="0" err="1" smtClean="0"/>
              <a:t>loro</a:t>
            </a:r>
            <a:r>
              <a:rPr lang="en-US" dirty="0" smtClean="0"/>
              <a:t>.</a:t>
            </a:r>
          </a:p>
        </p:txBody>
      </p:sp>
    </p:spTree>
    <p:extLst>
      <p:ext uri="{BB962C8B-B14F-4D97-AF65-F5344CB8AC3E}">
        <p14:creationId xmlns:p14="http://schemas.microsoft.com/office/powerpoint/2010/main" val="2901510633"/>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r>
              <a:rPr lang="it-IT" sz="1800" dirty="0" smtClean="0"/>
              <a:t>Come si suddividono i materiali compositi?</a:t>
            </a:r>
            <a:endParaRPr lang="it-IT" sz="1800" dirty="0"/>
          </a:p>
        </p:txBody>
      </p:sp>
      <p:sp>
        <p:nvSpPr>
          <p:cNvPr id="6" name="CasellaDiTesto 5"/>
          <p:cNvSpPr txBox="1"/>
          <p:nvPr/>
        </p:nvSpPr>
        <p:spPr>
          <a:xfrm>
            <a:off x="395536" y="2278613"/>
            <a:ext cx="4487058" cy="1200329"/>
          </a:xfrm>
          <a:prstGeom prst="rect">
            <a:avLst/>
          </a:prstGeom>
          <a:noFill/>
        </p:spPr>
        <p:txBody>
          <a:bodyPr wrap="square" rtlCol="0">
            <a:spAutoFit/>
          </a:bodyPr>
          <a:lstStyle/>
          <a:p>
            <a:pPr algn="ctr"/>
            <a:r>
              <a:rPr lang="en-US" b="1" dirty="0" smtClean="0">
                <a:solidFill>
                  <a:srgbClr val="FF0000"/>
                </a:solidFill>
              </a:rPr>
              <a:t>TERMOINDURENTI: </a:t>
            </a:r>
          </a:p>
          <a:p>
            <a:pPr algn="ctr"/>
            <a:r>
              <a:rPr lang="en-US" dirty="0" err="1" smtClean="0"/>
              <a:t>telaio</a:t>
            </a:r>
            <a:r>
              <a:rPr lang="en-US" dirty="0" smtClean="0"/>
              <a:t> Alfa Romeo 4C peso 65 Kg</a:t>
            </a:r>
          </a:p>
          <a:p>
            <a:pPr algn="ctr"/>
            <a:r>
              <a:rPr lang="en-US" dirty="0" err="1" smtClean="0"/>
              <a:t>Preimpregnato</a:t>
            </a:r>
            <a:r>
              <a:rPr lang="en-US" dirty="0" smtClean="0"/>
              <a:t> </a:t>
            </a:r>
          </a:p>
          <a:p>
            <a:pPr algn="ctr"/>
            <a:r>
              <a:rPr lang="en-US" dirty="0" err="1" smtClean="0"/>
              <a:t>matrice</a:t>
            </a:r>
            <a:r>
              <a:rPr lang="en-US" dirty="0" smtClean="0"/>
              <a:t> </a:t>
            </a:r>
            <a:r>
              <a:rPr lang="en-US" dirty="0" err="1" smtClean="0"/>
              <a:t>Epossidica</a:t>
            </a:r>
            <a:r>
              <a:rPr lang="en-US" dirty="0" smtClean="0"/>
              <a:t> + </a:t>
            </a:r>
            <a:r>
              <a:rPr lang="en-US" dirty="0" err="1" smtClean="0"/>
              <a:t>Fibra</a:t>
            </a:r>
            <a:r>
              <a:rPr lang="en-US" dirty="0" smtClean="0"/>
              <a:t> di </a:t>
            </a:r>
            <a:r>
              <a:rPr lang="en-US" dirty="0" err="1" smtClean="0"/>
              <a:t>Carbonio</a:t>
            </a:r>
            <a:r>
              <a:rPr lang="en-US" dirty="0" smtClean="0"/>
              <a:t> </a:t>
            </a:r>
          </a:p>
        </p:txBody>
      </p:sp>
      <p:pic>
        <p:nvPicPr>
          <p:cNvPr id="13314" name="Picture 2" descr="http://www.plasticsportal.net/wa/plasticsEU~it_IT/function/conversions:/publish/common/images/news_images/2012/12_187_larg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57843" y="2992065"/>
            <a:ext cx="2490621" cy="3461271"/>
          </a:xfrm>
          <a:prstGeom prst="rect">
            <a:avLst/>
          </a:prstGeom>
          <a:noFill/>
          <a:extLst>
            <a:ext uri="{909E8E84-426E-40DD-AFC4-6F175D3DCCD1}">
              <a14:hiddenFill xmlns:a14="http://schemas.microsoft.com/office/drawing/2010/main">
                <a:solidFill>
                  <a:srgbClr val="FFFFFF"/>
                </a:solidFill>
              </a14:hiddenFill>
            </a:ext>
          </a:extLst>
        </p:spPr>
      </p:pic>
      <p:pic>
        <p:nvPicPr>
          <p:cNvPr id="3" name="Immagine 2"/>
          <p:cNvPicPr>
            <a:picLocks noChangeAspect="1"/>
          </p:cNvPicPr>
          <p:nvPr/>
        </p:nvPicPr>
        <p:blipFill rotWithShape="1">
          <a:blip r:embed="rId3"/>
          <a:srcRect t="13856" b="12245"/>
          <a:stretch/>
        </p:blipFill>
        <p:spPr>
          <a:xfrm>
            <a:off x="192558" y="3501008"/>
            <a:ext cx="4690036" cy="2304256"/>
          </a:xfrm>
          <a:prstGeom prst="rect">
            <a:avLst/>
          </a:prstGeom>
        </p:spPr>
      </p:pic>
      <p:sp>
        <p:nvSpPr>
          <p:cNvPr id="7" name="CasellaDiTesto 6"/>
          <p:cNvSpPr txBox="1"/>
          <p:nvPr/>
        </p:nvSpPr>
        <p:spPr>
          <a:xfrm>
            <a:off x="5580112" y="2060848"/>
            <a:ext cx="3600400" cy="1200329"/>
          </a:xfrm>
          <a:prstGeom prst="rect">
            <a:avLst/>
          </a:prstGeom>
          <a:noFill/>
        </p:spPr>
        <p:txBody>
          <a:bodyPr wrap="square" rtlCol="0">
            <a:spAutoFit/>
          </a:bodyPr>
          <a:lstStyle/>
          <a:p>
            <a:pPr algn="ctr"/>
            <a:r>
              <a:rPr lang="en-US" b="1" dirty="0" smtClean="0">
                <a:solidFill>
                  <a:srgbClr val="FF0000"/>
                </a:solidFill>
              </a:rPr>
              <a:t>TERMOPLASTICI: </a:t>
            </a:r>
          </a:p>
          <a:p>
            <a:pPr algn="ctr"/>
            <a:r>
              <a:rPr lang="en-US" dirty="0" err="1" smtClean="0"/>
              <a:t>sedile</a:t>
            </a:r>
            <a:r>
              <a:rPr lang="en-US" dirty="0" smtClean="0"/>
              <a:t> Opel Astra -40%</a:t>
            </a:r>
          </a:p>
          <a:p>
            <a:pPr algn="ctr"/>
            <a:r>
              <a:rPr lang="en-US" dirty="0" err="1" smtClean="0"/>
              <a:t>Matrice</a:t>
            </a:r>
            <a:r>
              <a:rPr lang="en-US" dirty="0" smtClean="0"/>
              <a:t> </a:t>
            </a:r>
            <a:r>
              <a:rPr lang="en-US" dirty="0" err="1" smtClean="0"/>
              <a:t>Ultramid</a:t>
            </a:r>
            <a:r>
              <a:rPr lang="en-US" dirty="0" smtClean="0"/>
              <a:t> di BASF + </a:t>
            </a:r>
            <a:r>
              <a:rPr lang="en-US" dirty="0" err="1" smtClean="0"/>
              <a:t>Fibra</a:t>
            </a:r>
            <a:r>
              <a:rPr lang="en-US" dirty="0" smtClean="0"/>
              <a:t> di </a:t>
            </a:r>
            <a:r>
              <a:rPr lang="en-US" dirty="0" err="1" smtClean="0"/>
              <a:t>Carbonio</a:t>
            </a:r>
            <a:r>
              <a:rPr lang="en-US" dirty="0" smtClean="0"/>
              <a:t> </a:t>
            </a:r>
          </a:p>
        </p:txBody>
      </p:sp>
    </p:spTree>
    <p:extLst>
      <p:ext uri="{BB962C8B-B14F-4D97-AF65-F5344CB8AC3E}">
        <p14:creationId xmlns:p14="http://schemas.microsoft.com/office/powerpoint/2010/main" val="290674081"/>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Cosa cambia nella loro suddivisione?</a:t>
            </a:r>
          </a:p>
          <a:p>
            <a:pPr algn="l">
              <a:lnSpc>
                <a:spcPct val="150000"/>
              </a:lnSpc>
            </a:pPr>
            <a:r>
              <a:rPr lang="it-IT" sz="1800" dirty="0" smtClean="0"/>
              <a:t>…La matrice…</a:t>
            </a:r>
            <a:endParaRPr lang="it-IT" sz="1800" dirty="0"/>
          </a:p>
        </p:txBody>
      </p:sp>
      <p:sp>
        <p:nvSpPr>
          <p:cNvPr id="6" name="CasellaDiTesto 5"/>
          <p:cNvSpPr txBox="1"/>
          <p:nvPr/>
        </p:nvSpPr>
        <p:spPr>
          <a:xfrm>
            <a:off x="251520" y="2889263"/>
            <a:ext cx="5831722" cy="923330"/>
          </a:xfrm>
          <a:prstGeom prst="rect">
            <a:avLst/>
          </a:prstGeom>
          <a:noFill/>
        </p:spPr>
        <p:txBody>
          <a:bodyPr wrap="square" rtlCol="0">
            <a:spAutoFit/>
          </a:bodyPr>
          <a:lstStyle/>
          <a:p>
            <a:pPr algn="just"/>
            <a:r>
              <a:rPr lang="en-US" b="1" dirty="0" smtClean="0">
                <a:solidFill>
                  <a:srgbClr val="FF0000"/>
                </a:solidFill>
              </a:rPr>
              <a:t>TERMOINDURENTE: </a:t>
            </a:r>
          </a:p>
          <a:p>
            <a:pPr algn="just"/>
            <a:r>
              <a:rPr lang="en-US" dirty="0" err="1" smtClean="0"/>
              <a:t>poliestere</a:t>
            </a:r>
            <a:r>
              <a:rPr lang="en-US" dirty="0" smtClean="0"/>
              <a:t> </a:t>
            </a:r>
            <a:r>
              <a:rPr lang="en-US" dirty="0" err="1" smtClean="0"/>
              <a:t>insaturo</a:t>
            </a:r>
            <a:r>
              <a:rPr lang="en-US" dirty="0" smtClean="0"/>
              <a:t> (UPE), </a:t>
            </a:r>
            <a:r>
              <a:rPr lang="en-US" dirty="0" err="1" smtClean="0"/>
              <a:t>vinilestere</a:t>
            </a:r>
            <a:r>
              <a:rPr lang="en-US" dirty="0" smtClean="0"/>
              <a:t> (VE), </a:t>
            </a:r>
            <a:r>
              <a:rPr lang="en-US" dirty="0" err="1" smtClean="0"/>
              <a:t>Epossidico</a:t>
            </a:r>
            <a:r>
              <a:rPr lang="en-US" dirty="0" smtClean="0"/>
              <a:t> (EP), </a:t>
            </a:r>
            <a:r>
              <a:rPr lang="en-US" dirty="0" err="1" smtClean="0"/>
              <a:t>Polyuretanica</a:t>
            </a:r>
            <a:r>
              <a:rPr lang="en-US" dirty="0" smtClean="0"/>
              <a:t> (PU), </a:t>
            </a:r>
            <a:r>
              <a:rPr lang="en-US" dirty="0" err="1" smtClean="0"/>
              <a:t>fenolica</a:t>
            </a:r>
            <a:r>
              <a:rPr lang="en-US" dirty="0" smtClean="0"/>
              <a:t> (FE) </a:t>
            </a:r>
          </a:p>
        </p:txBody>
      </p:sp>
      <p:pic>
        <p:nvPicPr>
          <p:cNvPr id="13314" name="Picture 2" descr="http://www.plasticsportal.net/wa/plasticsEU~it_IT/function/conversions:/publish/common/images/news_images/2012/12_187_lar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6310" y="4388364"/>
            <a:ext cx="1347182" cy="1872208"/>
          </a:xfrm>
          <a:prstGeom prst="rect">
            <a:avLst/>
          </a:prstGeom>
          <a:noFill/>
          <a:extLst>
            <a:ext uri="{909E8E84-426E-40DD-AFC4-6F175D3DCCD1}">
              <a14:hiddenFill xmlns:a14="http://schemas.microsoft.com/office/drawing/2010/main">
                <a:solidFill>
                  <a:srgbClr val="FFFFFF"/>
                </a:solidFill>
              </a14:hiddenFill>
            </a:ext>
          </a:extLst>
        </p:spPr>
      </p:pic>
      <p:pic>
        <p:nvPicPr>
          <p:cNvPr id="3" name="Immagine 2"/>
          <p:cNvPicPr>
            <a:picLocks noChangeAspect="1"/>
          </p:cNvPicPr>
          <p:nvPr/>
        </p:nvPicPr>
        <p:blipFill rotWithShape="1">
          <a:blip r:embed="rId4"/>
          <a:srcRect t="13856" b="12245"/>
          <a:stretch/>
        </p:blipFill>
        <p:spPr>
          <a:xfrm>
            <a:off x="6580300" y="2780928"/>
            <a:ext cx="2219202" cy="1090313"/>
          </a:xfrm>
          <a:prstGeom prst="rect">
            <a:avLst/>
          </a:prstGeom>
        </p:spPr>
      </p:pic>
      <p:sp>
        <p:nvSpPr>
          <p:cNvPr id="7" name="CasellaDiTesto 6"/>
          <p:cNvSpPr txBox="1"/>
          <p:nvPr/>
        </p:nvSpPr>
        <p:spPr>
          <a:xfrm>
            <a:off x="323528" y="4447305"/>
            <a:ext cx="5759714" cy="1754326"/>
          </a:xfrm>
          <a:prstGeom prst="rect">
            <a:avLst/>
          </a:prstGeom>
          <a:noFill/>
        </p:spPr>
        <p:txBody>
          <a:bodyPr wrap="square" rtlCol="0">
            <a:spAutoFit/>
          </a:bodyPr>
          <a:lstStyle/>
          <a:p>
            <a:pPr algn="just"/>
            <a:r>
              <a:rPr lang="en-US" b="1" dirty="0" smtClean="0">
                <a:solidFill>
                  <a:srgbClr val="FF0000"/>
                </a:solidFill>
              </a:rPr>
              <a:t>TERMOPLASTICA: </a:t>
            </a:r>
          </a:p>
          <a:p>
            <a:pPr algn="just"/>
            <a:r>
              <a:rPr lang="en-US" dirty="0" err="1"/>
              <a:t>Polipropilene</a:t>
            </a:r>
            <a:r>
              <a:rPr lang="en-US" dirty="0"/>
              <a:t>     (PP),     </a:t>
            </a:r>
            <a:r>
              <a:rPr lang="en-US" dirty="0" err="1" smtClean="0"/>
              <a:t>polietere-eterechetone</a:t>
            </a:r>
            <a:r>
              <a:rPr lang="en-US" dirty="0" smtClean="0"/>
              <a:t> (</a:t>
            </a:r>
            <a:r>
              <a:rPr lang="en-US" dirty="0"/>
              <a:t>PEEK</a:t>
            </a:r>
            <a:r>
              <a:rPr lang="en-US" dirty="0" smtClean="0"/>
              <a:t>), </a:t>
            </a:r>
            <a:r>
              <a:rPr lang="en-US" dirty="0" err="1" smtClean="0"/>
              <a:t>polifenilen-solfuro</a:t>
            </a:r>
            <a:r>
              <a:rPr lang="en-US" dirty="0" smtClean="0"/>
              <a:t>    </a:t>
            </a:r>
            <a:r>
              <a:rPr lang="en-US" dirty="0"/>
              <a:t>(PPS),    </a:t>
            </a:r>
            <a:r>
              <a:rPr lang="en-US" dirty="0" err="1"/>
              <a:t>polimeri</a:t>
            </a:r>
            <a:r>
              <a:rPr lang="en-US" dirty="0"/>
              <a:t>    </a:t>
            </a:r>
            <a:r>
              <a:rPr lang="en-US" dirty="0" err="1" smtClean="0"/>
              <a:t>liquido-cristallini</a:t>
            </a:r>
            <a:r>
              <a:rPr lang="en-US" dirty="0" smtClean="0"/>
              <a:t> (LCP</a:t>
            </a:r>
            <a:r>
              <a:rPr lang="en-US" dirty="0"/>
              <a:t>),    </a:t>
            </a:r>
            <a:r>
              <a:rPr lang="en-US" dirty="0" err="1"/>
              <a:t>sono</a:t>
            </a:r>
            <a:r>
              <a:rPr lang="en-US" dirty="0"/>
              <a:t>    </a:t>
            </a:r>
            <a:r>
              <a:rPr lang="en-US" dirty="0" err="1"/>
              <a:t>termoplastici</a:t>
            </a:r>
            <a:r>
              <a:rPr lang="en-US" dirty="0"/>
              <a:t>    semi    </a:t>
            </a:r>
            <a:r>
              <a:rPr lang="en-US" dirty="0" err="1"/>
              <a:t>cristallini</a:t>
            </a:r>
            <a:r>
              <a:rPr lang="en-US" dirty="0"/>
              <a:t>,    </a:t>
            </a:r>
            <a:r>
              <a:rPr lang="en-US" dirty="0" err="1"/>
              <a:t>mentre</a:t>
            </a:r>
            <a:r>
              <a:rPr lang="en-US" dirty="0"/>
              <a:t> </a:t>
            </a:r>
          </a:p>
          <a:p>
            <a:pPr algn="just"/>
            <a:r>
              <a:rPr lang="en-US" dirty="0" err="1"/>
              <a:t>polietere</a:t>
            </a:r>
            <a:r>
              <a:rPr lang="en-US" dirty="0"/>
              <a:t>  </a:t>
            </a:r>
            <a:r>
              <a:rPr lang="en-US" dirty="0" err="1"/>
              <a:t>immide</a:t>
            </a:r>
            <a:r>
              <a:rPr lang="en-US" dirty="0"/>
              <a:t>  (PEI)  e  </a:t>
            </a:r>
            <a:r>
              <a:rPr lang="en-US" dirty="0" err="1"/>
              <a:t>polietere</a:t>
            </a:r>
            <a:r>
              <a:rPr lang="en-US" dirty="0"/>
              <a:t>  sulfone  (PES</a:t>
            </a:r>
            <a:r>
              <a:rPr lang="en-US" dirty="0" smtClean="0"/>
              <a:t>) </a:t>
            </a:r>
            <a:r>
              <a:rPr lang="en-US" dirty="0" err="1" smtClean="0"/>
              <a:t>sono</a:t>
            </a:r>
            <a:r>
              <a:rPr lang="en-US" dirty="0" smtClean="0"/>
              <a:t> </a:t>
            </a:r>
            <a:r>
              <a:rPr lang="en-US" dirty="0" err="1" smtClean="0"/>
              <a:t>amorfi</a:t>
            </a:r>
            <a:r>
              <a:rPr lang="en-US" dirty="0" smtClean="0"/>
              <a:t> </a:t>
            </a:r>
          </a:p>
        </p:txBody>
      </p:sp>
    </p:spTree>
    <p:extLst>
      <p:ext uri="{BB962C8B-B14F-4D97-AF65-F5344CB8AC3E}">
        <p14:creationId xmlns:p14="http://schemas.microsoft.com/office/powerpoint/2010/main" val="2638700202"/>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Proprietà meccaniche matrici termoplastiche</a:t>
            </a:r>
            <a:endParaRPr lang="it-IT" sz="1800" dirty="0"/>
          </a:p>
        </p:txBody>
      </p:sp>
      <p:pic>
        <p:nvPicPr>
          <p:cNvPr id="6" name="Picture 2" descr="http://www.plasticsportal.net/wa/plasticsEU~it_IT/function/conversions:/publish/common/images/news_images/2012/12_187_lar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4" y="1940240"/>
            <a:ext cx="1347182" cy="1872208"/>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Risultati immagini per confronto proprietà meccaniche resine termoindurenti"/>
          <p:cNvPicPr>
            <a:picLocks noChangeAspect="1" noChangeArrowheads="1"/>
          </p:cNvPicPr>
          <p:nvPr/>
        </p:nvPicPr>
        <p:blipFill rotWithShape="1">
          <a:blip r:embed="rId4">
            <a:extLst>
              <a:ext uri="{28A0092B-C50C-407E-A947-70E740481C1C}">
                <a14:useLocalDpi xmlns:a14="http://schemas.microsoft.com/office/drawing/2010/main" val="0"/>
              </a:ext>
            </a:extLst>
          </a:blip>
          <a:srcRect l="10100" t="13018" r="9108" b="5821"/>
          <a:stretch/>
        </p:blipFill>
        <p:spPr bwMode="auto">
          <a:xfrm>
            <a:off x="323528" y="2222619"/>
            <a:ext cx="5616624" cy="4231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673456"/>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Proprietà meccaniche matrici termoindurenti</a:t>
            </a:r>
            <a:endParaRPr lang="it-IT" sz="1800" dirty="0"/>
          </a:p>
        </p:txBody>
      </p:sp>
      <p:pic>
        <p:nvPicPr>
          <p:cNvPr id="3" name="Immagine 2"/>
          <p:cNvPicPr>
            <a:picLocks noChangeAspect="1"/>
          </p:cNvPicPr>
          <p:nvPr/>
        </p:nvPicPr>
        <p:blipFill rotWithShape="1">
          <a:blip r:embed="rId3"/>
          <a:srcRect t="13856" b="12245"/>
          <a:stretch/>
        </p:blipFill>
        <p:spPr>
          <a:xfrm>
            <a:off x="6673278" y="1661145"/>
            <a:ext cx="2219202" cy="1090313"/>
          </a:xfrm>
          <a:prstGeom prst="rect">
            <a:avLst/>
          </a:prstGeom>
        </p:spPr>
      </p:pic>
      <p:pic>
        <p:nvPicPr>
          <p:cNvPr id="3074" name="Picture 2" descr="Risultati immagini per confronto proprietà meccaniche resine termoindurenti"/>
          <p:cNvPicPr>
            <a:picLocks noChangeAspect="1" noChangeArrowheads="1"/>
          </p:cNvPicPr>
          <p:nvPr/>
        </p:nvPicPr>
        <p:blipFill rotWithShape="1">
          <a:blip r:embed="rId4">
            <a:extLst>
              <a:ext uri="{28A0092B-C50C-407E-A947-70E740481C1C}">
                <a14:useLocalDpi xmlns:a14="http://schemas.microsoft.com/office/drawing/2010/main" val="0"/>
              </a:ext>
            </a:extLst>
          </a:blip>
          <a:srcRect t="13954" r="2128" b="11667"/>
          <a:stretch/>
        </p:blipFill>
        <p:spPr bwMode="auto">
          <a:xfrm>
            <a:off x="-36512" y="2675595"/>
            <a:ext cx="6624736" cy="3775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9744535"/>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Proprietà meccaniche minime  per matrici termoindurenti</a:t>
            </a:r>
          </a:p>
          <a:p>
            <a:pPr algn="l">
              <a:lnSpc>
                <a:spcPct val="150000"/>
              </a:lnSpc>
            </a:pPr>
            <a:r>
              <a:rPr lang="it-IT" sz="1800" dirty="0" smtClean="0"/>
              <a:t>ISO 12215-1</a:t>
            </a:r>
            <a:endParaRPr lang="it-IT" sz="1800" dirty="0"/>
          </a:p>
        </p:txBody>
      </p:sp>
      <p:pic>
        <p:nvPicPr>
          <p:cNvPr id="3" name="Immagine 2"/>
          <p:cNvPicPr>
            <a:picLocks noChangeAspect="1"/>
          </p:cNvPicPr>
          <p:nvPr/>
        </p:nvPicPr>
        <p:blipFill rotWithShape="1">
          <a:blip r:embed="rId3"/>
          <a:srcRect b="3831"/>
          <a:stretch/>
        </p:blipFill>
        <p:spPr>
          <a:xfrm>
            <a:off x="395536" y="2564904"/>
            <a:ext cx="5760640" cy="3854144"/>
          </a:xfrm>
          <a:prstGeom prst="rect">
            <a:avLst/>
          </a:prstGeom>
        </p:spPr>
      </p:pic>
      <p:pic>
        <p:nvPicPr>
          <p:cNvPr id="7" name="Immagine 6"/>
          <p:cNvPicPr>
            <a:picLocks noChangeAspect="1"/>
          </p:cNvPicPr>
          <p:nvPr/>
        </p:nvPicPr>
        <p:blipFill rotWithShape="1">
          <a:blip r:embed="rId4"/>
          <a:srcRect t="13856" b="12245"/>
          <a:stretch/>
        </p:blipFill>
        <p:spPr>
          <a:xfrm>
            <a:off x="6673278" y="1661145"/>
            <a:ext cx="2219202" cy="1090313"/>
          </a:xfrm>
          <a:prstGeom prst="rect">
            <a:avLst/>
          </a:prstGeom>
        </p:spPr>
      </p:pic>
    </p:spTree>
    <p:extLst>
      <p:ext uri="{BB962C8B-B14F-4D97-AF65-F5344CB8AC3E}">
        <p14:creationId xmlns:p14="http://schemas.microsoft.com/office/powerpoint/2010/main" val="2950752354"/>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a:noFill/>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Matrici termoindurenti: sistemi di catalisi</a:t>
            </a:r>
            <a:endParaRPr lang="it-IT" sz="1800" dirty="0"/>
          </a:p>
        </p:txBody>
      </p:sp>
      <p:pic>
        <p:nvPicPr>
          <p:cNvPr id="7" name="Immagine 6"/>
          <p:cNvPicPr>
            <a:picLocks noChangeAspect="1"/>
          </p:cNvPicPr>
          <p:nvPr/>
        </p:nvPicPr>
        <p:blipFill rotWithShape="1">
          <a:blip r:embed="rId3"/>
          <a:srcRect t="13856" b="12245"/>
          <a:stretch/>
        </p:blipFill>
        <p:spPr>
          <a:xfrm>
            <a:off x="6673278" y="1661145"/>
            <a:ext cx="2219202" cy="1090313"/>
          </a:xfrm>
          <a:prstGeom prst="rect">
            <a:avLst/>
          </a:prstGeom>
        </p:spPr>
      </p:pic>
      <p:graphicFrame>
        <p:nvGraphicFramePr>
          <p:cNvPr id="5" name="Tabella 4"/>
          <p:cNvGraphicFramePr>
            <a:graphicFrameLocks noGrp="1"/>
          </p:cNvGraphicFramePr>
          <p:nvPr>
            <p:extLst>
              <p:ext uri="{D42A27DB-BD31-4B8C-83A1-F6EECF244321}">
                <p14:modId xmlns:p14="http://schemas.microsoft.com/office/powerpoint/2010/main" val="1728260832"/>
              </p:ext>
            </p:extLst>
          </p:nvPr>
        </p:nvGraphicFramePr>
        <p:xfrm>
          <a:off x="235544" y="2924944"/>
          <a:ext cx="8440911" cy="1483360"/>
        </p:xfrm>
        <a:graphic>
          <a:graphicData uri="http://schemas.openxmlformats.org/drawingml/2006/table">
            <a:tbl>
              <a:tblPr firstRow="1" bandRow="1">
                <a:tableStyleId>{5C22544A-7EE6-4342-B048-85BDC9FD1C3A}</a:tableStyleId>
              </a:tblPr>
              <a:tblGrid>
                <a:gridCol w="2813637"/>
                <a:gridCol w="2813637"/>
                <a:gridCol w="2813637"/>
              </a:tblGrid>
              <a:tr h="370840">
                <a:tc>
                  <a:txBody>
                    <a:bodyPr/>
                    <a:lstStyle/>
                    <a:p>
                      <a:pPr algn="ctr"/>
                      <a:r>
                        <a:rPr lang="it-IT" dirty="0" smtClean="0"/>
                        <a:t>Tipo di matrice</a:t>
                      </a:r>
                      <a:endParaRPr lang="it-IT" dirty="0"/>
                    </a:p>
                  </a:txBody>
                  <a:tcPr/>
                </a:tc>
                <a:tc>
                  <a:txBody>
                    <a:bodyPr/>
                    <a:lstStyle/>
                    <a:p>
                      <a:pPr algn="ctr"/>
                      <a:r>
                        <a:rPr lang="it-IT" dirty="0" smtClean="0"/>
                        <a:t>Sistema di cura (catalisi)</a:t>
                      </a:r>
                      <a:endParaRPr lang="it-IT" dirty="0"/>
                    </a:p>
                  </a:txBody>
                  <a:tcPr/>
                </a:tc>
                <a:tc>
                  <a:txBody>
                    <a:bodyPr/>
                    <a:lstStyle/>
                    <a:p>
                      <a:pPr algn="ctr"/>
                      <a:r>
                        <a:rPr lang="it-IT" dirty="0" smtClean="0"/>
                        <a:t>Percentuali</a:t>
                      </a:r>
                      <a:r>
                        <a:rPr lang="it-IT" baseline="0" dirty="0" smtClean="0"/>
                        <a:t> in peso</a:t>
                      </a:r>
                      <a:endParaRPr lang="it-IT" dirty="0"/>
                    </a:p>
                  </a:txBody>
                  <a:tcPr/>
                </a:tc>
              </a:tr>
              <a:tr h="370840">
                <a:tc>
                  <a:txBody>
                    <a:bodyPr/>
                    <a:lstStyle/>
                    <a:p>
                      <a:r>
                        <a:rPr lang="it-IT" dirty="0" smtClean="0"/>
                        <a:t>Epossidica (EP) – </a:t>
                      </a:r>
                      <a:r>
                        <a:rPr lang="it-IT" dirty="0" err="1" smtClean="0"/>
                        <a:t>comp</a:t>
                      </a:r>
                      <a:r>
                        <a:rPr lang="it-IT" dirty="0" smtClean="0"/>
                        <a:t>. A</a:t>
                      </a:r>
                      <a:endParaRPr lang="it-IT" dirty="0"/>
                    </a:p>
                  </a:txBody>
                  <a:tcPr/>
                </a:tc>
                <a:tc>
                  <a:txBody>
                    <a:bodyPr/>
                    <a:lstStyle/>
                    <a:p>
                      <a:r>
                        <a:rPr lang="it-IT" dirty="0" err="1" smtClean="0"/>
                        <a:t>Comp</a:t>
                      </a:r>
                      <a:r>
                        <a:rPr lang="it-IT" baseline="0" dirty="0" smtClean="0"/>
                        <a:t> B.</a:t>
                      </a:r>
                      <a:endParaRPr lang="it-IT" dirty="0"/>
                    </a:p>
                  </a:txBody>
                  <a:tcPr/>
                </a:tc>
                <a:tc>
                  <a:txBody>
                    <a:bodyPr/>
                    <a:lstStyle/>
                    <a:p>
                      <a:r>
                        <a:rPr lang="it-IT" dirty="0" smtClean="0"/>
                        <a:t>30 %</a:t>
                      </a:r>
                      <a:endParaRPr lang="it-IT" dirty="0"/>
                    </a:p>
                  </a:txBody>
                  <a:tcPr/>
                </a:tc>
              </a:tr>
              <a:tr h="370840">
                <a:tc>
                  <a:txBody>
                    <a:bodyPr/>
                    <a:lstStyle/>
                    <a:p>
                      <a:r>
                        <a:rPr lang="it-IT" dirty="0" err="1" smtClean="0"/>
                        <a:t>Vinilestere</a:t>
                      </a:r>
                      <a:r>
                        <a:rPr lang="it-IT" dirty="0" smtClean="0"/>
                        <a:t> (VE)</a:t>
                      </a:r>
                      <a:endParaRPr lang="it-IT" dirty="0"/>
                    </a:p>
                  </a:txBody>
                  <a:tcPr/>
                </a:tc>
                <a:tc>
                  <a:txBody>
                    <a:bodyPr/>
                    <a:lstStyle/>
                    <a:p>
                      <a:r>
                        <a:rPr lang="it-IT" dirty="0" smtClean="0"/>
                        <a:t>Perossidi</a:t>
                      </a:r>
                      <a:endParaRPr lang="it-IT" dirty="0"/>
                    </a:p>
                  </a:txBody>
                  <a:tcPr/>
                </a:tc>
                <a:tc>
                  <a:txBody>
                    <a:bodyPr/>
                    <a:lstStyle/>
                    <a:p>
                      <a:r>
                        <a:rPr lang="it-IT" dirty="0" smtClean="0"/>
                        <a:t>Dal 1%</a:t>
                      </a:r>
                      <a:r>
                        <a:rPr lang="it-IT" baseline="0" dirty="0" smtClean="0"/>
                        <a:t> al 2%</a:t>
                      </a:r>
                      <a:endParaRPr lang="it-IT" dirty="0"/>
                    </a:p>
                  </a:txBody>
                  <a:tcPr/>
                </a:tc>
              </a:tr>
              <a:tr h="370840">
                <a:tc>
                  <a:txBody>
                    <a:bodyPr/>
                    <a:lstStyle/>
                    <a:p>
                      <a:r>
                        <a:rPr lang="it-IT" dirty="0" smtClean="0"/>
                        <a:t>Poliestere insatura (UPE)</a:t>
                      </a:r>
                      <a:endParaRPr lang="it-IT" dirty="0"/>
                    </a:p>
                  </a:txBody>
                  <a:tcPr/>
                </a:tc>
                <a:tc>
                  <a:txBody>
                    <a:bodyPr/>
                    <a:lstStyle/>
                    <a:p>
                      <a:r>
                        <a:rPr lang="it-IT" dirty="0" smtClean="0"/>
                        <a:t>Perossidi</a:t>
                      </a:r>
                      <a:endParaRPr lang="it-IT" dirty="0"/>
                    </a:p>
                  </a:txBody>
                  <a:tcPr/>
                </a:tc>
                <a:tc>
                  <a:txBody>
                    <a:bodyPr/>
                    <a:lstStyle/>
                    <a:p>
                      <a:r>
                        <a:rPr lang="it-IT" dirty="0" smtClean="0"/>
                        <a:t>Dal 1% al 2%</a:t>
                      </a:r>
                      <a:endParaRPr lang="it-IT" dirty="0"/>
                    </a:p>
                  </a:txBody>
                  <a:tcPr/>
                </a:tc>
              </a:tr>
            </a:tbl>
          </a:graphicData>
        </a:graphic>
      </p:graphicFrame>
      <p:sp>
        <p:nvSpPr>
          <p:cNvPr id="8" name="Titolo 1"/>
          <p:cNvSpPr txBox="1">
            <a:spLocks/>
          </p:cNvSpPr>
          <p:nvPr/>
        </p:nvSpPr>
        <p:spPr>
          <a:xfrm>
            <a:off x="251520" y="4653136"/>
            <a:ext cx="8640960" cy="504056"/>
          </a:xfrm>
          <a:prstGeom prst="rect">
            <a:avLst/>
          </a:prstGeom>
          <a:noFill/>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Matrici termoindurenti: additivi</a:t>
            </a:r>
            <a:endParaRPr lang="it-IT" sz="1800" dirty="0"/>
          </a:p>
        </p:txBody>
      </p:sp>
      <p:graphicFrame>
        <p:nvGraphicFramePr>
          <p:cNvPr id="9" name="Tabella 8"/>
          <p:cNvGraphicFramePr>
            <a:graphicFrameLocks noGrp="1"/>
          </p:cNvGraphicFramePr>
          <p:nvPr>
            <p:extLst>
              <p:ext uri="{D42A27DB-BD31-4B8C-83A1-F6EECF244321}">
                <p14:modId xmlns:p14="http://schemas.microsoft.com/office/powerpoint/2010/main" val="2522287860"/>
              </p:ext>
            </p:extLst>
          </p:nvPr>
        </p:nvGraphicFramePr>
        <p:xfrm>
          <a:off x="235543" y="5085184"/>
          <a:ext cx="8440911" cy="1285240"/>
        </p:xfrm>
        <a:graphic>
          <a:graphicData uri="http://schemas.openxmlformats.org/drawingml/2006/table">
            <a:tbl>
              <a:tblPr firstRow="1" bandRow="1">
                <a:tableStyleId>{5C22544A-7EE6-4342-B048-85BDC9FD1C3A}</a:tableStyleId>
              </a:tblPr>
              <a:tblGrid>
                <a:gridCol w="1816177"/>
                <a:gridCol w="4536504"/>
                <a:gridCol w="2088230"/>
              </a:tblGrid>
              <a:tr h="370840">
                <a:tc>
                  <a:txBody>
                    <a:bodyPr/>
                    <a:lstStyle/>
                    <a:p>
                      <a:pPr algn="ctr"/>
                      <a:r>
                        <a:rPr lang="it-IT" dirty="0" smtClean="0"/>
                        <a:t>Tipo di matrice</a:t>
                      </a:r>
                      <a:endParaRPr lang="it-IT" dirty="0"/>
                    </a:p>
                  </a:txBody>
                  <a:tcPr/>
                </a:tc>
                <a:tc>
                  <a:txBody>
                    <a:bodyPr/>
                    <a:lstStyle/>
                    <a:p>
                      <a:pPr algn="ctr"/>
                      <a:r>
                        <a:rPr lang="it-IT" dirty="0" smtClean="0"/>
                        <a:t>Additivi</a:t>
                      </a:r>
                      <a:endParaRPr lang="it-IT" dirty="0"/>
                    </a:p>
                  </a:txBody>
                  <a:tcPr/>
                </a:tc>
                <a:tc>
                  <a:txBody>
                    <a:bodyPr/>
                    <a:lstStyle/>
                    <a:p>
                      <a:pPr algn="ctr"/>
                      <a:r>
                        <a:rPr lang="it-IT" dirty="0" smtClean="0"/>
                        <a:t>Percentuali</a:t>
                      </a:r>
                      <a:r>
                        <a:rPr lang="it-IT" baseline="0" dirty="0" smtClean="0"/>
                        <a:t> in peso</a:t>
                      </a:r>
                      <a:endParaRPr lang="it-IT" dirty="0"/>
                    </a:p>
                  </a:txBody>
                  <a:tcPr/>
                </a:tc>
              </a:tr>
              <a:tr h="370840">
                <a:tc rowSpan="2">
                  <a:txBody>
                    <a:bodyPr/>
                    <a:lstStyle/>
                    <a:p>
                      <a:r>
                        <a:rPr lang="it-IT" dirty="0" smtClean="0"/>
                        <a:t>Poliestere insatura</a:t>
                      </a:r>
                      <a:r>
                        <a:rPr lang="it-IT" baseline="0" dirty="0" smtClean="0"/>
                        <a:t> o </a:t>
                      </a:r>
                      <a:r>
                        <a:rPr lang="it-IT" baseline="0" dirty="0" err="1" smtClean="0"/>
                        <a:t>vinilestere</a:t>
                      </a:r>
                      <a:endParaRPr lang="it-IT" dirty="0"/>
                    </a:p>
                  </a:txBody>
                  <a:tcPr/>
                </a:tc>
                <a:tc>
                  <a:txBody>
                    <a:bodyPr/>
                    <a:lstStyle/>
                    <a:p>
                      <a:r>
                        <a:rPr lang="it-IT" dirty="0" smtClean="0"/>
                        <a:t>Inibitore di catalisi</a:t>
                      </a:r>
                      <a:endParaRPr lang="it-IT"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smtClean="0"/>
                        <a:t>Da 1 al 5 per mille</a:t>
                      </a:r>
                    </a:p>
                  </a:txBody>
                  <a:tcPr/>
                </a:tc>
              </a:tr>
              <a:tr h="370840">
                <a:tc vMerge="1">
                  <a:txBody>
                    <a:bodyPr/>
                    <a:lstStyle/>
                    <a:p>
                      <a:endParaRPr lang="it-IT" dirty="0"/>
                    </a:p>
                  </a:txBody>
                  <a:tcPr/>
                </a:tc>
                <a:tc>
                  <a:txBody>
                    <a:bodyPr/>
                    <a:lstStyle/>
                    <a:p>
                      <a:r>
                        <a:rPr lang="it-IT" dirty="0" smtClean="0"/>
                        <a:t>Acceleratore di catalisi (Es </a:t>
                      </a:r>
                      <a:r>
                        <a:rPr lang="it-IT" dirty="0" err="1" smtClean="0"/>
                        <a:t>Ottoato</a:t>
                      </a:r>
                      <a:r>
                        <a:rPr lang="it-IT" dirty="0" smtClean="0"/>
                        <a:t> di Cobalto)</a:t>
                      </a:r>
                      <a:endParaRPr lang="it-IT" dirty="0"/>
                    </a:p>
                  </a:txBody>
                  <a:tcPr/>
                </a:tc>
                <a:tc>
                  <a:txBody>
                    <a:bodyPr/>
                    <a:lstStyle/>
                    <a:p>
                      <a:r>
                        <a:rPr lang="it-IT" dirty="0" smtClean="0"/>
                        <a:t>Da 1 al 5 per mille</a:t>
                      </a:r>
                      <a:endParaRPr lang="it-IT" dirty="0"/>
                    </a:p>
                  </a:txBody>
                  <a:tcPr/>
                </a:tc>
              </a:tr>
            </a:tbl>
          </a:graphicData>
        </a:graphic>
      </p:graphicFrame>
    </p:spTree>
    <p:extLst>
      <p:ext uri="{BB962C8B-B14F-4D97-AF65-F5344CB8AC3E}">
        <p14:creationId xmlns:p14="http://schemas.microsoft.com/office/powerpoint/2010/main" val="2113188932"/>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Fibre di Rinforzo: natura e proprietà meccaniche</a:t>
            </a:r>
            <a:endParaRPr lang="it-IT" sz="1800" dirty="0"/>
          </a:p>
        </p:txBody>
      </p:sp>
      <p:pic>
        <p:nvPicPr>
          <p:cNvPr id="5124" name="Picture 4" descr="Risultati immagini per confronto proprietà meccaniche rinforzo fibros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204864"/>
            <a:ext cx="4857750" cy="374332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isultati immagini per confronto proprietà meccaniche rinforzo fibroso"/>
          <p:cNvPicPr>
            <a:picLocks noChangeAspect="1" noChangeArrowheads="1"/>
          </p:cNvPicPr>
          <p:nvPr/>
        </p:nvPicPr>
        <p:blipFill rotWithShape="1">
          <a:blip r:embed="rId4">
            <a:extLst>
              <a:ext uri="{28A0092B-C50C-407E-A947-70E740481C1C}">
                <a14:useLocalDpi xmlns:a14="http://schemas.microsoft.com/office/drawing/2010/main" val="0"/>
              </a:ext>
            </a:extLst>
          </a:blip>
          <a:srcRect l="12589" t="15389" r="10946" b="11512"/>
          <a:stretch/>
        </p:blipFill>
        <p:spPr bwMode="auto">
          <a:xfrm>
            <a:off x="5253286" y="2852936"/>
            <a:ext cx="3816424" cy="2736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3352537"/>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Fibre di Rinforzo: proprietà meccaniche (confronto fibre) </a:t>
            </a:r>
            <a:endParaRPr lang="it-IT" sz="1800" dirty="0"/>
          </a:p>
        </p:txBody>
      </p:sp>
      <p:pic>
        <p:nvPicPr>
          <p:cNvPr id="3" name="Immagine 2"/>
          <p:cNvPicPr>
            <a:picLocks noChangeAspect="1"/>
          </p:cNvPicPr>
          <p:nvPr/>
        </p:nvPicPr>
        <p:blipFill rotWithShape="1">
          <a:blip r:embed="rId3" cstate="print">
            <a:extLst>
              <a:ext uri="{28A0092B-C50C-407E-A947-70E740481C1C}">
                <a14:useLocalDpi xmlns:a14="http://schemas.microsoft.com/office/drawing/2010/main" val="0"/>
              </a:ext>
            </a:extLst>
          </a:blip>
          <a:srcRect l="14563" t="7858" r="12988" b="5049"/>
          <a:stretch/>
        </p:blipFill>
        <p:spPr>
          <a:xfrm>
            <a:off x="1511660" y="2204864"/>
            <a:ext cx="6120680" cy="4124806"/>
          </a:xfrm>
          <a:prstGeom prst="rect">
            <a:avLst/>
          </a:prstGeom>
        </p:spPr>
      </p:pic>
    </p:spTree>
    <p:extLst>
      <p:ext uri="{BB962C8B-B14F-4D97-AF65-F5344CB8AC3E}">
        <p14:creationId xmlns:p14="http://schemas.microsoft.com/office/powerpoint/2010/main" val="913147559"/>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Fibre di Rinforzo: confronto proprietà meccaniche </a:t>
            </a:r>
            <a:endParaRPr lang="it-IT" sz="1800" dirty="0"/>
          </a:p>
        </p:txBody>
      </p:sp>
      <p:pic>
        <p:nvPicPr>
          <p:cNvPr id="3" name="Immagine 2"/>
          <p:cNvPicPr>
            <a:picLocks noChangeAspect="1"/>
          </p:cNvPicPr>
          <p:nvPr/>
        </p:nvPicPr>
        <p:blipFill rotWithShape="1">
          <a:blip r:embed="rId3" cstate="print">
            <a:extLst>
              <a:ext uri="{28A0092B-C50C-407E-A947-70E740481C1C}">
                <a14:useLocalDpi xmlns:a14="http://schemas.microsoft.com/office/drawing/2010/main" val="0"/>
              </a:ext>
            </a:extLst>
          </a:blip>
          <a:srcRect l="8868" t="3376" r="11324"/>
          <a:stretch/>
        </p:blipFill>
        <p:spPr>
          <a:xfrm>
            <a:off x="1655676" y="2348880"/>
            <a:ext cx="5832648" cy="3958784"/>
          </a:xfrm>
          <a:prstGeom prst="rect">
            <a:avLst/>
          </a:prstGeom>
        </p:spPr>
      </p:pic>
    </p:spTree>
    <p:extLst>
      <p:ext uri="{BB962C8B-B14F-4D97-AF65-F5344CB8AC3E}">
        <p14:creationId xmlns:p14="http://schemas.microsoft.com/office/powerpoint/2010/main" val="146392281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Scopo del seminario</a:t>
            </a:r>
            <a:endParaRPr lang="en-US" dirty="0"/>
          </a:p>
        </p:txBody>
      </p:sp>
      <p:sp>
        <p:nvSpPr>
          <p:cNvPr id="4" name="CasellaDiTesto 3"/>
          <p:cNvSpPr txBox="1"/>
          <p:nvPr/>
        </p:nvSpPr>
        <p:spPr>
          <a:xfrm>
            <a:off x="755576" y="2276872"/>
            <a:ext cx="7632848" cy="1938992"/>
          </a:xfrm>
          <a:prstGeom prst="rect">
            <a:avLst/>
          </a:prstGeom>
          <a:noFill/>
        </p:spPr>
        <p:txBody>
          <a:bodyPr wrap="square" rtlCol="0">
            <a:spAutoFit/>
          </a:bodyPr>
          <a:lstStyle>
            <a:defPPr>
              <a:defRPr lang="it-IT"/>
            </a:defPPr>
            <a:lvl1pPr marL="342900"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1pPr>
            <a:lvl2pPr marL="342900" lvl="1"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2pPr>
            <a:lvl3pPr marL="342900" lvl="2"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3pPr>
          </a:lstStyle>
          <a:p>
            <a:r>
              <a:rPr lang="it-IT" dirty="0" smtClean="0"/>
              <a:t>Comprendere </a:t>
            </a:r>
            <a:r>
              <a:rPr lang="it-IT" dirty="0"/>
              <a:t>l’importanza del </a:t>
            </a:r>
            <a:r>
              <a:rPr lang="it-IT" dirty="0" smtClean="0"/>
              <a:t>peso</a:t>
            </a:r>
          </a:p>
          <a:p>
            <a:r>
              <a:rPr lang="it-IT" dirty="0" smtClean="0"/>
              <a:t>Presentazione </a:t>
            </a:r>
            <a:r>
              <a:rPr lang="it-IT" dirty="0"/>
              <a:t>dei diversi materiali compositi</a:t>
            </a:r>
          </a:p>
          <a:p>
            <a:r>
              <a:rPr lang="it-IT" dirty="0"/>
              <a:t>Presentazione delle diverse tecniche di laminazione</a:t>
            </a:r>
          </a:p>
          <a:p>
            <a:r>
              <a:rPr lang="it-IT" dirty="0"/>
              <a:t>Redazione di un esponente dei pesi</a:t>
            </a:r>
          </a:p>
        </p:txBody>
      </p:sp>
    </p:spTree>
    <p:extLst>
      <p:ext uri="{BB962C8B-B14F-4D97-AF65-F5344CB8AC3E}">
        <p14:creationId xmlns:p14="http://schemas.microsoft.com/office/powerpoint/2010/main" val="1400797288"/>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Fibre di Rinforzo: tipologie – </a:t>
            </a:r>
            <a:r>
              <a:rPr lang="it-IT" sz="1800" dirty="0" err="1" smtClean="0"/>
              <a:t>Wowen</a:t>
            </a:r>
            <a:r>
              <a:rPr lang="it-IT" sz="1800" dirty="0" smtClean="0"/>
              <a:t> </a:t>
            </a:r>
            <a:r>
              <a:rPr lang="it-IT" sz="1800" dirty="0" err="1" smtClean="0"/>
              <a:t>Fabric</a:t>
            </a:r>
            <a:endParaRPr lang="it-IT" sz="1800" dirty="0"/>
          </a:p>
        </p:txBody>
      </p:sp>
      <p:pic>
        <p:nvPicPr>
          <p:cNvPr id="5" name="Immagine 4"/>
          <p:cNvPicPr>
            <a:picLocks noChangeAspect="1"/>
          </p:cNvPicPr>
          <p:nvPr/>
        </p:nvPicPr>
        <p:blipFill>
          <a:blip r:embed="rId3"/>
          <a:stretch>
            <a:fillRect/>
          </a:stretch>
        </p:blipFill>
        <p:spPr>
          <a:xfrm>
            <a:off x="467544" y="2376263"/>
            <a:ext cx="1143000" cy="1143000"/>
          </a:xfrm>
          <a:prstGeom prst="rect">
            <a:avLst/>
          </a:prstGeom>
        </p:spPr>
      </p:pic>
      <p:pic>
        <p:nvPicPr>
          <p:cNvPr id="6" name="Immagine 5"/>
          <p:cNvPicPr>
            <a:picLocks noChangeAspect="1"/>
          </p:cNvPicPr>
          <p:nvPr/>
        </p:nvPicPr>
        <p:blipFill>
          <a:blip r:embed="rId4"/>
          <a:stretch>
            <a:fillRect/>
          </a:stretch>
        </p:blipFill>
        <p:spPr>
          <a:xfrm>
            <a:off x="467544" y="3807295"/>
            <a:ext cx="1143000" cy="1143000"/>
          </a:xfrm>
          <a:prstGeom prst="rect">
            <a:avLst/>
          </a:prstGeom>
        </p:spPr>
      </p:pic>
      <p:pic>
        <p:nvPicPr>
          <p:cNvPr id="9220" name="Picture 4" descr="Satin Weav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5238327"/>
            <a:ext cx="1143000" cy="1143001"/>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Basket Weav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79912" y="2376263"/>
            <a:ext cx="1143000" cy="1143001"/>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Leno Weav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79912" y="3935882"/>
            <a:ext cx="1143000" cy="885825"/>
          </a:xfrm>
          <a:prstGeom prst="rect">
            <a:avLst/>
          </a:prstGeom>
          <a:noFill/>
          <a:extLst>
            <a:ext uri="{909E8E84-426E-40DD-AFC4-6F175D3DCCD1}">
              <a14:hiddenFill xmlns:a14="http://schemas.microsoft.com/office/drawing/2010/main">
                <a:solidFill>
                  <a:srgbClr val="FFFFFF"/>
                </a:solidFill>
              </a14:hiddenFill>
            </a:ext>
          </a:extLst>
        </p:spPr>
      </p:pic>
      <p:pic>
        <p:nvPicPr>
          <p:cNvPr id="9226" name="Picture 10" descr="Mock Leno Weav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79912" y="5238327"/>
            <a:ext cx="1143000" cy="1143001"/>
          </a:xfrm>
          <a:prstGeom prst="rect">
            <a:avLst/>
          </a:prstGeom>
          <a:noFill/>
          <a:extLst>
            <a:ext uri="{909E8E84-426E-40DD-AFC4-6F175D3DCCD1}">
              <a14:hiddenFill xmlns:a14="http://schemas.microsoft.com/office/drawing/2010/main">
                <a:solidFill>
                  <a:srgbClr val="FFFFFF"/>
                </a:solidFill>
              </a14:hiddenFill>
            </a:ext>
          </a:extLst>
        </p:spPr>
      </p:pic>
      <p:sp>
        <p:nvSpPr>
          <p:cNvPr id="8" name="CasellaDiTesto 7"/>
          <p:cNvSpPr txBox="1"/>
          <p:nvPr/>
        </p:nvSpPr>
        <p:spPr>
          <a:xfrm>
            <a:off x="1979712" y="2763097"/>
            <a:ext cx="1368152" cy="369332"/>
          </a:xfrm>
          <a:prstGeom prst="rect">
            <a:avLst/>
          </a:prstGeom>
          <a:noFill/>
        </p:spPr>
        <p:txBody>
          <a:bodyPr wrap="square" rtlCol="0">
            <a:spAutoFit/>
          </a:bodyPr>
          <a:lstStyle/>
          <a:p>
            <a:r>
              <a:rPr lang="it-IT" dirty="0" err="1" smtClean="0"/>
              <a:t>Plain</a:t>
            </a:r>
            <a:endParaRPr lang="it-IT" dirty="0"/>
          </a:p>
        </p:txBody>
      </p:sp>
      <p:sp>
        <p:nvSpPr>
          <p:cNvPr id="15" name="CasellaDiTesto 14"/>
          <p:cNvSpPr txBox="1"/>
          <p:nvPr/>
        </p:nvSpPr>
        <p:spPr>
          <a:xfrm>
            <a:off x="1976304" y="4194128"/>
            <a:ext cx="1368152" cy="369332"/>
          </a:xfrm>
          <a:prstGeom prst="rect">
            <a:avLst/>
          </a:prstGeom>
          <a:noFill/>
        </p:spPr>
        <p:txBody>
          <a:bodyPr wrap="square" rtlCol="0">
            <a:spAutoFit/>
          </a:bodyPr>
          <a:lstStyle/>
          <a:p>
            <a:r>
              <a:rPr lang="it-IT" dirty="0" smtClean="0"/>
              <a:t>Twill</a:t>
            </a:r>
            <a:endParaRPr lang="it-IT" dirty="0"/>
          </a:p>
        </p:txBody>
      </p:sp>
      <p:sp>
        <p:nvSpPr>
          <p:cNvPr id="16" name="CasellaDiTesto 15"/>
          <p:cNvSpPr txBox="1"/>
          <p:nvPr/>
        </p:nvSpPr>
        <p:spPr>
          <a:xfrm>
            <a:off x="1946608" y="5625159"/>
            <a:ext cx="1368152" cy="369332"/>
          </a:xfrm>
          <a:prstGeom prst="rect">
            <a:avLst/>
          </a:prstGeom>
          <a:noFill/>
        </p:spPr>
        <p:txBody>
          <a:bodyPr wrap="square" rtlCol="0">
            <a:spAutoFit/>
          </a:bodyPr>
          <a:lstStyle/>
          <a:p>
            <a:r>
              <a:rPr lang="it-IT" dirty="0" smtClean="0"/>
              <a:t>Satin</a:t>
            </a:r>
            <a:endParaRPr lang="it-IT" dirty="0"/>
          </a:p>
        </p:txBody>
      </p:sp>
      <p:sp>
        <p:nvSpPr>
          <p:cNvPr id="17" name="CasellaDiTesto 16"/>
          <p:cNvSpPr txBox="1"/>
          <p:nvPr/>
        </p:nvSpPr>
        <p:spPr>
          <a:xfrm>
            <a:off x="5436096" y="2763097"/>
            <a:ext cx="1368152" cy="369332"/>
          </a:xfrm>
          <a:prstGeom prst="rect">
            <a:avLst/>
          </a:prstGeom>
          <a:noFill/>
        </p:spPr>
        <p:txBody>
          <a:bodyPr wrap="square" rtlCol="0">
            <a:spAutoFit/>
          </a:bodyPr>
          <a:lstStyle/>
          <a:p>
            <a:r>
              <a:rPr lang="it-IT" dirty="0" smtClean="0"/>
              <a:t>Basket</a:t>
            </a:r>
            <a:endParaRPr lang="it-IT" dirty="0"/>
          </a:p>
        </p:txBody>
      </p:sp>
      <p:sp>
        <p:nvSpPr>
          <p:cNvPr id="18" name="CasellaDiTesto 17"/>
          <p:cNvSpPr txBox="1"/>
          <p:nvPr/>
        </p:nvSpPr>
        <p:spPr>
          <a:xfrm>
            <a:off x="5436096" y="4194128"/>
            <a:ext cx="1368152" cy="369332"/>
          </a:xfrm>
          <a:prstGeom prst="rect">
            <a:avLst/>
          </a:prstGeom>
          <a:noFill/>
        </p:spPr>
        <p:txBody>
          <a:bodyPr wrap="square" rtlCol="0">
            <a:spAutoFit/>
          </a:bodyPr>
          <a:lstStyle/>
          <a:p>
            <a:r>
              <a:rPr lang="it-IT" dirty="0" smtClean="0"/>
              <a:t>Leno</a:t>
            </a:r>
            <a:endParaRPr lang="it-IT" dirty="0"/>
          </a:p>
        </p:txBody>
      </p:sp>
      <p:sp>
        <p:nvSpPr>
          <p:cNvPr id="19" name="CasellaDiTesto 18"/>
          <p:cNvSpPr txBox="1"/>
          <p:nvPr/>
        </p:nvSpPr>
        <p:spPr>
          <a:xfrm>
            <a:off x="5436096" y="5625159"/>
            <a:ext cx="1368152" cy="369332"/>
          </a:xfrm>
          <a:prstGeom prst="rect">
            <a:avLst/>
          </a:prstGeom>
          <a:noFill/>
        </p:spPr>
        <p:txBody>
          <a:bodyPr wrap="square" rtlCol="0">
            <a:spAutoFit/>
          </a:bodyPr>
          <a:lstStyle/>
          <a:p>
            <a:r>
              <a:rPr lang="it-IT" dirty="0" err="1" smtClean="0"/>
              <a:t>Mock</a:t>
            </a:r>
            <a:r>
              <a:rPr lang="it-IT" dirty="0" smtClean="0"/>
              <a:t> Leno</a:t>
            </a:r>
            <a:endParaRPr lang="it-IT" dirty="0"/>
          </a:p>
        </p:txBody>
      </p:sp>
      <p:sp>
        <p:nvSpPr>
          <p:cNvPr id="9" name="Rectangle 11"/>
          <p:cNvSpPr>
            <a:spLocks noChangeArrowheads="1"/>
          </p:cNvSpPr>
          <p:nvPr/>
        </p:nvSpPr>
        <p:spPr bwMode="auto">
          <a:xfrm>
            <a:off x="6402990" y="1743199"/>
            <a:ext cx="276229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err="1" smtClean="0">
                <a:ln>
                  <a:noFill/>
                </a:ln>
                <a:solidFill>
                  <a:schemeClr val="tx1"/>
                </a:solidFill>
                <a:effectLst/>
                <a:latin typeface="Arial" panose="020B0604020202020204" pitchFamily="34" charset="0"/>
              </a:rPr>
              <a:t>courtesy</a:t>
            </a:r>
            <a:r>
              <a:rPr kumimoji="0" lang="it-IT" altLang="it-IT" sz="1800" b="0" i="0" u="none" strike="noStrike" cap="none" normalizeH="0" baseline="0" dirty="0" smtClean="0">
                <a:ln>
                  <a:noFill/>
                </a:ln>
                <a:solidFill>
                  <a:schemeClr val="tx1"/>
                </a:solidFill>
                <a:effectLst/>
                <a:latin typeface="Arial" panose="020B0604020202020204" pitchFamily="34" charset="0"/>
              </a:rPr>
              <a:t> of David </a:t>
            </a:r>
            <a:r>
              <a:rPr kumimoji="0" lang="it-IT" altLang="it-IT" sz="1800" b="0" i="0" u="none" strike="noStrike" cap="none" normalizeH="0" baseline="0" dirty="0" err="1" smtClean="0">
                <a:ln>
                  <a:noFill/>
                </a:ln>
                <a:solidFill>
                  <a:schemeClr val="tx1"/>
                </a:solidFill>
                <a:effectLst/>
                <a:latin typeface="Arial" panose="020B0604020202020204" pitchFamily="34" charset="0"/>
              </a:rPr>
              <a:t>Cripps</a:t>
            </a:r>
            <a:endParaRPr kumimoji="0" lang="it-IT" altLang="it-IT"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smtClean="0">
                <a:ln>
                  <a:noFill/>
                </a:ln>
                <a:solidFill>
                  <a:schemeClr val="tx1"/>
                </a:solidFill>
                <a:effectLst/>
                <a:latin typeface="Arial" panose="020B0604020202020204" pitchFamily="34" charset="0"/>
                <a:hlinkClick r:id="rId9"/>
              </a:rPr>
              <a:t>http://www.gurit.com</a:t>
            </a:r>
            <a:endParaRPr kumimoji="0" lang="it-IT" altLang="it-IT"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smtClean="0">
                <a:ln>
                  <a:noFill/>
                </a:ln>
                <a:solidFill>
                  <a:schemeClr val="tx1"/>
                </a:solidFill>
                <a:effectLst/>
                <a:latin typeface="Arial" panose="020B0604020202020204" pitchFamily="34" charset="0"/>
              </a:rPr>
              <a:t>  </a:t>
            </a:r>
            <a:endParaRPr kumimoji="0" lang="it-IT" altLang="it-IT" sz="3000" b="0" i="0" u="none" strike="noStrike" cap="none" normalizeH="0" baseline="0" dirty="0" smtClean="0">
              <a:ln>
                <a:noFill/>
              </a:ln>
              <a:solidFill>
                <a:schemeClr val="tx1"/>
              </a:solidFill>
              <a:effectLst/>
              <a:latin typeface="Arial" panose="020B0604020202020204" pitchFamily="34" charset="0"/>
            </a:endParaRPr>
          </a:p>
        </p:txBody>
      </p:sp>
      <p:pic>
        <p:nvPicPr>
          <p:cNvPr id="9228" name="Picture 12" descr="http://netcomposites.com/media/1176/gurit.jpg?width=110&amp;height=5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811530" y="2560556"/>
            <a:ext cx="1047750" cy="47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6155844"/>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Fibre di Rinforzo: </a:t>
            </a:r>
            <a:r>
              <a:rPr lang="it-IT" sz="1800" dirty="0" err="1" smtClean="0"/>
              <a:t>wowen</a:t>
            </a:r>
            <a:r>
              <a:rPr lang="it-IT" sz="1800" dirty="0" smtClean="0"/>
              <a:t> </a:t>
            </a:r>
            <a:r>
              <a:rPr lang="it-IT" sz="1800" dirty="0" err="1" smtClean="0"/>
              <a:t>fabric</a:t>
            </a:r>
            <a:r>
              <a:rPr lang="it-IT" sz="1800" dirty="0" smtClean="0"/>
              <a:t> altro </a:t>
            </a:r>
            <a:endParaRPr lang="it-IT" sz="1800" dirty="0"/>
          </a:p>
        </p:txBody>
      </p:sp>
      <p:pic>
        <p:nvPicPr>
          <p:cNvPr id="9218" name="Picture 2" descr="Risultati immagini per plain twill and satin weave"/>
          <p:cNvPicPr>
            <a:picLocks noChangeAspect="1" noChangeArrowheads="1"/>
          </p:cNvPicPr>
          <p:nvPr/>
        </p:nvPicPr>
        <p:blipFill rotWithShape="1">
          <a:blip r:embed="rId3">
            <a:extLst>
              <a:ext uri="{28A0092B-C50C-407E-A947-70E740481C1C}">
                <a14:useLocalDpi xmlns:a14="http://schemas.microsoft.com/office/drawing/2010/main" val="0"/>
              </a:ext>
            </a:extLst>
          </a:blip>
          <a:srcRect b="2967"/>
          <a:stretch/>
        </p:blipFill>
        <p:spPr bwMode="auto">
          <a:xfrm>
            <a:off x="1399691" y="2348880"/>
            <a:ext cx="6344617" cy="4032448"/>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descr="https://dl.dropboxusercontent.com/content_link/3ZARpv4IUBVzgq14z5eVlxAatVGQ0vcfE1vVth3Dhzo56y3LcjPUpmuk3rRJSUQ9/file"/>
          <p:cNvSpPr>
            <a:spLocks noChangeAspect="1" noChangeArrowheads="1"/>
          </p:cNvSpPr>
          <p:nvPr/>
        </p:nvSpPr>
        <p:spPr bwMode="auto">
          <a:xfrm>
            <a:off x="155575" y="499069"/>
            <a:ext cx="3248025" cy="58102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Tree>
    <p:extLst>
      <p:ext uri="{BB962C8B-B14F-4D97-AF65-F5344CB8AC3E}">
        <p14:creationId xmlns:p14="http://schemas.microsoft.com/office/powerpoint/2010/main" val="3628209164"/>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Fibre di Rinforzo: </a:t>
            </a:r>
            <a:r>
              <a:rPr lang="it-IT" sz="1800" dirty="0" err="1" smtClean="0"/>
              <a:t>Mat</a:t>
            </a:r>
            <a:r>
              <a:rPr lang="it-IT" sz="1800" dirty="0" smtClean="0"/>
              <a:t>, </a:t>
            </a:r>
            <a:r>
              <a:rPr lang="it-IT" sz="1800" dirty="0" err="1" smtClean="0"/>
              <a:t>UniDirezionali</a:t>
            </a:r>
            <a:r>
              <a:rPr lang="it-IT" sz="1800" dirty="0" smtClean="0"/>
              <a:t> e </a:t>
            </a:r>
            <a:r>
              <a:rPr lang="it-IT" sz="1800" dirty="0" err="1" smtClean="0"/>
              <a:t>Multiassiali</a:t>
            </a:r>
            <a:endParaRPr lang="it-IT" sz="1800" dirty="0"/>
          </a:p>
        </p:txBody>
      </p:sp>
      <p:pic>
        <p:nvPicPr>
          <p:cNvPr id="10" name="Immagine 9"/>
          <p:cNvPicPr>
            <a:picLocks noChangeAspect="1"/>
          </p:cNvPicPr>
          <p:nvPr/>
        </p:nvPicPr>
        <p:blipFill rotWithShape="1">
          <a:blip r:embed="rId3" cstate="print">
            <a:extLst>
              <a:ext uri="{BEBA8EAE-BF5A-486C-A8C5-ECC9F3942E4B}">
                <a14:imgProps xmlns:a14="http://schemas.microsoft.com/office/drawing/2010/main">
                  <a14:imgLayer r:embed="rId4">
                    <a14:imgEffect>
                      <a14:sharpenSoften amount="6000"/>
                    </a14:imgEffect>
                    <a14:imgEffect>
                      <a14:saturation sat="99000"/>
                    </a14:imgEffect>
                    <a14:imgEffect>
                      <a14:brightnessContrast bright="24000" contrast="28000"/>
                    </a14:imgEffect>
                  </a14:imgLayer>
                </a14:imgProps>
              </a:ext>
              <a:ext uri="{28A0092B-C50C-407E-A947-70E740481C1C}">
                <a14:useLocalDpi xmlns:a14="http://schemas.microsoft.com/office/drawing/2010/main" val="0"/>
              </a:ext>
            </a:extLst>
          </a:blip>
          <a:srcRect l="6922" t="24465" r="20034" b="15352"/>
          <a:stretch/>
        </p:blipFill>
        <p:spPr>
          <a:xfrm rot="16200000">
            <a:off x="2586194" y="1238343"/>
            <a:ext cx="4115629" cy="6048670"/>
          </a:xfrm>
          <a:prstGeom prst="rect">
            <a:avLst/>
          </a:prstGeom>
        </p:spPr>
      </p:pic>
    </p:spTree>
    <p:extLst>
      <p:ext uri="{BB962C8B-B14F-4D97-AF65-F5344CB8AC3E}">
        <p14:creationId xmlns:p14="http://schemas.microsoft.com/office/powerpoint/2010/main" val="76896257"/>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Fibre di Rinforzo: proprietà meccaniche (direzione sforzo Vs direzione filato) </a:t>
            </a:r>
            <a:endParaRPr lang="it-IT" sz="1800" dirty="0"/>
          </a:p>
        </p:txBody>
      </p:sp>
      <p:pic>
        <p:nvPicPr>
          <p:cNvPr id="5" name="Immagine 4"/>
          <p:cNvPicPr>
            <a:picLocks noChangeAspect="1"/>
          </p:cNvPicPr>
          <p:nvPr/>
        </p:nvPicPr>
        <p:blipFill rotWithShape="1">
          <a:blip r:embed="rId3" cstate="print">
            <a:extLst>
              <a:ext uri="{28A0092B-C50C-407E-A947-70E740481C1C}">
                <a14:useLocalDpi xmlns:a14="http://schemas.microsoft.com/office/drawing/2010/main" val="0"/>
              </a:ext>
            </a:extLst>
          </a:blip>
          <a:srcRect l="16926" t="6454" r="7476"/>
          <a:stretch/>
        </p:blipFill>
        <p:spPr>
          <a:xfrm>
            <a:off x="1547664" y="2255773"/>
            <a:ext cx="5947234" cy="4125555"/>
          </a:xfrm>
          <a:prstGeom prst="rect">
            <a:avLst/>
          </a:prstGeom>
        </p:spPr>
      </p:pic>
    </p:spTree>
    <p:extLst>
      <p:ext uri="{BB962C8B-B14F-4D97-AF65-F5344CB8AC3E}">
        <p14:creationId xmlns:p14="http://schemas.microsoft.com/office/powerpoint/2010/main" val="3768957059"/>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materiali compositi: fibre e matrici</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Laminato: proprietà meccaniche minime fonte ISO</a:t>
            </a:r>
            <a:endParaRPr lang="it-IT" sz="1800" dirty="0"/>
          </a:p>
        </p:txBody>
      </p:sp>
      <p:pic>
        <p:nvPicPr>
          <p:cNvPr id="6" name="Immagine 5" descr="E:\da stampare\Nuova immagine (1).jpg"/>
          <p:cNvPicPr/>
          <p:nvPr/>
        </p:nvPicPr>
        <p:blipFill>
          <a:blip r:embed="rId3">
            <a:extLst>
              <a:ext uri="{28A0092B-C50C-407E-A947-70E740481C1C}">
                <a14:useLocalDpi xmlns:a14="http://schemas.microsoft.com/office/drawing/2010/main" val="0"/>
              </a:ext>
            </a:extLst>
          </a:blip>
          <a:srcRect/>
          <a:stretch>
            <a:fillRect/>
          </a:stretch>
        </p:blipFill>
        <p:spPr bwMode="auto">
          <a:xfrm>
            <a:off x="611560" y="2338214"/>
            <a:ext cx="7344816" cy="3899098"/>
          </a:xfrm>
          <a:prstGeom prst="rect">
            <a:avLst/>
          </a:prstGeom>
          <a:noFill/>
          <a:ln>
            <a:noFill/>
          </a:ln>
        </p:spPr>
      </p:pic>
    </p:spTree>
    <p:extLst>
      <p:ext uri="{BB962C8B-B14F-4D97-AF65-F5344CB8AC3E}">
        <p14:creationId xmlns:p14="http://schemas.microsoft.com/office/powerpoint/2010/main" val="3757108032"/>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Overview</a:t>
            </a:r>
            <a:r>
              <a:rPr lang="it-IT" sz="1800" dirty="0" smtClean="0"/>
              <a:t>… suddivisione in base alle metodologie di impregnazione</a:t>
            </a:r>
            <a:endParaRPr lang="it-IT" sz="1800" dirty="0"/>
          </a:p>
        </p:txBody>
      </p:sp>
      <p:sp>
        <p:nvSpPr>
          <p:cNvPr id="3" name="Rettangolo 2"/>
          <p:cNvSpPr/>
          <p:nvPr/>
        </p:nvSpPr>
        <p:spPr>
          <a:xfrm>
            <a:off x="179512" y="2276872"/>
            <a:ext cx="8784976" cy="3970318"/>
          </a:xfrm>
          <a:prstGeom prst="rect">
            <a:avLst/>
          </a:prstGeom>
        </p:spPr>
        <p:txBody>
          <a:bodyPr wrap="square">
            <a:spAutoFit/>
          </a:bodyPr>
          <a:lstStyle/>
          <a:p>
            <a:pPr marL="342900" indent="-342900">
              <a:buFont typeface="+mj-lt"/>
              <a:buAutoNum type="arabicPeriod"/>
            </a:pPr>
            <a:r>
              <a:rPr lang="it-IT" dirty="0" smtClean="0"/>
              <a:t>Spray </a:t>
            </a:r>
            <a:r>
              <a:rPr lang="it-IT" dirty="0" err="1" smtClean="0"/>
              <a:t>lay</a:t>
            </a:r>
            <a:r>
              <a:rPr lang="it-IT" dirty="0" smtClean="0"/>
              <a:t>-up</a:t>
            </a:r>
          </a:p>
          <a:p>
            <a:pPr marL="342900" indent="-342900">
              <a:buFont typeface="+mj-lt"/>
              <a:buAutoNum type="arabicPeriod"/>
            </a:pPr>
            <a:r>
              <a:rPr lang="it-IT" dirty="0" err="1"/>
              <a:t>H</a:t>
            </a:r>
            <a:r>
              <a:rPr lang="it-IT" dirty="0" err="1" smtClean="0"/>
              <a:t>and</a:t>
            </a:r>
            <a:r>
              <a:rPr lang="it-IT" dirty="0" smtClean="0"/>
              <a:t> </a:t>
            </a:r>
            <a:r>
              <a:rPr lang="it-IT" dirty="0"/>
              <a:t>made </a:t>
            </a:r>
            <a:r>
              <a:rPr lang="it-IT" dirty="0" err="1" smtClean="0"/>
              <a:t>lay</a:t>
            </a:r>
            <a:r>
              <a:rPr lang="it-IT" dirty="0" smtClean="0"/>
              <a:t>-up </a:t>
            </a:r>
            <a:endParaRPr lang="it-IT" dirty="0"/>
          </a:p>
          <a:p>
            <a:pPr marL="342900" indent="-342900">
              <a:buFont typeface="+mj-lt"/>
              <a:buAutoNum type="arabicPeriod"/>
            </a:pPr>
            <a:r>
              <a:rPr lang="it-IT" dirty="0" err="1"/>
              <a:t>L</a:t>
            </a:r>
            <a:r>
              <a:rPr lang="it-IT" dirty="0" err="1" smtClean="0"/>
              <a:t>ay</a:t>
            </a:r>
            <a:r>
              <a:rPr lang="it-IT" dirty="0" smtClean="0"/>
              <a:t>-up </a:t>
            </a:r>
            <a:r>
              <a:rPr lang="it-IT" dirty="0"/>
              <a:t>di tessuti </a:t>
            </a:r>
            <a:r>
              <a:rPr lang="it-IT" dirty="0" err="1" smtClean="0"/>
              <a:t>preimpregnati</a:t>
            </a:r>
            <a:r>
              <a:rPr lang="it-IT" dirty="0" smtClean="0"/>
              <a:t>:</a:t>
            </a:r>
          </a:p>
          <a:p>
            <a:pPr marL="857250" lvl="1" indent="-400050">
              <a:buFont typeface="+mj-lt"/>
              <a:buAutoNum type="romanUcPeriod"/>
            </a:pPr>
            <a:r>
              <a:rPr lang="it-IT" dirty="0" err="1" smtClean="0"/>
              <a:t>Prepreg</a:t>
            </a:r>
            <a:r>
              <a:rPr lang="it-IT" dirty="0" smtClean="0"/>
              <a:t> (in </a:t>
            </a:r>
            <a:r>
              <a:rPr lang="it-IT" dirty="0"/>
              <a:t>Autoclave e out Autoclave) </a:t>
            </a:r>
            <a:endParaRPr lang="it-IT" dirty="0" smtClean="0"/>
          </a:p>
          <a:p>
            <a:pPr marL="857250" lvl="1" indent="-400050">
              <a:buFont typeface="+mj-lt"/>
              <a:buAutoNum type="romanUcPeriod"/>
            </a:pPr>
            <a:r>
              <a:rPr lang="it-IT" dirty="0" err="1" smtClean="0"/>
              <a:t>Prepreg</a:t>
            </a:r>
            <a:r>
              <a:rPr lang="it-IT" dirty="0" smtClean="0"/>
              <a:t> </a:t>
            </a:r>
            <a:r>
              <a:rPr lang="it-IT" dirty="0"/>
              <a:t>senza Autoclave (</a:t>
            </a:r>
            <a:r>
              <a:rPr lang="it-IT" dirty="0" err="1"/>
              <a:t>Prepreg</a:t>
            </a:r>
            <a:r>
              <a:rPr lang="it-IT" dirty="0"/>
              <a:t> + Pressa) </a:t>
            </a:r>
            <a:endParaRPr lang="it-IT" dirty="0" smtClean="0"/>
          </a:p>
          <a:p>
            <a:pPr marL="342900" indent="-342900">
              <a:buFont typeface="+mj-lt"/>
              <a:buAutoNum type="arabicPeriod"/>
            </a:pPr>
            <a:r>
              <a:rPr lang="it-IT" dirty="0" err="1" smtClean="0"/>
              <a:t>Injection</a:t>
            </a:r>
            <a:r>
              <a:rPr lang="it-IT" dirty="0" smtClean="0"/>
              <a:t> </a:t>
            </a:r>
            <a:r>
              <a:rPr lang="it-IT" dirty="0" err="1" smtClean="0"/>
              <a:t>moulding</a:t>
            </a:r>
            <a:r>
              <a:rPr lang="it-IT" dirty="0" smtClean="0"/>
              <a:t>:</a:t>
            </a:r>
          </a:p>
          <a:p>
            <a:pPr marL="857250" lvl="1" indent="-400050">
              <a:buFont typeface="+mj-lt"/>
              <a:buAutoNum type="romanUcPeriod"/>
            </a:pPr>
            <a:r>
              <a:rPr lang="it-IT" dirty="0" smtClean="0"/>
              <a:t>RTM </a:t>
            </a:r>
            <a:r>
              <a:rPr lang="it-IT" dirty="0"/>
              <a:t>e simili </a:t>
            </a:r>
            <a:endParaRPr lang="it-IT" dirty="0" smtClean="0"/>
          </a:p>
          <a:p>
            <a:pPr marL="857250" lvl="1" indent="-400050">
              <a:buFont typeface="+mj-lt"/>
              <a:buAutoNum type="romanUcPeriod"/>
            </a:pPr>
            <a:r>
              <a:rPr lang="it-IT" dirty="0" err="1" smtClean="0"/>
              <a:t>Vacuum</a:t>
            </a:r>
            <a:r>
              <a:rPr lang="it-IT" dirty="0" smtClean="0"/>
              <a:t> </a:t>
            </a:r>
            <a:r>
              <a:rPr lang="it-IT" dirty="0" err="1"/>
              <a:t>Infusion</a:t>
            </a:r>
            <a:r>
              <a:rPr lang="it-IT" dirty="0"/>
              <a:t> e simili quelle che si basano sul posizionamento continuo del </a:t>
            </a:r>
            <a:r>
              <a:rPr lang="it-IT" dirty="0" smtClean="0"/>
              <a:t>rinforzo:</a:t>
            </a:r>
          </a:p>
          <a:p>
            <a:pPr marL="857250" lvl="1" indent="-400050">
              <a:buFont typeface="+mj-lt"/>
              <a:buAutoNum type="romanUcPeriod"/>
            </a:pPr>
            <a:r>
              <a:rPr lang="it-IT" dirty="0" err="1" smtClean="0"/>
              <a:t>Filament</a:t>
            </a:r>
            <a:r>
              <a:rPr lang="it-IT" dirty="0" smtClean="0"/>
              <a:t> </a:t>
            </a:r>
            <a:r>
              <a:rPr lang="it-IT" dirty="0" err="1" smtClean="0"/>
              <a:t>Winding</a:t>
            </a:r>
            <a:endParaRPr lang="it-IT" dirty="0" smtClean="0"/>
          </a:p>
          <a:p>
            <a:pPr marL="857250" lvl="1" indent="-400050">
              <a:buFont typeface="+mj-lt"/>
              <a:buAutoNum type="romanUcPeriod"/>
            </a:pPr>
            <a:r>
              <a:rPr lang="it-IT" dirty="0" err="1" smtClean="0"/>
              <a:t>Pultrusione</a:t>
            </a:r>
            <a:endParaRPr lang="it-IT" dirty="0"/>
          </a:p>
          <a:p>
            <a:pPr marL="857250" lvl="1" indent="-400050">
              <a:buFont typeface="+mj-lt"/>
              <a:buAutoNum type="romanUcPeriod"/>
            </a:pPr>
            <a:r>
              <a:rPr lang="it-IT" dirty="0" smtClean="0"/>
              <a:t>Pull </a:t>
            </a:r>
            <a:r>
              <a:rPr lang="it-IT" dirty="0" err="1" smtClean="0"/>
              <a:t>Winding</a:t>
            </a:r>
            <a:endParaRPr lang="it-IT" dirty="0" smtClean="0"/>
          </a:p>
          <a:p>
            <a:pPr marL="857250" lvl="1" indent="-400050">
              <a:buFont typeface="+mj-lt"/>
              <a:buAutoNum type="romanUcPeriod"/>
            </a:pPr>
            <a:r>
              <a:rPr lang="it-IT" dirty="0" err="1" smtClean="0"/>
              <a:t>Braiding</a:t>
            </a:r>
            <a:r>
              <a:rPr lang="it-IT" dirty="0" smtClean="0"/>
              <a:t> </a:t>
            </a:r>
            <a:endParaRPr lang="it-IT" dirty="0"/>
          </a:p>
          <a:p>
            <a:pPr marL="342900" indent="-342900">
              <a:buFont typeface="+mj-lt"/>
              <a:buAutoNum type="arabicPeriod"/>
            </a:pPr>
            <a:r>
              <a:rPr lang="it-IT" dirty="0" err="1" smtClean="0"/>
              <a:t>Prepreg</a:t>
            </a:r>
            <a:r>
              <a:rPr lang="it-IT" dirty="0" smtClean="0"/>
              <a:t> </a:t>
            </a:r>
            <a:r>
              <a:rPr lang="it-IT" dirty="0"/>
              <a:t>con resina </a:t>
            </a:r>
            <a:r>
              <a:rPr lang="it-IT" dirty="0" smtClean="0"/>
              <a:t>termoplastica: </a:t>
            </a:r>
            <a:r>
              <a:rPr lang="it-IT" dirty="0" err="1" smtClean="0"/>
              <a:t>termoforming</a:t>
            </a:r>
            <a:r>
              <a:rPr lang="it-IT" dirty="0" smtClean="0"/>
              <a:t> </a:t>
            </a:r>
            <a:endParaRPr lang="it-IT" dirty="0"/>
          </a:p>
        </p:txBody>
      </p:sp>
    </p:spTree>
    <p:extLst>
      <p:ext uri="{BB962C8B-B14F-4D97-AF65-F5344CB8AC3E}">
        <p14:creationId xmlns:p14="http://schemas.microsoft.com/office/powerpoint/2010/main" val="77868645"/>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Overview</a:t>
            </a:r>
            <a:endParaRPr lang="it-IT" sz="1800" dirty="0"/>
          </a:p>
        </p:txBody>
      </p:sp>
      <p:pic>
        <p:nvPicPr>
          <p:cNvPr id="6" name="Immagine 5"/>
          <p:cNvPicPr/>
          <p:nvPr/>
        </p:nvPicPr>
        <p:blipFill>
          <a:blip r:embed="rId3">
            <a:extLst>
              <a:ext uri="{28A0092B-C50C-407E-A947-70E740481C1C}">
                <a14:useLocalDpi xmlns:a14="http://schemas.microsoft.com/office/drawing/2010/main" val="0"/>
              </a:ext>
            </a:extLst>
          </a:blip>
          <a:srcRect/>
          <a:stretch>
            <a:fillRect/>
          </a:stretch>
        </p:blipFill>
        <p:spPr bwMode="auto">
          <a:xfrm>
            <a:off x="1475656" y="1772816"/>
            <a:ext cx="7416824" cy="4578196"/>
          </a:xfrm>
          <a:prstGeom prst="rect">
            <a:avLst/>
          </a:prstGeom>
          <a:noFill/>
          <a:ln>
            <a:noFill/>
          </a:ln>
        </p:spPr>
      </p:pic>
    </p:spTree>
    <p:extLst>
      <p:ext uri="{BB962C8B-B14F-4D97-AF65-F5344CB8AC3E}">
        <p14:creationId xmlns:p14="http://schemas.microsoft.com/office/powerpoint/2010/main" val="3885776276"/>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Confronto tecniche di laminazione</a:t>
            </a:r>
            <a:endParaRPr lang="it-IT" sz="1800" dirty="0"/>
          </a:p>
        </p:txBody>
      </p:sp>
      <p:pic>
        <p:nvPicPr>
          <p:cNvPr id="5" name="Immagine 4"/>
          <p:cNvPicPr/>
          <p:nvPr/>
        </p:nvPicPr>
        <p:blipFill>
          <a:blip r:embed="rId3">
            <a:extLst>
              <a:ext uri="{28A0092B-C50C-407E-A947-70E740481C1C}">
                <a14:useLocalDpi xmlns:a14="http://schemas.microsoft.com/office/drawing/2010/main" val="0"/>
              </a:ext>
            </a:extLst>
          </a:blip>
          <a:srcRect/>
          <a:stretch>
            <a:fillRect/>
          </a:stretch>
        </p:blipFill>
        <p:spPr bwMode="auto">
          <a:xfrm>
            <a:off x="390400" y="2204864"/>
            <a:ext cx="8363200" cy="4176464"/>
          </a:xfrm>
          <a:prstGeom prst="rect">
            <a:avLst/>
          </a:prstGeom>
          <a:noFill/>
          <a:ln>
            <a:noFill/>
          </a:ln>
        </p:spPr>
      </p:pic>
    </p:spTree>
    <p:extLst>
      <p:ext uri="{BB962C8B-B14F-4D97-AF65-F5344CB8AC3E}">
        <p14:creationId xmlns:p14="http://schemas.microsoft.com/office/powerpoint/2010/main" val="1223579192"/>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Spray-up</a:t>
            </a:r>
            <a:endParaRPr lang="it-IT" sz="1800" dirty="0"/>
          </a:p>
        </p:txBody>
      </p:sp>
      <p:pic>
        <p:nvPicPr>
          <p:cNvPr id="5" name="Gz_wySRKXFE"/>
          <p:cNvPicPr>
            <a:picLocks noRot="1" noChangeAspect="1"/>
          </p:cNvPicPr>
          <p:nvPr>
            <a:videoFile r:link="rId1"/>
          </p:nvPr>
        </p:nvPicPr>
        <p:blipFill>
          <a:blip r:embed="rId4"/>
          <a:stretch>
            <a:fillRect/>
          </a:stretch>
        </p:blipFill>
        <p:spPr>
          <a:xfrm>
            <a:off x="2619783" y="2492896"/>
            <a:ext cx="6400709" cy="3600400"/>
          </a:xfrm>
          <a:prstGeom prst="rect">
            <a:avLst/>
          </a:prstGeom>
        </p:spPr>
      </p:pic>
      <p:sp>
        <p:nvSpPr>
          <p:cNvPr id="7" name="Rettangolo 6"/>
          <p:cNvSpPr/>
          <p:nvPr/>
        </p:nvSpPr>
        <p:spPr>
          <a:xfrm>
            <a:off x="92688" y="2713998"/>
            <a:ext cx="8784976" cy="3046988"/>
          </a:xfrm>
          <a:prstGeom prst="rect">
            <a:avLst/>
          </a:prstGeom>
        </p:spPr>
        <p:txBody>
          <a:bodyPr wrap="square">
            <a:spAutoFit/>
          </a:bodyPr>
          <a:lstStyle/>
          <a:p>
            <a:pPr marL="342900" indent="-342900">
              <a:buFont typeface="+mj-lt"/>
              <a:buAutoNum type="arabicPeriod"/>
            </a:pPr>
            <a:r>
              <a:rPr lang="it-IT" sz="1600" b="1" dirty="0" smtClean="0">
                <a:solidFill>
                  <a:srgbClr val="FF0000"/>
                </a:solidFill>
              </a:rPr>
              <a:t>Spray </a:t>
            </a:r>
            <a:r>
              <a:rPr lang="it-IT" sz="1600" b="1" dirty="0" err="1" smtClean="0">
                <a:solidFill>
                  <a:srgbClr val="FF0000"/>
                </a:solidFill>
              </a:rPr>
              <a:t>lay</a:t>
            </a:r>
            <a:r>
              <a:rPr lang="it-IT" sz="1600" b="1" dirty="0" smtClean="0">
                <a:solidFill>
                  <a:srgbClr val="FF0000"/>
                </a:solidFill>
              </a:rPr>
              <a:t>-up</a:t>
            </a:r>
          </a:p>
          <a:p>
            <a:pPr marL="342900" indent="-342900">
              <a:buFont typeface="+mj-lt"/>
              <a:buAutoNum type="arabicPeriod"/>
            </a:pPr>
            <a:r>
              <a:rPr lang="it-IT" sz="1600" dirty="0" err="1"/>
              <a:t>H</a:t>
            </a:r>
            <a:r>
              <a:rPr lang="it-IT" sz="1600" dirty="0" err="1" smtClean="0"/>
              <a:t>and</a:t>
            </a:r>
            <a:r>
              <a:rPr lang="it-IT" sz="1600" dirty="0" smtClean="0"/>
              <a:t> </a:t>
            </a:r>
            <a:r>
              <a:rPr lang="it-IT" sz="1600" dirty="0"/>
              <a:t>made </a:t>
            </a:r>
            <a:r>
              <a:rPr lang="it-IT" sz="1600" dirty="0" err="1" smtClean="0"/>
              <a:t>lay</a:t>
            </a:r>
            <a:r>
              <a:rPr lang="it-IT" sz="1600" dirty="0" smtClean="0"/>
              <a:t>-up </a:t>
            </a:r>
            <a:endParaRPr lang="it-IT" sz="1600" dirty="0"/>
          </a:p>
          <a:p>
            <a:pPr marL="342900" indent="-342900">
              <a:buFont typeface="+mj-lt"/>
              <a:buAutoNum type="arabicPeriod"/>
            </a:pPr>
            <a:r>
              <a:rPr lang="it-IT" sz="1600" dirty="0" err="1" smtClean="0"/>
              <a:t>Prepreg</a:t>
            </a:r>
            <a:r>
              <a:rPr lang="it-IT" sz="1600" dirty="0" smtClean="0"/>
              <a:t>:</a:t>
            </a:r>
          </a:p>
          <a:p>
            <a:pPr marL="857250" lvl="1" indent="-400050">
              <a:buFont typeface="+mj-lt"/>
              <a:buAutoNum type="romanUcPeriod"/>
            </a:pPr>
            <a:r>
              <a:rPr lang="it-IT" sz="1600" dirty="0" smtClean="0"/>
              <a:t>In/Out Autoclave </a:t>
            </a:r>
          </a:p>
          <a:p>
            <a:pPr marL="857250" lvl="1" indent="-400050">
              <a:buFont typeface="+mj-lt"/>
              <a:buAutoNum type="romanUcPeriod"/>
            </a:pPr>
            <a:r>
              <a:rPr lang="it-IT" sz="1600" dirty="0" err="1" smtClean="0"/>
              <a:t>Prepreg</a:t>
            </a:r>
            <a:r>
              <a:rPr lang="it-IT" sz="1600" dirty="0" smtClean="0"/>
              <a:t> </a:t>
            </a:r>
            <a:r>
              <a:rPr lang="it-IT" sz="1600" dirty="0"/>
              <a:t>+ </a:t>
            </a:r>
            <a:r>
              <a:rPr lang="it-IT" sz="1600" dirty="0" smtClean="0"/>
              <a:t>Pressa </a:t>
            </a:r>
          </a:p>
          <a:p>
            <a:pPr marL="342900" indent="-342900">
              <a:buFont typeface="+mj-lt"/>
              <a:buAutoNum type="arabicPeriod"/>
            </a:pPr>
            <a:r>
              <a:rPr lang="it-IT" sz="1600" dirty="0" err="1" smtClean="0"/>
              <a:t>Injection</a:t>
            </a:r>
            <a:r>
              <a:rPr lang="it-IT" sz="1600" dirty="0" smtClean="0"/>
              <a:t> </a:t>
            </a:r>
            <a:r>
              <a:rPr lang="it-IT" sz="1600" dirty="0" err="1" smtClean="0"/>
              <a:t>moulding</a:t>
            </a:r>
            <a:r>
              <a:rPr lang="it-IT" sz="1600" dirty="0" smtClean="0"/>
              <a:t>:</a:t>
            </a:r>
          </a:p>
          <a:p>
            <a:pPr marL="857250" lvl="1" indent="-400050">
              <a:buFont typeface="+mj-lt"/>
              <a:buAutoNum type="romanUcPeriod"/>
            </a:pPr>
            <a:r>
              <a:rPr lang="it-IT" sz="1600" dirty="0" smtClean="0"/>
              <a:t>RTM </a:t>
            </a:r>
          </a:p>
          <a:p>
            <a:pPr marL="857250" lvl="1" indent="-400050">
              <a:buFont typeface="+mj-lt"/>
              <a:buAutoNum type="romanUcPeriod"/>
            </a:pPr>
            <a:r>
              <a:rPr lang="it-IT" sz="1600" dirty="0" err="1" smtClean="0"/>
              <a:t>Vacuum</a:t>
            </a:r>
            <a:r>
              <a:rPr lang="it-IT" sz="1600" dirty="0" smtClean="0"/>
              <a:t> </a:t>
            </a:r>
            <a:r>
              <a:rPr lang="it-IT" sz="1600" dirty="0" err="1" smtClean="0"/>
              <a:t>Infusion</a:t>
            </a:r>
            <a:endParaRPr lang="it-IT" sz="1600" dirty="0" smtClean="0"/>
          </a:p>
          <a:p>
            <a:pPr marL="857250" lvl="1" indent="-400050">
              <a:buFont typeface="+mj-lt"/>
              <a:buAutoNum type="romanUcPeriod"/>
            </a:pPr>
            <a:r>
              <a:rPr lang="it-IT" sz="1600" dirty="0" err="1" smtClean="0"/>
              <a:t>Filament</a:t>
            </a:r>
            <a:r>
              <a:rPr lang="it-IT" sz="1600" dirty="0" smtClean="0"/>
              <a:t> </a:t>
            </a:r>
            <a:r>
              <a:rPr lang="it-IT" sz="1600" dirty="0" err="1" smtClean="0"/>
              <a:t>Winding</a:t>
            </a:r>
            <a:endParaRPr lang="it-IT" sz="1600" dirty="0" smtClean="0"/>
          </a:p>
          <a:p>
            <a:pPr marL="857250" lvl="1" indent="-400050">
              <a:buFont typeface="+mj-lt"/>
              <a:buAutoNum type="romanUcPeriod"/>
            </a:pPr>
            <a:r>
              <a:rPr lang="it-IT" sz="1600" dirty="0" err="1" smtClean="0"/>
              <a:t>Poltrusione</a:t>
            </a:r>
            <a:endParaRPr lang="it-IT" sz="1600" dirty="0"/>
          </a:p>
          <a:p>
            <a:pPr marL="857250" lvl="1" indent="-400050">
              <a:buFont typeface="+mj-lt"/>
              <a:buAutoNum type="romanUcPeriod"/>
            </a:pPr>
            <a:r>
              <a:rPr lang="it-IT" sz="1600" dirty="0" err="1" smtClean="0"/>
              <a:t>Braiding</a:t>
            </a:r>
            <a:r>
              <a:rPr lang="it-IT" sz="1600" dirty="0" smtClean="0"/>
              <a:t> </a:t>
            </a:r>
            <a:endParaRPr lang="it-IT" sz="1600" dirty="0"/>
          </a:p>
          <a:p>
            <a:pPr marL="342900" indent="-342900">
              <a:buFont typeface="+mj-lt"/>
              <a:buAutoNum type="arabicPeriod"/>
            </a:pPr>
            <a:r>
              <a:rPr lang="it-IT" sz="1600" dirty="0" err="1" smtClean="0"/>
              <a:t>Termoforming</a:t>
            </a:r>
            <a:r>
              <a:rPr lang="it-IT" sz="1600" dirty="0" smtClean="0"/>
              <a:t> </a:t>
            </a:r>
            <a:endParaRPr lang="it-IT" sz="1600" dirty="0"/>
          </a:p>
        </p:txBody>
      </p:sp>
      <p:sp>
        <p:nvSpPr>
          <p:cNvPr id="3" name="CasellaDiTesto 2"/>
          <p:cNvSpPr txBox="1"/>
          <p:nvPr/>
        </p:nvSpPr>
        <p:spPr>
          <a:xfrm>
            <a:off x="5796136" y="6129732"/>
            <a:ext cx="3240360" cy="369332"/>
          </a:xfrm>
          <a:prstGeom prst="rect">
            <a:avLst/>
          </a:prstGeom>
          <a:noFill/>
        </p:spPr>
        <p:txBody>
          <a:bodyPr wrap="square" rtlCol="0">
            <a:spAutoFit/>
          </a:bodyPr>
          <a:lstStyle/>
          <a:p>
            <a:r>
              <a:rPr lang="it-IT" dirty="0"/>
              <a:t>https://youtu.be/Gz_wySRKXFE</a:t>
            </a:r>
          </a:p>
        </p:txBody>
      </p:sp>
    </p:spTree>
    <p:extLst>
      <p:ext uri="{BB962C8B-B14F-4D97-AF65-F5344CB8AC3E}">
        <p14:creationId xmlns:p14="http://schemas.microsoft.com/office/powerpoint/2010/main" val="3942368827"/>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Hand</a:t>
            </a:r>
            <a:r>
              <a:rPr lang="it-IT" sz="1800" dirty="0" smtClean="0"/>
              <a:t> made </a:t>
            </a:r>
            <a:r>
              <a:rPr lang="it-IT" sz="1800" dirty="0" err="1" smtClean="0"/>
              <a:t>lay</a:t>
            </a:r>
            <a:r>
              <a:rPr lang="it-IT" sz="1800" dirty="0" smtClean="0"/>
              <a:t>-up</a:t>
            </a:r>
            <a:endParaRPr lang="it-IT" sz="1800" dirty="0"/>
          </a:p>
        </p:txBody>
      </p:sp>
      <p:sp>
        <p:nvSpPr>
          <p:cNvPr id="7" name="Rettangolo 6"/>
          <p:cNvSpPr/>
          <p:nvPr/>
        </p:nvSpPr>
        <p:spPr>
          <a:xfrm>
            <a:off x="92688" y="2713998"/>
            <a:ext cx="8784976" cy="3046988"/>
          </a:xfrm>
          <a:prstGeom prst="rect">
            <a:avLst/>
          </a:prstGeom>
        </p:spPr>
        <p:txBody>
          <a:bodyPr wrap="square">
            <a:spAutoFit/>
          </a:bodyPr>
          <a:lstStyle/>
          <a:p>
            <a:pPr marL="342900" indent="-342900">
              <a:buFont typeface="+mj-lt"/>
              <a:buAutoNum type="arabicPeriod"/>
            </a:pPr>
            <a:r>
              <a:rPr lang="it-IT" sz="1600" dirty="0" smtClean="0"/>
              <a:t>Spray </a:t>
            </a:r>
            <a:r>
              <a:rPr lang="it-IT" sz="1600" dirty="0" err="1" smtClean="0"/>
              <a:t>lay</a:t>
            </a:r>
            <a:r>
              <a:rPr lang="it-IT" sz="1600" dirty="0" smtClean="0"/>
              <a:t>-up</a:t>
            </a:r>
          </a:p>
          <a:p>
            <a:pPr marL="342900" indent="-342900">
              <a:buFont typeface="+mj-lt"/>
              <a:buAutoNum type="arabicPeriod"/>
            </a:pPr>
            <a:r>
              <a:rPr lang="it-IT" sz="1600" b="1" dirty="0" err="1">
                <a:solidFill>
                  <a:srgbClr val="FF0000"/>
                </a:solidFill>
              </a:rPr>
              <a:t>H</a:t>
            </a:r>
            <a:r>
              <a:rPr lang="it-IT" sz="1600" b="1" dirty="0" err="1" smtClean="0">
                <a:solidFill>
                  <a:srgbClr val="FF0000"/>
                </a:solidFill>
              </a:rPr>
              <a:t>and</a:t>
            </a:r>
            <a:r>
              <a:rPr lang="it-IT" sz="1600" b="1" dirty="0" smtClean="0">
                <a:solidFill>
                  <a:srgbClr val="FF0000"/>
                </a:solidFill>
              </a:rPr>
              <a:t> </a:t>
            </a:r>
            <a:r>
              <a:rPr lang="it-IT" sz="1600" b="1" dirty="0">
                <a:solidFill>
                  <a:srgbClr val="FF0000"/>
                </a:solidFill>
              </a:rPr>
              <a:t>made </a:t>
            </a:r>
            <a:r>
              <a:rPr lang="it-IT" sz="1600" b="1" dirty="0" err="1" smtClean="0">
                <a:solidFill>
                  <a:srgbClr val="FF0000"/>
                </a:solidFill>
              </a:rPr>
              <a:t>lay</a:t>
            </a:r>
            <a:r>
              <a:rPr lang="it-IT" sz="1600" b="1" dirty="0" smtClean="0">
                <a:solidFill>
                  <a:srgbClr val="FF0000"/>
                </a:solidFill>
              </a:rPr>
              <a:t>-up </a:t>
            </a:r>
            <a:endParaRPr lang="it-IT" sz="1600" b="1" dirty="0">
              <a:solidFill>
                <a:srgbClr val="FF0000"/>
              </a:solidFill>
            </a:endParaRPr>
          </a:p>
          <a:p>
            <a:pPr marL="342900" indent="-342900">
              <a:buFont typeface="+mj-lt"/>
              <a:buAutoNum type="arabicPeriod"/>
            </a:pPr>
            <a:r>
              <a:rPr lang="it-IT" sz="1600" dirty="0" err="1" smtClean="0"/>
              <a:t>Prepreg</a:t>
            </a:r>
            <a:r>
              <a:rPr lang="it-IT" sz="1600" dirty="0" smtClean="0"/>
              <a:t>:</a:t>
            </a:r>
          </a:p>
          <a:p>
            <a:pPr marL="857250" lvl="1" indent="-400050">
              <a:buFont typeface="+mj-lt"/>
              <a:buAutoNum type="romanUcPeriod"/>
            </a:pPr>
            <a:r>
              <a:rPr lang="it-IT" sz="1600" dirty="0" smtClean="0"/>
              <a:t>In/Out Autoclave </a:t>
            </a:r>
          </a:p>
          <a:p>
            <a:pPr marL="857250" lvl="1" indent="-400050">
              <a:buFont typeface="+mj-lt"/>
              <a:buAutoNum type="romanUcPeriod"/>
            </a:pPr>
            <a:r>
              <a:rPr lang="it-IT" sz="1600" dirty="0" err="1" smtClean="0"/>
              <a:t>Prepreg</a:t>
            </a:r>
            <a:r>
              <a:rPr lang="it-IT" sz="1600" dirty="0" smtClean="0"/>
              <a:t> </a:t>
            </a:r>
            <a:r>
              <a:rPr lang="it-IT" sz="1600" dirty="0"/>
              <a:t>+ </a:t>
            </a:r>
            <a:r>
              <a:rPr lang="it-IT" sz="1600" dirty="0" smtClean="0"/>
              <a:t>Pressa </a:t>
            </a:r>
          </a:p>
          <a:p>
            <a:pPr marL="342900" indent="-342900">
              <a:buFont typeface="+mj-lt"/>
              <a:buAutoNum type="arabicPeriod"/>
            </a:pPr>
            <a:r>
              <a:rPr lang="it-IT" sz="1600" dirty="0" err="1" smtClean="0"/>
              <a:t>Injection</a:t>
            </a:r>
            <a:r>
              <a:rPr lang="it-IT" sz="1600" dirty="0" smtClean="0"/>
              <a:t> </a:t>
            </a:r>
            <a:r>
              <a:rPr lang="it-IT" sz="1600" dirty="0" err="1" smtClean="0"/>
              <a:t>moulding</a:t>
            </a:r>
            <a:r>
              <a:rPr lang="it-IT" sz="1600" dirty="0" smtClean="0"/>
              <a:t>:</a:t>
            </a:r>
          </a:p>
          <a:p>
            <a:pPr marL="857250" lvl="1" indent="-400050">
              <a:buFont typeface="+mj-lt"/>
              <a:buAutoNum type="romanUcPeriod"/>
            </a:pPr>
            <a:r>
              <a:rPr lang="it-IT" sz="1600" dirty="0" smtClean="0"/>
              <a:t>RTM  </a:t>
            </a:r>
          </a:p>
          <a:p>
            <a:pPr marL="857250" lvl="1" indent="-400050">
              <a:buFont typeface="+mj-lt"/>
              <a:buAutoNum type="romanUcPeriod"/>
            </a:pPr>
            <a:r>
              <a:rPr lang="it-IT" sz="1600" dirty="0" err="1" smtClean="0"/>
              <a:t>Vacuum</a:t>
            </a:r>
            <a:r>
              <a:rPr lang="it-IT" sz="1600" dirty="0" smtClean="0"/>
              <a:t> </a:t>
            </a:r>
            <a:r>
              <a:rPr lang="it-IT" sz="1600" dirty="0" err="1" smtClean="0"/>
              <a:t>Infusion</a:t>
            </a:r>
            <a:endParaRPr lang="it-IT" sz="1600" dirty="0" smtClean="0"/>
          </a:p>
          <a:p>
            <a:pPr marL="857250" lvl="1" indent="-400050">
              <a:buFont typeface="+mj-lt"/>
              <a:buAutoNum type="romanUcPeriod"/>
            </a:pPr>
            <a:r>
              <a:rPr lang="it-IT" sz="1600" dirty="0" err="1" smtClean="0"/>
              <a:t>Filament</a:t>
            </a:r>
            <a:r>
              <a:rPr lang="it-IT" sz="1600" dirty="0" smtClean="0"/>
              <a:t> </a:t>
            </a:r>
            <a:r>
              <a:rPr lang="it-IT" sz="1600" dirty="0" err="1" smtClean="0"/>
              <a:t>Winding</a:t>
            </a:r>
            <a:endParaRPr lang="it-IT" sz="1600" dirty="0" smtClean="0"/>
          </a:p>
          <a:p>
            <a:pPr marL="857250" lvl="1" indent="-400050">
              <a:buFont typeface="+mj-lt"/>
              <a:buAutoNum type="romanUcPeriod"/>
            </a:pPr>
            <a:r>
              <a:rPr lang="it-IT" sz="1600" dirty="0" err="1" smtClean="0"/>
              <a:t>Poltrusione</a:t>
            </a:r>
            <a:endParaRPr lang="it-IT" sz="1600" dirty="0"/>
          </a:p>
          <a:p>
            <a:pPr marL="857250" lvl="1" indent="-400050">
              <a:buFont typeface="+mj-lt"/>
              <a:buAutoNum type="romanUcPeriod"/>
            </a:pPr>
            <a:r>
              <a:rPr lang="it-IT" sz="1600" dirty="0" err="1" smtClean="0"/>
              <a:t>Braiding</a:t>
            </a:r>
            <a:r>
              <a:rPr lang="it-IT" sz="1600" dirty="0" smtClean="0"/>
              <a:t> </a:t>
            </a:r>
            <a:endParaRPr lang="it-IT" sz="1600" dirty="0"/>
          </a:p>
          <a:p>
            <a:pPr marL="342900" indent="-342900">
              <a:buFont typeface="+mj-lt"/>
              <a:buAutoNum type="arabicPeriod"/>
            </a:pPr>
            <a:r>
              <a:rPr lang="it-IT" sz="1600" dirty="0" err="1" smtClean="0"/>
              <a:t>Termoforming</a:t>
            </a:r>
            <a:r>
              <a:rPr lang="it-IT" sz="1600" dirty="0" smtClean="0"/>
              <a:t> </a:t>
            </a:r>
            <a:endParaRPr lang="it-IT" sz="1600" dirty="0"/>
          </a:p>
        </p:txBody>
      </p:sp>
      <p:pic>
        <p:nvPicPr>
          <p:cNvPr id="3" name="qoH9bLwvByA"/>
          <p:cNvPicPr>
            <a:picLocks noRot="1" noChangeAspect="1"/>
          </p:cNvPicPr>
          <p:nvPr>
            <a:videoFile r:link="rId1"/>
          </p:nvPr>
        </p:nvPicPr>
        <p:blipFill>
          <a:blip r:embed="rId4"/>
          <a:stretch>
            <a:fillRect/>
          </a:stretch>
        </p:blipFill>
        <p:spPr>
          <a:xfrm>
            <a:off x="2550576" y="2420888"/>
            <a:ext cx="6485920" cy="3648330"/>
          </a:xfrm>
          <a:prstGeom prst="rect">
            <a:avLst/>
          </a:prstGeom>
        </p:spPr>
      </p:pic>
      <p:sp>
        <p:nvSpPr>
          <p:cNvPr id="5" name="CasellaDiTesto 4"/>
          <p:cNvSpPr txBox="1"/>
          <p:nvPr/>
        </p:nvSpPr>
        <p:spPr>
          <a:xfrm>
            <a:off x="5724128" y="6093296"/>
            <a:ext cx="3168352" cy="369332"/>
          </a:xfrm>
          <a:prstGeom prst="rect">
            <a:avLst/>
          </a:prstGeom>
          <a:noFill/>
        </p:spPr>
        <p:txBody>
          <a:bodyPr wrap="square" rtlCol="0">
            <a:spAutoFit/>
          </a:bodyPr>
          <a:lstStyle/>
          <a:p>
            <a:r>
              <a:rPr lang="it-IT" dirty="0"/>
              <a:t>https://youtu.be/qoH9bLwvByA</a:t>
            </a:r>
          </a:p>
        </p:txBody>
      </p:sp>
    </p:spTree>
    <p:extLst>
      <p:ext uri="{BB962C8B-B14F-4D97-AF65-F5344CB8AC3E}">
        <p14:creationId xmlns:p14="http://schemas.microsoft.com/office/powerpoint/2010/main" val="393695643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Scopo del seminario</a:t>
            </a:r>
            <a:endParaRPr lang="it-IT" dirty="0"/>
          </a:p>
        </p:txBody>
      </p:sp>
      <p:pic>
        <p:nvPicPr>
          <p:cNvPr id="11266" name="Picture 2" descr="Risultati immagini per doman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629852"/>
            <a:ext cx="2562225" cy="3743325"/>
          </a:xfrm>
          <a:prstGeom prst="rect">
            <a:avLst/>
          </a:prstGeom>
          <a:noFill/>
          <a:extLst>
            <a:ext uri="{909E8E84-426E-40DD-AFC4-6F175D3DCCD1}">
              <a14:hiddenFill xmlns:a14="http://schemas.microsoft.com/office/drawing/2010/main">
                <a:solidFill>
                  <a:srgbClr val="FFFFFF"/>
                </a:solidFill>
              </a14:hiddenFill>
            </a:ext>
          </a:extLst>
        </p:spPr>
      </p:pic>
      <p:sp>
        <p:nvSpPr>
          <p:cNvPr id="5" name="CasellaDiTesto 4"/>
          <p:cNvSpPr txBox="1"/>
          <p:nvPr/>
        </p:nvSpPr>
        <p:spPr>
          <a:xfrm>
            <a:off x="395536" y="1844824"/>
            <a:ext cx="8352928" cy="496996"/>
          </a:xfrm>
          <a:prstGeom prst="rect">
            <a:avLst/>
          </a:prstGeom>
          <a:noFill/>
        </p:spPr>
        <p:txBody>
          <a:bodyPr wrap="square" rtlCol="0">
            <a:spAutoFit/>
          </a:bodyPr>
          <a:lstStyle>
            <a:defPPr>
              <a:defRPr lang="it-IT"/>
            </a:defPPr>
            <a:lvl1pPr marL="342900"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1pPr>
            <a:lvl2pPr marL="342900" lvl="1"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2pPr>
            <a:lvl3pPr marL="342900" lvl="2"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3pPr>
          </a:lstStyle>
          <a:p>
            <a:pPr marL="0" indent="0">
              <a:buNone/>
            </a:pPr>
            <a:r>
              <a:rPr lang="it-IT" dirty="0" smtClean="0"/>
              <a:t>DOMANDE PIU’ FREQUENTI:</a:t>
            </a:r>
          </a:p>
        </p:txBody>
      </p:sp>
      <p:sp>
        <p:nvSpPr>
          <p:cNvPr id="6" name="CasellaDiTesto 5"/>
          <p:cNvSpPr txBox="1"/>
          <p:nvPr/>
        </p:nvSpPr>
        <p:spPr>
          <a:xfrm>
            <a:off x="3851920" y="2896000"/>
            <a:ext cx="4392488" cy="496996"/>
          </a:xfrm>
          <a:prstGeom prst="rect">
            <a:avLst/>
          </a:prstGeom>
          <a:noFill/>
        </p:spPr>
        <p:txBody>
          <a:bodyPr wrap="square" rtlCol="0">
            <a:spAutoFit/>
          </a:bodyPr>
          <a:lstStyle>
            <a:defPPr>
              <a:defRPr lang="it-IT"/>
            </a:defPPr>
            <a:lvl1pPr marL="342900"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1pPr>
            <a:lvl2pPr marL="342900" lvl="1"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2pPr>
            <a:lvl3pPr marL="342900" lvl="2"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3pPr>
          </a:lstStyle>
          <a:p>
            <a:pPr marL="0" indent="0">
              <a:buNone/>
            </a:pPr>
            <a:r>
              <a:rPr lang="it-IT" dirty="0" smtClean="0"/>
              <a:t>Quanto peserà questo pezzo?...</a:t>
            </a:r>
          </a:p>
        </p:txBody>
      </p:sp>
      <p:sp>
        <p:nvSpPr>
          <p:cNvPr id="7" name="CasellaDiTesto 6"/>
          <p:cNvSpPr txBox="1"/>
          <p:nvPr/>
        </p:nvSpPr>
        <p:spPr>
          <a:xfrm>
            <a:off x="4860032" y="4941168"/>
            <a:ext cx="4392488" cy="496996"/>
          </a:xfrm>
          <a:prstGeom prst="rect">
            <a:avLst/>
          </a:prstGeom>
          <a:noFill/>
        </p:spPr>
        <p:txBody>
          <a:bodyPr wrap="square" rtlCol="0">
            <a:spAutoFit/>
          </a:bodyPr>
          <a:lstStyle>
            <a:defPPr>
              <a:defRPr lang="it-IT"/>
            </a:defPPr>
            <a:lvl1pPr marL="342900"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1pPr>
            <a:lvl2pPr marL="342900" lvl="1"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2pPr>
            <a:lvl3pPr marL="342900" lvl="2"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3pPr>
          </a:lstStyle>
          <a:p>
            <a:pPr marL="0" indent="0">
              <a:buNone/>
            </a:pPr>
            <a:r>
              <a:rPr lang="it-IT" dirty="0" smtClean="0"/>
              <a:t>Quanto costerà questo pezzo?...</a:t>
            </a:r>
          </a:p>
        </p:txBody>
      </p:sp>
    </p:spTree>
    <p:extLst>
      <p:ext uri="{BB962C8B-B14F-4D97-AF65-F5344CB8AC3E}">
        <p14:creationId xmlns:p14="http://schemas.microsoft.com/office/powerpoint/2010/main" val="2120537815"/>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Prepreg</a:t>
            </a:r>
            <a:r>
              <a:rPr lang="it-IT" sz="1800" dirty="0" smtClean="0"/>
              <a:t> Out of Autoclave</a:t>
            </a:r>
            <a:endParaRPr lang="it-IT" sz="1800" dirty="0"/>
          </a:p>
        </p:txBody>
      </p:sp>
      <p:sp>
        <p:nvSpPr>
          <p:cNvPr id="7" name="Rettangolo 6"/>
          <p:cNvSpPr/>
          <p:nvPr/>
        </p:nvSpPr>
        <p:spPr>
          <a:xfrm>
            <a:off x="92688" y="2713998"/>
            <a:ext cx="8784976" cy="3046988"/>
          </a:xfrm>
          <a:prstGeom prst="rect">
            <a:avLst/>
          </a:prstGeom>
        </p:spPr>
        <p:txBody>
          <a:bodyPr wrap="square">
            <a:spAutoFit/>
          </a:bodyPr>
          <a:lstStyle/>
          <a:p>
            <a:pPr marL="342900" indent="-342900">
              <a:buFont typeface="+mj-lt"/>
              <a:buAutoNum type="arabicPeriod"/>
            </a:pPr>
            <a:r>
              <a:rPr lang="it-IT" sz="1600" dirty="0" smtClean="0"/>
              <a:t>Spray </a:t>
            </a:r>
            <a:r>
              <a:rPr lang="it-IT" sz="1600" dirty="0" err="1" smtClean="0"/>
              <a:t>lay</a:t>
            </a:r>
            <a:r>
              <a:rPr lang="it-IT" sz="1600" dirty="0" smtClean="0"/>
              <a:t>-up</a:t>
            </a:r>
          </a:p>
          <a:p>
            <a:pPr marL="342900" indent="-342900">
              <a:buFont typeface="+mj-lt"/>
              <a:buAutoNum type="arabicPeriod"/>
            </a:pPr>
            <a:r>
              <a:rPr lang="it-IT" sz="1600" dirty="0" err="1"/>
              <a:t>H</a:t>
            </a:r>
            <a:r>
              <a:rPr lang="it-IT" sz="1600" dirty="0" err="1" smtClean="0"/>
              <a:t>and</a:t>
            </a:r>
            <a:r>
              <a:rPr lang="it-IT" sz="1600" dirty="0" smtClean="0"/>
              <a:t> </a:t>
            </a:r>
            <a:r>
              <a:rPr lang="it-IT" sz="1600" dirty="0"/>
              <a:t>made </a:t>
            </a:r>
            <a:r>
              <a:rPr lang="it-IT" sz="1600" dirty="0" err="1" smtClean="0"/>
              <a:t>lay</a:t>
            </a:r>
            <a:r>
              <a:rPr lang="it-IT" sz="1600" dirty="0" smtClean="0"/>
              <a:t>-up </a:t>
            </a:r>
            <a:endParaRPr lang="it-IT" sz="1600" dirty="0"/>
          </a:p>
          <a:p>
            <a:pPr marL="342900" indent="-342900">
              <a:buFont typeface="+mj-lt"/>
              <a:buAutoNum type="arabicPeriod"/>
            </a:pPr>
            <a:r>
              <a:rPr lang="it-IT" sz="1600" dirty="0" err="1" smtClean="0"/>
              <a:t>Prepreg</a:t>
            </a:r>
            <a:r>
              <a:rPr lang="it-IT" sz="1600" dirty="0" smtClean="0"/>
              <a:t>:</a:t>
            </a:r>
          </a:p>
          <a:p>
            <a:pPr marL="857250" lvl="1" indent="-400050">
              <a:buFont typeface="+mj-lt"/>
              <a:buAutoNum type="romanUcPeriod"/>
            </a:pPr>
            <a:r>
              <a:rPr lang="it-IT" sz="1600" b="1" dirty="0" smtClean="0">
                <a:solidFill>
                  <a:srgbClr val="FF0000"/>
                </a:solidFill>
              </a:rPr>
              <a:t>In/Out Autoclave </a:t>
            </a:r>
          </a:p>
          <a:p>
            <a:pPr marL="857250" lvl="1" indent="-400050">
              <a:buFont typeface="+mj-lt"/>
              <a:buAutoNum type="romanUcPeriod"/>
            </a:pPr>
            <a:r>
              <a:rPr lang="it-IT" sz="1600" dirty="0" err="1" smtClean="0"/>
              <a:t>Prepreg</a:t>
            </a:r>
            <a:r>
              <a:rPr lang="it-IT" sz="1600" dirty="0" smtClean="0"/>
              <a:t> </a:t>
            </a:r>
            <a:r>
              <a:rPr lang="it-IT" sz="1600" dirty="0"/>
              <a:t>+ </a:t>
            </a:r>
            <a:r>
              <a:rPr lang="it-IT" sz="1600" dirty="0" smtClean="0"/>
              <a:t>Pressa </a:t>
            </a:r>
          </a:p>
          <a:p>
            <a:pPr marL="342900" indent="-342900">
              <a:buFont typeface="+mj-lt"/>
              <a:buAutoNum type="arabicPeriod"/>
            </a:pPr>
            <a:r>
              <a:rPr lang="it-IT" sz="1600" dirty="0" err="1" smtClean="0"/>
              <a:t>Injection</a:t>
            </a:r>
            <a:r>
              <a:rPr lang="it-IT" sz="1600" dirty="0" smtClean="0"/>
              <a:t> </a:t>
            </a:r>
            <a:r>
              <a:rPr lang="it-IT" sz="1600" dirty="0" err="1" smtClean="0"/>
              <a:t>moulding</a:t>
            </a:r>
            <a:r>
              <a:rPr lang="it-IT" sz="1600" dirty="0" smtClean="0"/>
              <a:t>:</a:t>
            </a:r>
          </a:p>
          <a:p>
            <a:pPr marL="857250" lvl="1" indent="-400050">
              <a:buFont typeface="+mj-lt"/>
              <a:buAutoNum type="romanUcPeriod"/>
            </a:pPr>
            <a:r>
              <a:rPr lang="it-IT" sz="1600" dirty="0" smtClean="0"/>
              <a:t>RTM </a:t>
            </a:r>
          </a:p>
          <a:p>
            <a:pPr marL="857250" lvl="1" indent="-400050">
              <a:buFont typeface="+mj-lt"/>
              <a:buAutoNum type="romanUcPeriod"/>
            </a:pPr>
            <a:r>
              <a:rPr lang="it-IT" sz="1600" dirty="0" err="1" smtClean="0"/>
              <a:t>Vacuum</a:t>
            </a:r>
            <a:r>
              <a:rPr lang="it-IT" sz="1600" dirty="0" smtClean="0"/>
              <a:t> </a:t>
            </a:r>
            <a:r>
              <a:rPr lang="it-IT" sz="1600" dirty="0" err="1" smtClean="0"/>
              <a:t>Infusion</a:t>
            </a:r>
            <a:endParaRPr lang="it-IT" sz="1600" dirty="0" smtClean="0"/>
          </a:p>
          <a:p>
            <a:pPr marL="857250" lvl="1" indent="-400050">
              <a:buFont typeface="+mj-lt"/>
              <a:buAutoNum type="romanUcPeriod"/>
            </a:pPr>
            <a:r>
              <a:rPr lang="it-IT" sz="1600" dirty="0" err="1" smtClean="0"/>
              <a:t>Filament</a:t>
            </a:r>
            <a:r>
              <a:rPr lang="it-IT" sz="1600" dirty="0" smtClean="0"/>
              <a:t> </a:t>
            </a:r>
            <a:r>
              <a:rPr lang="it-IT" sz="1600" dirty="0" err="1" smtClean="0"/>
              <a:t>Winding</a:t>
            </a:r>
            <a:endParaRPr lang="it-IT" sz="1600" dirty="0" smtClean="0"/>
          </a:p>
          <a:p>
            <a:pPr marL="857250" lvl="1" indent="-400050">
              <a:buFont typeface="+mj-lt"/>
              <a:buAutoNum type="romanUcPeriod"/>
            </a:pPr>
            <a:r>
              <a:rPr lang="it-IT" sz="1600" dirty="0" err="1" smtClean="0"/>
              <a:t>Poltrusione</a:t>
            </a:r>
            <a:endParaRPr lang="it-IT" sz="1600" dirty="0"/>
          </a:p>
          <a:p>
            <a:pPr marL="857250" lvl="1" indent="-400050">
              <a:buFont typeface="+mj-lt"/>
              <a:buAutoNum type="romanUcPeriod"/>
            </a:pPr>
            <a:r>
              <a:rPr lang="it-IT" sz="1600" dirty="0" err="1" smtClean="0"/>
              <a:t>Braiding</a:t>
            </a:r>
            <a:r>
              <a:rPr lang="it-IT" sz="1600" dirty="0" smtClean="0"/>
              <a:t> </a:t>
            </a:r>
            <a:endParaRPr lang="it-IT" sz="1600" dirty="0"/>
          </a:p>
          <a:p>
            <a:pPr marL="342900" indent="-342900">
              <a:buFont typeface="+mj-lt"/>
              <a:buAutoNum type="arabicPeriod"/>
            </a:pPr>
            <a:r>
              <a:rPr lang="it-IT" sz="1600" dirty="0" err="1" smtClean="0"/>
              <a:t>Termoforming</a:t>
            </a:r>
            <a:r>
              <a:rPr lang="it-IT" sz="1600" dirty="0" smtClean="0"/>
              <a:t> </a:t>
            </a:r>
            <a:endParaRPr lang="it-IT" sz="1600" dirty="0"/>
          </a:p>
        </p:txBody>
      </p:sp>
      <p:pic>
        <p:nvPicPr>
          <p:cNvPr id="5" name="cJNPugX_M-c"/>
          <p:cNvPicPr>
            <a:picLocks noRot="1" noChangeAspect="1"/>
          </p:cNvPicPr>
          <p:nvPr>
            <a:videoFile r:link="rId1"/>
          </p:nvPr>
        </p:nvPicPr>
        <p:blipFill>
          <a:blip r:embed="rId4"/>
          <a:stretch>
            <a:fillRect/>
          </a:stretch>
        </p:blipFill>
        <p:spPr>
          <a:xfrm>
            <a:off x="2779801" y="2564904"/>
            <a:ext cx="6144683" cy="3456384"/>
          </a:xfrm>
          <a:prstGeom prst="rect">
            <a:avLst/>
          </a:prstGeom>
        </p:spPr>
      </p:pic>
      <p:sp>
        <p:nvSpPr>
          <p:cNvPr id="3" name="CasellaDiTesto 2"/>
          <p:cNvSpPr txBox="1"/>
          <p:nvPr/>
        </p:nvSpPr>
        <p:spPr>
          <a:xfrm>
            <a:off x="5859055" y="6085454"/>
            <a:ext cx="5040560" cy="369332"/>
          </a:xfrm>
          <a:prstGeom prst="rect">
            <a:avLst/>
          </a:prstGeom>
          <a:noFill/>
        </p:spPr>
        <p:txBody>
          <a:bodyPr wrap="square" rtlCol="0">
            <a:spAutoFit/>
          </a:bodyPr>
          <a:lstStyle/>
          <a:p>
            <a:r>
              <a:rPr lang="it-IT" dirty="0"/>
              <a:t>https://youtu.be/cJNPugX_M-c</a:t>
            </a:r>
          </a:p>
        </p:txBody>
      </p:sp>
    </p:spTree>
    <p:extLst>
      <p:ext uri="{BB962C8B-B14F-4D97-AF65-F5344CB8AC3E}">
        <p14:creationId xmlns:p14="http://schemas.microsoft.com/office/powerpoint/2010/main" val="36354916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Prepreg</a:t>
            </a:r>
            <a:r>
              <a:rPr lang="it-IT" sz="1800" dirty="0" smtClean="0"/>
              <a:t> In-Autoclave: Sauber F1 </a:t>
            </a:r>
            <a:r>
              <a:rPr lang="it-IT" sz="1800" dirty="0" err="1" smtClean="0"/>
              <a:t>Factory</a:t>
            </a:r>
            <a:endParaRPr lang="it-IT" sz="1800" dirty="0"/>
          </a:p>
        </p:txBody>
      </p:sp>
      <p:sp>
        <p:nvSpPr>
          <p:cNvPr id="7" name="Rettangolo 6"/>
          <p:cNvSpPr/>
          <p:nvPr/>
        </p:nvSpPr>
        <p:spPr>
          <a:xfrm>
            <a:off x="92688" y="2713998"/>
            <a:ext cx="8784976" cy="3046988"/>
          </a:xfrm>
          <a:prstGeom prst="rect">
            <a:avLst/>
          </a:prstGeom>
        </p:spPr>
        <p:txBody>
          <a:bodyPr wrap="square">
            <a:spAutoFit/>
          </a:bodyPr>
          <a:lstStyle/>
          <a:p>
            <a:pPr marL="342900" indent="-342900">
              <a:buFont typeface="+mj-lt"/>
              <a:buAutoNum type="arabicPeriod"/>
            </a:pPr>
            <a:r>
              <a:rPr lang="it-IT" sz="1600" dirty="0" smtClean="0"/>
              <a:t>Spray </a:t>
            </a:r>
            <a:r>
              <a:rPr lang="it-IT" sz="1600" dirty="0" err="1" smtClean="0"/>
              <a:t>lay</a:t>
            </a:r>
            <a:r>
              <a:rPr lang="it-IT" sz="1600" dirty="0" smtClean="0"/>
              <a:t>-up</a:t>
            </a:r>
          </a:p>
          <a:p>
            <a:pPr marL="342900" indent="-342900">
              <a:buFont typeface="+mj-lt"/>
              <a:buAutoNum type="arabicPeriod"/>
            </a:pPr>
            <a:r>
              <a:rPr lang="it-IT" sz="1600" dirty="0" err="1"/>
              <a:t>H</a:t>
            </a:r>
            <a:r>
              <a:rPr lang="it-IT" sz="1600" dirty="0" err="1" smtClean="0"/>
              <a:t>and</a:t>
            </a:r>
            <a:r>
              <a:rPr lang="it-IT" sz="1600" dirty="0" smtClean="0"/>
              <a:t> </a:t>
            </a:r>
            <a:r>
              <a:rPr lang="it-IT" sz="1600" dirty="0"/>
              <a:t>made </a:t>
            </a:r>
            <a:r>
              <a:rPr lang="it-IT" sz="1600" dirty="0" err="1" smtClean="0"/>
              <a:t>lay</a:t>
            </a:r>
            <a:r>
              <a:rPr lang="it-IT" sz="1600" dirty="0" smtClean="0"/>
              <a:t>-up </a:t>
            </a:r>
            <a:endParaRPr lang="it-IT" sz="1600" dirty="0"/>
          </a:p>
          <a:p>
            <a:pPr marL="342900" indent="-342900">
              <a:buFont typeface="+mj-lt"/>
              <a:buAutoNum type="arabicPeriod"/>
            </a:pPr>
            <a:r>
              <a:rPr lang="it-IT" sz="1600" dirty="0" err="1" smtClean="0"/>
              <a:t>Prepreg</a:t>
            </a:r>
            <a:r>
              <a:rPr lang="it-IT" sz="1600" dirty="0" smtClean="0"/>
              <a:t>:</a:t>
            </a:r>
          </a:p>
          <a:p>
            <a:pPr marL="857250" lvl="1" indent="-400050">
              <a:buFont typeface="+mj-lt"/>
              <a:buAutoNum type="romanUcPeriod"/>
            </a:pPr>
            <a:r>
              <a:rPr lang="it-IT" sz="1600" b="1" dirty="0" smtClean="0">
                <a:solidFill>
                  <a:srgbClr val="FF0000"/>
                </a:solidFill>
              </a:rPr>
              <a:t>In/Out Autoclave </a:t>
            </a:r>
          </a:p>
          <a:p>
            <a:pPr marL="857250" lvl="1" indent="-400050">
              <a:buFont typeface="+mj-lt"/>
              <a:buAutoNum type="romanUcPeriod"/>
            </a:pPr>
            <a:r>
              <a:rPr lang="it-IT" sz="1600" dirty="0" err="1" smtClean="0"/>
              <a:t>Prepreg</a:t>
            </a:r>
            <a:r>
              <a:rPr lang="it-IT" sz="1600" dirty="0" smtClean="0"/>
              <a:t> </a:t>
            </a:r>
            <a:r>
              <a:rPr lang="it-IT" sz="1600" dirty="0"/>
              <a:t>+ </a:t>
            </a:r>
            <a:r>
              <a:rPr lang="it-IT" sz="1600" dirty="0" smtClean="0"/>
              <a:t>Pressa </a:t>
            </a:r>
          </a:p>
          <a:p>
            <a:pPr marL="342900" indent="-342900">
              <a:buFont typeface="+mj-lt"/>
              <a:buAutoNum type="arabicPeriod"/>
            </a:pPr>
            <a:r>
              <a:rPr lang="it-IT" sz="1600" dirty="0" err="1" smtClean="0"/>
              <a:t>Injection</a:t>
            </a:r>
            <a:r>
              <a:rPr lang="it-IT" sz="1600" dirty="0" smtClean="0"/>
              <a:t> </a:t>
            </a:r>
            <a:r>
              <a:rPr lang="it-IT" sz="1600" dirty="0" err="1" smtClean="0"/>
              <a:t>moulding</a:t>
            </a:r>
            <a:r>
              <a:rPr lang="it-IT" sz="1600" dirty="0" smtClean="0"/>
              <a:t>:</a:t>
            </a:r>
          </a:p>
          <a:p>
            <a:pPr marL="857250" lvl="1" indent="-400050">
              <a:buFont typeface="+mj-lt"/>
              <a:buAutoNum type="romanUcPeriod"/>
            </a:pPr>
            <a:r>
              <a:rPr lang="it-IT" sz="1600" dirty="0" smtClean="0"/>
              <a:t>RTM </a:t>
            </a:r>
          </a:p>
          <a:p>
            <a:pPr marL="857250" lvl="1" indent="-400050">
              <a:buFont typeface="+mj-lt"/>
              <a:buAutoNum type="romanUcPeriod"/>
            </a:pPr>
            <a:r>
              <a:rPr lang="it-IT" sz="1600" dirty="0" err="1" smtClean="0"/>
              <a:t>Vacuum</a:t>
            </a:r>
            <a:r>
              <a:rPr lang="it-IT" sz="1600" dirty="0" smtClean="0"/>
              <a:t> </a:t>
            </a:r>
            <a:r>
              <a:rPr lang="it-IT" sz="1600" dirty="0" err="1" smtClean="0"/>
              <a:t>Infusion</a:t>
            </a:r>
            <a:endParaRPr lang="it-IT" sz="1600" dirty="0" smtClean="0"/>
          </a:p>
          <a:p>
            <a:pPr marL="857250" lvl="1" indent="-400050">
              <a:buFont typeface="+mj-lt"/>
              <a:buAutoNum type="romanUcPeriod"/>
            </a:pPr>
            <a:r>
              <a:rPr lang="it-IT" sz="1600" dirty="0" err="1" smtClean="0"/>
              <a:t>Filament</a:t>
            </a:r>
            <a:r>
              <a:rPr lang="it-IT" sz="1600" dirty="0" smtClean="0"/>
              <a:t> </a:t>
            </a:r>
            <a:r>
              <a:rPr lang="it-IT" sz="1600" dirty="0" err="1" smtClean="0"/>
              <a:t>Winding</a:t>
            </a:r>
            <a:endParaRPr lang="it-IT" sz="1600" dirty="0" smtClean="0"/>
          </a:p>
          <a:p>
            <a:pPr marL="857250" lvl="1" indent="-400050">
              <a:buFont typeface="+mj-lt"/>
              <a:buAutoNum type="romanUcPeriod"/>
            </a:pPr>
            <a:r>
              <a:rPr lang="it-IT" sz="1600" dirty="0" err="1" smtClean="0"/>
              <a:t>Poltrusione</a:t>
            </a:r>
            <a:endParaRPr lang="it-IT" sz="1600" dirty="0"/>
          </a:p>
          <a:p>
            <a:pPr marL="857250" lvl="1" indent="-400050">
              <a:buFont typeface="+mj-lt"/>
              <a:buAutoNum type="romanUcPeriod"/>
            </a:pPr>
            <a:r>
              <a:rPr lang="it-IT" sz="1600" dirty="0" err="1" smtClean="0"/>
              <a:t>Braiding</a:t>
            </a:r>
            <a:r>
              <a:rPr lang="it-IT" sz="1600" dirty="0" smtClean="0"/>
              <a:t> </a:t>
            </a:r>
            <a:endParaRPr lang="it-IT" sz="1600" dirty="0"/>
          </a:p>
          <a:p>
            <a:pPr marL="342900" indent="-342900">
              <a:buFont typeface="+mj-lt"/>
              <a:buAutoNum type="arabicPeriod"/>
            </a:pPr>
            <a:r>
              <a:rPr lang="it-IT" sz="1600" dirty="0" err="1" smtClean="0"/>
              <a:t>Termoforming</a:t>
            </a:r>
            <a:r>
              <a:rPr lang="it-IT" sz="1600" dirty="0" smtClean="0"/>
              <a:t> </a:t>
            </a:r>
            <a:endParaRPr lang="it-IT" sz="1600" dirty="0"/>
          </a:p>
        </p:txBody>
      </p:sp>
      <p:pic>
        <p:nvPicPr>
          <p:cNvPr id="3" name="u4BrWI5Xi0g"/>
          <p:cNvPicPr>
            <a:picLocks noRot="1" noChangeAspect="1"/>
          </p:cNvPicPr>
          <p:nvPr>
            <a:videoFile r:link="rId1"/>
          </p:nvPr>
        </p:nvPicPr>
        <p:blipFill>
          <a:blip r:embed="rId4"/>
          <a:stretch>
            <a:fillRect/>
          </a:stretch>
        </p:blipFill>
        <p:spPr>
          <a:xfrm>
            <a:off x="2683790" y="2519899"/>
            <a:ext cx="6352706" cy="3573397"/>
          </a:xfrm>
          <a:prstGeom prst="rect">
            <a:avLst/>
          </a:prstGeom>
        </p:spPr>
      </p:pic>
      <p:sp>
        <p:nvSpPr>
          <p:cNvPr id="5" name="CasellaDiTesto 4"/>
          <p:cNvSpPr txBox="1"/>
          <p:nvPr/>
        </p:nvSpPr>
        <p:spPr>
          <a:xfrm>
            <a:off x="5796136" y="6123131"/>
            <a:ext cx="3240360" cy="369332"/>
          </a:xfrm>
          <a:prstGeom prst="rect">
            <a:avLst/>
          </a:prstGeom>
          <a:noFill/>
        </p:spPr>
        <p:txBody>
          <a:bodyPr wrap="square" rtlCol="0">
            <a:spAutoFit/>
          </a:bodyPr>
          <a:lstStyle/>
          <a:p>
            <a:r>
              <a:rPr lang="it-IT" dirty="0"/>
              <a:t>https://youtu.be/u4BrWI5Xi0g</a:t>
            </a:r>
          </a:p>
        </p:txBody>
      </p:sp>
    </p:spTree>
    <p:extLst>
      <p:ext uri="{BB962C8B-B14F-4D97-AF65-F5344CB8AC3E}">
        <p14:creationId xmlns:p14="http://schemas.microsoft.com/office/powerpoint/2010/main" val="4217803860"/>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Prepreg</a:t>
            </a:r>
            <a:r>
              <a:rPr lang="it-IT" sz="1800" dirty="0" smtClean="0"/>
              <a:t> + Pressa: BMW i-</a:t>
            </a:r>
            <a:r>
              <a:rPr lang="it-IT" sz="1800" dirty="0" err="1" smtClean="0"/>
              <a:t>series</a:t>
            </a:r>
            <a:r>
              <a:rPr lang="it-IT" sz="1800" dirty="0" smtClean="0"/>
              <a:t> </a:t>
            </a:r>
            <a:r>
              <a:rPr lang="it-IT" sz="1800" dirty="0" err="1" smtClean="0"/>
              <a:t>factory</a:t>
            </a:r>
            <a:endParaRPr lang="it-IT" sz="1800" dirty="0"/>
          </a:p>
        </p:txBody>
      </p:sp>
      <p:sp>
        <p:nvSpPr>
          <p:cNvPr id="7" name="Rettangolo 6"/>
          <p:cNvSpPr/>
          <p:nvPr/>
        </p:nvSpPr>
        <p:spPr>
          <a:xfrm>
            <a:off x="92688" y="2713998"/>
            <a:ext cx="8784976" cy="3046988"/>
          </a:xfrm>
          <a:prstGeom prst="rect">
            <a:avLst/>
          </a:prstGeom>
        </p:spPr>
        <p:txBody>
          <a:bodyPr wrap="square">
            <a:spAutoFit/>
          </a:bodyPr>
          <a:lstStyle/>
          <a:p>
            <a:pPr marL="342900" indent="-342900">
              <a:buFont typeface="+mj-lt"/>
              <a:buAutoNum type="arabicPeriod"/>
            </a:pPr>
            <a:r>
              <a:rPr lang="it-IT" sz="1600" dirty="0" smtClean="0"/>
              <a:t>Spray </a:t>
            </a:r>
            <a:r>
              <a:rPr lang="it-IT" sz="1600" dirty="0" err="1" smtClean="0"/>
              <a:t>lay</a:t>
            </a:r>
            <a:r>
              <a:rPr lang="it-IT" sz="1600" dirty="0" smtClean="0"/>
              <a:t>-up</a:t>
            </a:r>
          </a:p>
          <a:p>
            <a:pPr marL="342900" indent="-342900">
              <a:buFont typeface="+mj-lt"/>
              <a:buAutoNum type="arabicPeriod"/>
            </a:pPr>
            <a:r>
              <a:rPr lang="it-IT" sz="1600" dirty="0" err="1"/>
              <a:t>H</a:t>
            </a:r>
            <a:r>
              <a:rPr lang="it-IT" sz="1600" dirty="0" err="1" smtClean="0"/>
              <a:t>and</a:t>
            </a:r>
            <a:r>
              <a:rPr lang="it-IT" sz="1600" dirty="0" smtClean="0"/>
              <a:t> </a:t>
            </a:r>
            <a:r>
              <a:rPr lang="it-IT" sz="1600" dirty="0"/>
              <a:t>made </a:t>
            </a:r>
            <a:r>
              <a:rPr lang="it-IT" sz="1600" dirty="0" err="1" smtClean="0"/>
              <a:t>lay</a:t>
            </a:r>
            <a:r>
              <a:rPr lang="it-IT" sz="1600" dirty="0" smtClean="0"/>
              <a:t>-up </a:t>
            </a:r>
            <a:endParaRPr lang="it-IT" sz="1600" dirty="0"/>
          </a:p>
          <a:p>
            <a:pPr marL="342900" indent="-342900">
              <a:buFont typeface="+mj-lt"/>
              <a:buAutoNum type="arabicPeriod"/>
            </a:pPr>
            <a:r>
              <a:rPr lang="it-IT" sz="1600" dirty="0" err="1" smtClean="0"/>
              <a:t>Prepreg</a:t>
            </a:r>
            <a:r>
              <a:rPr lang="it-IT" sz="1600" dirty="0" smtClean="0"/>
              <a:t>:</a:t>
            </a:r>
          </a:p>
          <a:p>
            <a:pPr marL="857250" lvl="1" indent="-400050">
              <a:buFont typeface="+mj-lt"/>
              <a:buAutoNum type="romanUcPeriod"/>
            </a:pPr>
            <a:r>
              <a:rPr lang="it-IT" sz="1600" dirty="0" smtClean="0"/>
              <a:t>In/Out Autoclave </a:t>
            </a:r>
          </a:p>
          <a:p>
            <a:pPr marL="857250" lvl="1" indent="-400050">
              <a:buFont typeface="+mj-lt"/>
              <a:buAutoNum type="romanUcPeriod"/>
            </a:pPr>
            <a:r>
              <a:rPr lang="it-IT" sz="1600" b="1" dirty="0" err="1" smtClean="0">
                <a:solidFill>
                  <a:srgbClr val="FF0000"/>
                </a:solidFill>
              </a:rPr>
              <a:t>Prepreg</a:t>
            </a:r>
            <a:r>
              <a:rPr lang="it-IT" sz="1600" b="1" dirty="0" smtClean="0">
                <a:solidFill>
                  <a:srgbClr val="FF0000"/>
                </a:solidFill>
              </a:rPr>
              <a:t> </a:t>
            </a:r>
            <a:r>
              <a:rPr lang="it-IT" sz="1600" b="1" dirty="0">
                <a:solidFill>
                  <a:srgbClr val="FF0000"/>
                </a:solidFill>
              </a:rPr>
              <a:t>+ </a:t>
            </a:r>
            <a:r>
              <a:rPr lang="it-IT" sz="1600" b="1" dirty="0" smtClean="0">
                <a:solidFill>
                  <a:srgbClr val="FF0000"/>
                </a:solidFill>
              </a:rPr>
              <a:t>Pressa </a:t>
            </a:r>
          </a:p>
          <a:p>
            <a:pPr marL="342900" indent="-342900">
              <a:buFont typeface="+mj-lt"/>
              <a:buAutoNum type="arabicPeriod"/>
            </a:pPr>
            <a:r>
              <a:rPr lang="it-IT" sz="1600" dirty="0" err="1" smtClean="0"/>
              <a:t>Injection</a:t>
            </a:r>
            <a:r>
              <a:rPr lang="it-IT" sz="1600" dirty="0" smtClean="0"/>
              <a:t> </a:t>
            </a:r>
            <a:r>
              <a:rPr lang="it-IT" sz="1600" dirty="0" err="1" smtClean="0"/>
              <a:t>moulding</a:t>
            </a:r>
            <a:r>
              <a:rPr lang="it-IT" sz="1600" dirty="0" smtClean="0"/>
              <a:t>:</a:t>
            </a:r>
          </a:p>
          <a:p>
            <a:pPr marL="857250" lvl="1" indent="-400050">
              <a:buFont typeface="+mj-lt"/>
              <a:buAutoNum type="romanUcPeriod"/>
            </a:pPr>
            <a:r>
              <a:rPr lang="it-IT" sz="1600" dirty="0" smtClean="0"/>
              <a:t>RTM </a:t>
            </a:r>
          </a:p>
          <a:p>
            <a:pPr marL="857250" lvl="1" indent="-400050">
              <a:buFont typeface="+mj-lt"/>
              <a:buAutoNum type="romanUcPeriod"/>
            </a:pPr>
            <a:r>
              <a:rPr lang="it-IT" sz="1600" dirty="0" err="1" smtClean="0"/>
              <a:t>Vacuum</a:t>
            </a:r>
            <a:r>
              <a:rPr lang="it-IT" sz="1600" dirty="0" smtClean="0"/>
              <a:t> </a:t>
            </a:r>
            <a:r>
              <a:rPr lang="it-IT" sz="1600" dirty="0" err="1" smtClean="0"/>
              <a:t>Infusion</a:t>
            </a:r>
            <a:endParaRPr lang="it-IT" sz="1600" dirty="0" smtClean="0"/>
          </a:p>
          <a:p>
            <a:pPr marL="857250" lvl="1" indent="-400050">
              <a:buFont typeface="+mj-lt"/>
              <a:buAutoNum type="romanUcPeriod"/>
            </a:pPr>
            <a:r>
              <a:rPr lang="it-IT" sz="1600" dirty="0" err="1" smtClean="0"/>
              <a:t>Filament</a:t>
            </a:r>
            <a:r>
              <a:rPr lang="it-IT" sz="1600" dirty="0" smtClean="0"/>
              <a:t> </a:t>
            </a:r>
            <a:r>
              <a:rPr lang="it-IT" sz="1600" dirty="0" err="1" smtClean="0"/>
              <a:t>Winding</a:t>
            </a:r>
            <a:endParaRPr lang="it-IT" sz="1600" dirty="0" smtClean="0"/>
          </a:p>
          <a:p>
            <a:pPr marL="857250" lvl="1" indent="-400050">
              <a:buFont typeface="+mj-lt"/>
              <a:buAutoNum type="romanUcPeriod"/>
            </a:pPr>
            <a:r>
              <a:rPr lang="it-IT" sz="1600" dirty="0" err="1" smtClean="0"/>
              <a:t>Poltrusione</a:t>
            </a:r>
            <a:endParaRPr lang="it-IT" sz="1600" dirty="0"/>
          </a:p>
          <a:p>
            <a:pPr marL="857250" lvl="1" indent="-400050">
              <a:buFont typeface="+mj-lt"/>
              <a:buAutoNum type="romanUcPeriod"/>
            </a:pPr>
            <a:r>
              <a:rPr lang="it-IT" sz="1600" dirty="0" err="1" smtClean="0"/>
              <a:t>Braiding</a:t>
            </a:r>
            <a:r>
              <a:rPr lang="it-IT" sz="1600" dirty="0" smtClean="0"/>
              <a:t> </a:t>
            </a:r>
            <a:endParaRPr lang="it-IT" sz="1600" dirty="0"/>
          </a:p>
          <a:p>
            <a:pPr marL="342900" indent="-342900">
              <a:buFont typeface="+mj-lt"/>
              <a:buAutoNum type="arabicPeriod"/>
            </a:pPr>
            <a:r>
              <a:rPr lang="it-IT" sz="1600" dirty="0" err="1" smtClean="0"/>
              <a:t>Termoforming</a:t>
            </a:r>
            <a:r>
              <a:rPr lang="it-IT" sz="1600" dirty="0" smtClean="0"/>
              <a:t> </a:t>
            </a:r>
            <a:endParaRPr lang="it-IT" sz="1600" dirty="0"/>
          </a:p>
        </p:txBody>
      </p:sp>
      <p:pic>
        <p:nvPicPr>
          <p:cNvPr id="5" name="UzxbTttt9ZA"/>
          <p:cNvPicPr>
            <a:picLocks noRot="1" noChangeAspect="1"/>
          </p:cNvPicPr>
          <p:nvPr>
            <a:videoFile r:link="rId1"/>
          </p:nvPr>
        </p:nvPicPr>
        <p:blipFill>
          <a:blip r:embed="rId4"/>
          <a:stretch>
            <a:fillRect/>
          </a:stretch>
        </p:blipFill>
        <p:spPr>
          <a:xfrm>
            <a:off x="2735965" y="2621256"/>
            <a:ext cx="6300531" cy="3544048"/>
          </a:xfrm>
          <a:prstGeom prst="rect">
            <a:avLst/>
          </a:prstGeom>
        </p:spPr>
      </p:pic>
      <p:sp>
        <p:nvSpPr>
          <p:cNvPr id="3" name="CasellaDiTesto 2"/>
          <p:cNvSpPr txBox="1"/>
          <p:nvPr/>
        </p:nvSpPr>
        <p:spPr>
          <a:xfrm>
            <a:off x="6003289" y="6150751"/>
            <a:ext cx="3024336" cy="369332"/>
          </a:xfrm>
          <a:prstGeom prst="rect">
            <a:avLst/>
          </a:prstGeom>
          <a:noFill/>
        </p:spPr>
        <p:txBody>
          <a:bodyPr wrap="square" rtlCol="0">
            <a:spAutoFit/>
          </a:bodyPr>
          <a:lstStyle/>
          <a:p>
            <a:r>
              <a:rPr lang="it-IT" dirty="0"/>
              <a:t>https://youtu.be/UzxbTttt9ZA</a:t>
            </a:r>
          </a:p>
        </p:txBody>
      </p:sp>
    </p:spTree>
    <p:extLst>
      <p:ext uri="{BB962C8B-B14F-4D97-AF65-F5344CB8AC3E}">
        <p14:creationId xmlns:p14="http://schemas.microsoft.com/office/powerpoint/2010/main" val="3125961801"/>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smtClean="0"/>
              <a:t>RTM-Light</a:t>
            </a:r>
            <a:endParaRPr lang="it-IT" sz="1800" dirty="0"/>
          </a:p>
        </p:txBody>
      </p:sp>
      <p:sp>
        <p:nvSpPr>
          <p:cNvPr id="7" name="Rettangolo 6"/>
          <p:cNvSpPr/>
          <p:nvPr/>
        </p:nvSpPr>
        <p:spPr>
          <a:xfrm>
            <a:off x="92688" y="2713998"/>
            <a:ext cx="8784976" cy="3046988"/>
          </a:xfrm>
          <a:prstGeom prst="rect">
            <a:avLst/>
          </a:prstGeom>
        </p:spPr>
        <p:txBody>
          <a:bodyPr wrap="square">
            <a:spAutoFit/>
          </a:bodyPr>
          <a:lstStyle/>
          <a:p>
            <a:pPr marL="342900" indent="-342900">
              <a:buFont typeface="+mj-lt"/>
              <a:buAutoNum type="arabicPeriod"/>
            </a:pPr>
            <a:r>
              <a:rPr lang="it-IT" sz="1600" dirty="0" smtClean="0"/>
              <a:t>Spray </a:t>
            </a:r>
            <a:r>
              <a:rPr lang="it-IT" sz="1600" dirty="0" err="1" smtClean="0"/>
              <a:t>lay</a:t>
            </a:r>
            <a:r>
              <a:rPr lang="it-IT" sz="1600" dirty="0" smtClean="0"/>
              <a:t>-up</a:t>
            </a:r>
          </a:p>
          <a:p>
            <a:pPr marL="342900" indent="-342900">
              <a:buFont typeface="+mj-lt"/>
              <a:buAutoNum type="arabicPeriod"/>
            </a:pPr>
            <a:r>
              <a:rPr lang="it-IT" sz="1600" dirty="0" err="1"/>
              <a:t>H</a:t>
            </a:r>
            <a:r>
              <a:rPr lang="it-IT" sz="1600" dirty="0" err="1" smtClean="0"/>
              <a:t>and</a:t>
            </a:r>
            <a:r>
              <a:rPr lang="it-IT" sz="1600" dirty="0" smtClean="0"/>
              <a:t> </a:t>
            </a:r>
            <a:r>
              <a:rPr lang="it-IT" sz="1600" dirty="0"/>
              <a:t>made </a:t>
            </a:r>
            <a:r>
              <a:rPr lang="it-IT" sz="1600" dirty="0" err="1" smtClean="0"/>
              <a:t>lay</a:t>
            </a:r>
            <a:r>
              <a:rPr lang="it-IT" sz="1600" dirty="0" smtClean="0"/>
              <a:t>-up </a:t>
            </a:r>
            <a:endParaRPr lang="it-IT" sz="1600" dirty="0"/>
          </a:p>
          <a:p>
            <a:pPr marL="342900" indent="-342900">
              <a:buFont typeface="+mj-lt"/>
              <a:buAutoNum type="arabicPeriod"/>
            </a:pPr>
            <a:r>
              <a:rPr lang="it-IT" sz="1600" dirty="0" err="1" smtClean="0"/>
              <a:t>Prepreg</a:t>
            </a:r>
            <a:r>
              <a:rPr lang="it-IT" sz="1600" dirty="0" smtClean="0"/>
              <a:t>:</a:t>
            </a:r>
          </a:p>
          <a:p>
            <a:pPr marL="857250" lvl="1" indent="-400050">
              <a:buFont typeface="+mj-lt"/>
              <a:buAutoNum type="romanUcPeriod"/>
            </a:pPr>
            <a:r>
              <a:rPr lang="it-IT" sz="1600" dirty="0" smtClean="0"/>
              <a:t>In/Out Autoclave </a:t>
            </a:r>
          </a:p>
          <a:p>
            <a:pPr marL="857250" lvl="1" indent="-400050">
              <a:buFont typeface="+mj-lt"/>
              <a:buAutoNum type="romanUcPeriod"/>
            </a:pPr>
            <a:r>
              <a:rPr lang="it-IT" sz="1600" dirty="0" err="1" smtClean="0"/>
              <a:t>Prepreg</a:t>
            </a:r>
            <a:r>
              <a:rPr lang="it-IT" sz="1600" dirty="0" smtClean="0"/>
              <a:t> </a:t>
            </a:r>
            <a:r>
              <a:rPr lang="it-IT" sz="1600" dirty="0"/>
              <a:t>+ </a:t>
            </a:r>
            <a:r>
              <a:rPr lang="it-IT" sz="1600" dirty="0" smtClean="0"/>
              <a:t>Pressa </a:t>
            </a:r>
          </a:p>
          <a:p>
            <a:pPr marL="342900" indent="-342900">
              <a:buFont typeface="+mj-lt"/>
              <a:buAutoNum type="arabicPeriod"/>
            </a:pPr>
            <a:r>
              <a:rPr lang="it-IT" sz="1600" dirty="0" err="1" smtClean="0"/>
              <a:t>Injection</a:t>
            </a:r>
            <a:r>
              <a:rPr lang="it-IT" sz="1600" dirty="0" smtClean="0"/>
              <a:t> </a:t>
            </a:r>
            <a:r>
              <a:rPr lang="it-IT" sz="1600" dirty="0" err="1" smtClean="0"/>
              <a:t>moulding</a:t>
            </a:r>
            <a:r>
              <a:rPr lang="it-IT" sz="1600" dirty="0" smtClean="0"/>
              <a:t>:</a:t>
            </a:r>
          </a:p>
          <a:p>
            <a:pPr marL="857250" lvl="1" indent="-400050">
              <a:buFont typeface="+mj-lt"/>
              <a:buAutoNum type="romanUcPeriod"/>
            </a:pPr>
            <a:r>
              <a:rPr lang="it-IT" sz="1600" b="1" dirty="0" smtClean="0">
                <a:solidFill>
                  <a:srgbClr val="FF0000"/>
                </a:solidFill>
              </a:rPr>
              <a:t>RTM </a:t>
            </a:r>
          </a:p>
          <a:p>
            <a:pPr marL="857250" lvl="1" indent="-400050">
              <a:buFont typeface="+mj-lt"/>
              <a:buAutoNum type="romanUcPeriod"/>
            </a:pPr>
            <a:r>
              <a:rPr lang="it-IT" sz="1600" dirty="0" err="1" smtClean="0"/>
              <a:t>Vacuum</a:t>
            </a:r>
            <a:r>
              <a:rPr lang="it-IT" sz="1600" dirty="0" smtClean="0"/>
              <a:t> </a:t>
            </a:r>
            <a:r>
              <a:rPr lang="it-IT" sz="1600" dirty="0" err="1" smtClean="0"/>
              <a:t>Infusion</a:t>
            </a:r>
            <a:endParaRPr lang="it-IT" sz="1600" dirty="0" smtClean="0"/>
          </a:p>
          <a:p>
            <a:pPr marL="857250" lvl="1" indent="-400050">
              <a:buFont typeface="+mj-lt"/>
              <a:buAutoNum type="romanUcPeriod"/>
            </a:pPr>
            <a:r>
              <a:rPr lang="it-IT" sz="1600" dirty="0" err="1" smtClean="0"/>
              <a:t>Filament</a:t>
            </a:r>
            <a:r>
              <a:rPr lang="it-IT" sz="1600" dirty="0" smtClean="0"/>
              <a:t> </a:t>
            </a:r>
            <a:r>
              <a:rPr lang="it-IT" sz="1600" dirty="0" err="1" smtClean="0"/>
              <a:t>Winding</a:t>
            </a:r>
            <a:endParaRPr lang="it-IT" sz="1600" dirty="0" smtClean="0"/>
          </a:p>
          <a:p>
            <a:pPr marL="857250" lvl="1" indent="-400050">
              <a:buFont typeface="+mj-lt"/>
              <a:buAutoNum type="romanUcPeriod"/>
            </a:pPr>
            <a:r>
              <a:rPr lang="it-IT" sz="1600" dirty="0" err="1" smtClean="0"/>
              <a:t>Poltrusione</a:t>
            </a:r>
            <a:endParaRPr lang="it-IT" sz="1600" dirty="0"/>
          </a:p>
          <a:p>
            <a:pPr marL="857250" lvl="1" indent="-400050">
              <a:buFont typeface="+mj-lt"/>
              <a:buAutoNum type="romanUcPeriod"/>
            </a:pPr>
            <a:r>
              <a:rPr lang="it-IT" sz="1600" dirty="0" err="1" smtClean="0"/>
              <a:t>Braiding</a:t>
            </a:r>
            <a:r>
              <a:rPr lang="it-IT" sz="1600" dirty="0" smtClean="0"/>
              <a:t> </a:t>
            </a:r>
            <a:endParaRPr lang="it-IT" sz="1600" dirty="0"/>
          </a:p>
          <a:p>
            <a:pPr marL="342900" indent="-342900">
              <a:buFont typeface="+mj-lt"/>
              <a:buAutoNum type="arabicPeriod"/>
            </a:pPr>
            <a:r>
              <a:rPr lang="it-IT" sz="1600" dirty="0" err="1" smtClean="0"/>
              <a:t>Termoforming</a:t>
            </a:r>
            <a:r>
              <a:rPr lang="it-IT" sz="1600" dirty="0" smtClean="0"/>
              <a:t> </a:t>
            </a:r>
            <a:endParaRPr lang="it-IT" sz="1600" dirty="0"/>
          </a:p>
        </p:txBody>
      </p:sp>
      <p:pic>
        <p:nvPicPr>
          <p:cNvPr id="3" name="yTsXKGUdtCE"/>
          <p:cNvPicPr>
            <a:picLocks noRot="1" noChangeAspect="1"/>
          </p:cNvPicPr>
          <p:nvPr>
            <a:videoFile r:link="rId1"/>
          </p:nvPr>
        </p:nvPicPr>
        <p:blipFill>
          <a:blip r:embed="rId4"/>
          <a:stretch>
            <a:fillRect/>
          </a:stretch>
        </p:blipFill>
        <p:spPr>
          <a:xfrm>
            <a:off x="2703961" y="2643758"/>
            <a:ext cx="6260527" cy="3521546"/>
          </a:xfrm>
          <a:prstGeom prst="rect">
            <a:avLst/>
          </a:prstGeom>
        </p:spPr>
      </p:pic>
      <p:sp>
        <p:nvSpPr>
          <p:cNvPr id="5" name="CasellaDiTesto 4"/>
          <p:cNvSpPr txBox="1"/>
          <p:nvPr/>
        </p:nvSpPr>
        <p:spPr>
          <a:xfrm>
            <a:off x="5879984" y="6155682"/>
            <a:ext cx="3096344" cy="369332"/>
          </a:xfrm>
          <a:prstGeom prst="rect">
            <a:avLst/>
          </a:prstGeom>
          <a:noFill/>
        </p:spPr>
        <p:txBody>
          <a:bodyPr wrap="square" rtlCol="0">
            <a:spAutoFit/>
          </a:bodyPr>
          <a:lstStyle/>
          <a:p>
            <a:r>
              <a:rPr lang="it-IT" dirty="0"/>
              <a:t>https://youtu.be/yTsXKGUdtCE</a:t>
            </a:r>
          </a:p>
        </p:txBody>
      </p:sp>
    </p:spTree>
    <p:extLst>
      <p:ext uri="{BB962C8B-B14F-4D97-AF65-F5344CB8AC3E}">
        <p14:creationId xmlns:p14="http://schemas.microsoft.com/office/powerpoint/2010/main" val="726540711"/>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Vacuum</a:t>
            </a:r>
            <a:r>
              <a:rPr lang="it-IT" sz="1800" dirty="0" smtClean="0"/>
              <a:t> </a:t>
            </a:r>
            <a:r>
              <a:rPr lang="it-IT" sz="1800" dirty="0" err="1" smtClean="0"/>
              <a:t>Infusion</a:t>
            </a:r>
            <a:r>
              <a:rPr lang="it-IT" sz="1800" dirty="0" smtClean="0"/>
              <a:t> by </a:t>
            </a:r>
            <a:r>
              <a:rPr lang="it-IT" sz="1800" dirty="0" err="1" smtClean="0"/>
              <a:t>Easycomposite</a:t>
            </a:r>
            <a:endParaRPr lang="it-IT" sz="1800" dirty="0"/>
          </a:p>
        </p:txBody>
      </p:sp>
      <p:sp>
        <p:nvSpPr>
          <p:cNvPr id="7" name="Rettangolo 6"/>
          <p:cNvSpPr/>
          <p:nvPr/>
        </p:nvSpPr>
        <p:spPr>
          <a:xfrm>
            <a:off x="92688" y="2713998"/>
            <a:ext cx="8784976" cy="3046988"/>
          </a:xfrm>
          <a:prstGeom prst="rect">
            <a:avLst/>
          </a:prstGeom>
        </p:spPr>
        <p:txBody>
          <a:bodyPr wrap="square">
            <a:spAutoFit/>
          </a:bodyPr>
          <a:lstStyle/>
          <a:p>
            <a:pPr marL="342900" indent="-342900">
              <a:buFont typeface="+mj-lt"/>
              <a:buAutoNum type="arabicPeriod"/>
            </a:pPr>
            <a:r>
              <a:rPr lang="it-IT" sz="1600" dirty="0" smtClean="0"/>
              <a:t>Spray </a:t>
            </a:r>
            <a:r>
              <a:rPr lang="it-IT" sz="1600" dirty="0" err="1" smtClean="0"/>
              <a:t>lay</a:t>
            </a:r>
            <a:r>
              <a:rPr lang="it-IT" sz="1600" dirty="0" smtClean="0"/>
              <a:t>-up</a:t>
            </a:r>
          </a:p>
          <a:p>
            <a:pPr marL="342900" indent="-342900">
              <a:buFont typeface="+mj-lt"/>
              <a:buAutoNum type="arabicPeriod"/>
            </a:pPr>
            <a:r>
              <a:rPr lang="it-IT" sz="1600" dirty="0" err="1"/>
              <a:t>H</a:t>
            </a:r>
            <a:r>
              <a:rPr lang="it-IT" sz="1600" dirty="0" err="1" smtClean="0"/>
              <a:t>and</a:t>
            </a:r>
            <a:r>
              <a:rPr lang="it-IT" sz="1600" dirty="0" smtClean="0"/>
              <a:t> </a:t>
            </a:r>
            <a:r>
              <a:rPr lang="it-IT" sz="1600" dirty="0"/>
              <a:t>made </a:t>
            </a:r>
            <a:r>
              <a:rPr lang="it-IT" sz="1600" dirty="0" err="1" smtClean="0"/>
              <a:t>lay</a:t>
            </a:r>
            <a:r>
              <a:rPr lang="it-IT" sz="1600" dirty="0" smtClean="0"/>
              <a:t>-up </a:t>
            </a:r>
            <a:endParaRPr lang="it-IT" sz="1600" dirty="0"/>
          </a:p>
          <a:p>
            <a:pPr marL="342900" indent="-342900">
              <a:buFont typeface="+mj-lt"/>
              <a:buAutoNum type="arabicPeriod"/>
            </a:pPr>
            <a:r>
              <a:rPr lang="it-IT" sz="1600" dirty="0" err="1" smtClean="0"/>
              <a:t>Prepreg</a:t>
            </a:r>
            <a:r>
              <a:rPr lang="it-IT" sz="1600" dirty="0" smtClean="0"/>
              <a:t>:</a:t>
            </a:r>
          </a:p>
          <a:p>
            <a:pPr marL="857250" lvl="1" indent="-400050">
              <a:buFont typeface="+mj-lt"/>
              <a:buAutoNum type="romanUcPeriod"/>
            </a:pPr>
            <a:r>
              <a:rPr lang="it-IT" sz="1600" dirty="0" smtClean="0"/>
              <a:t>In/Out Autoclave </a:t>
            </a:r>
          </a:p>
          <a:p>
            <a:pPr marL="857250" lvl="1" indent="-400050">
              <a:buFont typeface="+mj-lt"/>
              <a:buAutoNum type="romanUcPeriod"/>
            </a:pPr>
            <a:r>
              <a:rPr lang="it-IT" sz="1600" dirty="0" err="1" smtClean="0"/>
              <a:t>Prepreg</a:t>
            </a:r>
            <a:r>
              <a:rPr lang="it-IT" sz="1600" dirty="0" smtClean="0"/>
              <a:t> </a:t>
            </a:r>
            <a:r>
              <a:rPr lang="it-IT" sz="1600" dirty="0"/>
              <a:t>+ </a:t>
            </a:r>
            <a:r>
              <a:rPr lang="it-IT" sz="1600" dirty="0" smtClean="0"/>
              <a:t>Pressa </a:t>
            </a:r>
          </a:p>
          <a:p>
            <a:pPr marL="342900" indent="-342900">
              <a:buFont typeface="+mj-lt"/>
              <a:buAutoNum type="arabicPeriod"/>
            </a:pPr>
            <a:r>
              <a:rPr lang="it-IT" sz="1600" dirty="0" err="1" smtClean="0"/>
              <a:t>Injection</a:t>
            </a:r>
            <a:r>
              <a:rPr lang="it-IT" sz="1600" dirty="0" smtClean="0"/>
              <a:t> </a:t>
            </a:r>
            <a:r>
              <a:rPr lang="it-IT" sz="1600" dirty="0" err="1" smtClean="0"/>
              <a:t>moulding</a:t>
            </a:r>
            <a:r>
              <a:rPr lang="it-IT" sz="1600" dirty="0" smtClean="0"/>
              <a:t>:</a:t>
            </a:r>
          </a:p>
          <a:p>
            <a:pPr marL="857250" lvl="1" indent="-400050">
              <a:buFont typeface="+mj-lt"/>
              <a:buAutoNum type="romanUcPeriod"/>
            </a:pPr>
            <a:r>
              <a:rPr lang="it-IT" sz="1600" dirty="0" smtClean="0"/>
              <a:t>RTM</a:t>
            </a:r>
            <a:r>
              <a:rPr lang="it-IT" sz="1600" b="1" dirty="0" smtClean="0">
                <a:solidFill>
                  <a:srgbClr val="FF0000"/>
                </a:solidFill>
              </a:rPr>
              <a:t> </a:t>
            </a:r>
          </a:p>
          <a:p>
            <a:pPr marL="857250" lvl="1" indent="-400050">
              <a:buFont typeface="+mj-lt"/>
              <a:buAutoNum type="romanUcPeriod"/>
            </a:pPr>
            <a:r>
              <a:rPr lang="it-IT" sz="1600" b="1" dirty="0" err="1" smtClean="0">
                <a:solidFill>
                  <a:srgbClr val="FF0000"/>
                </a:solidFill>
              </a:rPr>
              <a:t>Vacuum</a:t>
            </a:r>
            <a:r>
              <a:rPr lang="it-IT" sz="1600" b="1" dirty="0" smtClean="0">
                <a:solidFill>
                  <a:srgbClr val="FF0000"/>
                </a:solidFill>
              </a:rPr>
              <a:t> </a:t>
            </a:r>
            <a:r>
              <a:rPr lang="it-IT" sz="1600" b="1" dirty="0" err="1" smtClean="0">
                <a:solidFill>
                  <a:srgbClr val="FF0000"/>
                </a:solidFill>
              </a:rPr>
              <a:t>Infusion</a:t>
            </a:r>
            <a:endParaRPr lang="it-IT" sz="1600" b="1" dirty="0" smtClean="0">
              <a:solidFill>
                <a:srgbClr val="FF0000"/>
              </a:solidFill>
            </a:endParaRPr>
          </a:p>
          <a:p>
            <a:pPr marL="857250" lvl="1" indent="-400050">
              <a:buFont typeface="+mj-lt"/>
              <a:buAutoNum type="romanUcPeriod"/>
            </a:pPr>
            <a:r>
              <a:rPr lang="it-IT" sz="1600" dirty="0" err="1" smtClean="0"/>
              <a:t>Filament</a:t>
            </a:r>
            <a:r>
              <a:rPr lang="it-IT" sz="1600" dirty="0" smtClean="0"/>
              <a:t> </a:t>
            </a:r>
            <a:r>
              <a:rPr lang="it-IT" sz="1600" dirty="0" err="1" smtClean="0"/>
              <a:t>Winding</a:t>
            </a:r>
            <a:endParaRPr lang="it-IT" sz="1600" dirty="0" smtClean="0"/>
          </a:p>
          <a:p>
            <a:pPr marL="857250" lvl="1" indent="-400050">
              <a:buFont typeface="+mj-lt"/>
              <a:buAutoNum type="romanUcPeriod"/>
            </a:pPr>
            <a:r>
              <a:rPr lang="it-IT" sz="1600" dirty="0" err="1" smtClean="0"/>
              <a:t>Poltrusione</a:t>
            </a:r>
            <a:endParaRPr lang="it-IT" sz="1600" dirty="0"/>
          </a:p>
          <a:p>
            <a:pPr marL="857250" lvl="1" indent="-400050">
              <a:buFont typeface="+mj-lt"/>
              <a:buAutoNum type="romanUcPeriod"/>
            </a:pPr>
            <a:r>
              <a:rPr lang="it-IT" sz="1600" dirty="0" err="1" smtClean="0"/>
              <a:t>Braiding</a:t>
            </a:r>
            <a:r>
              <a:rPr lang="it-IT" sz="1600" dirty="0" smtClean="0"/>
              <a:t> </a:t>
            </a:r>
            <a:endParaRPr lang="it-IT" sz="1600" dirty="0"/>
          </a:p>
          <a:p>
            <a:pPr marL="342900" indent="-342900">
              <a:buFont typeface="+mj-lt"/>
              <a:buAutoNum type="arabicPeriod"/>
            </a:pPr>
            <a:r>
              <a:rPr lang="it-IT" sz="1600" dirty="0" err="1" smtClean="0"/>
              <a:t>Termoforming</a:t>
            </a:r>
            <a:r>
              <a:rPr lang="it-IT" sz="1600" dirty="0" smtClean="0"/>
              <a:t> </a:t>
            </a:r>
            <a:endParaRPr lang="it-IT" sz="1600" dirty="0"/>
          </a:p>
        </p:txBody>
      </p:sp>
      <p:pic>
        <p:nvPicPr>
          <p:cNvPr id="5" name="VodfQcrXpxc"/>
          <p:cNvPicPr>
            <a:picLocks noRot="1" noChangeAspect="1"/>
          </p:cNvPicPr>
          <p:nvPr>
            <a:videoFile r:link="rId1"/>
          </p:nvPr>
        </p:nvPicPr>
        <p:blipFill>
          <a:blip r:embed="rId4"/>
          <a:stretch>
            <a:fillRect/>
          </a:stretch>
        </p:blipFill>
        <p:spPr>
          <a:xfrm>
            <a:off x="2555776" y="2427734"/>
            <a:ext cx="6516555" cy="3665562"/>
          </a:xfrm>
          <a:prstGeom prst="rect">
            <a:avLst/>
          </a:prstGeom>
        </p:spPr>
      </p:pic>
      <p:sp>
        <p:nvSpPr>
          <p:cNvPr id="3" name="CasellaDiTesto 2"/>
          <p:cNvSpPr txBox="1"/>
          <p:nvPr/>
        </p:nvSpPr>
        <p:spPr>
          <a:xfrm>
            <a:off x="5868144" y="6106143"/>
            <a:ext cx="3096344" cy="369332"/>
          </a:xfrm>
          <a:prstGeom prst="rect">
            <a:avLst/>
          </a:prstGeom>
          <a:noFill/>
        </p:spPr>
        <p:txBody>
          <a:bodyPr wrap="square" rtlCol="0">
            <a:spAutoFit/>
          </a:bodyPr>
          <a:lstStyle/>
          <a:p>
            <a:r>
              <a:rPr lang="it-IT" dirty="0"/>
              <a:t>https://youtu.be/VodfQcrXpxc</a:t>
            </a:r>
          </a:p>
        </p:txBody>
      </p:sp>
    </p:spTree>
    <p:extLst>
      <p:ext uri="{BB962C8B-B14F-4D97-AF65-F5344CB8AC3E}">
        <p14:creationId xmlns:p14="http://schemas.microsoft.com/office/powerpoint/2010/main" val="1398430302"/>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Filament</a:t>
            </a:r>
            <a:r>
              <a:rPr lang="it-IT" sz="1800" dirty="0" smtClean="0"/>
              <a:t> </a:t>
            </a:r>
            <a:r>
              <a:rPr lang="it-IT" sz="1800" dirty="0" err="1" smtClean="0"/>
              <a:t>Winding</a:t>
            </a:r>
            <a:endParaRPr lang="it-IT" sz="1800" dirty="0"/>
          </a:p>
        </p:txBody>
      </p:sp>
      <p:sp>
        <p:nvSpPr>
          <p:cNvPr id="7" name="Rettangolo 6"/>
          <p:cNvSpPr/>
          <p:nvPr/>
        </p:nvSpPr>
        <p:spPr>
          <a:xfrm>
            <a:off x="92688" y="2713998"/>
            <a:ext cx="8784976" cy="3046988"/>
          </a:xfrm>
          <a:prstGeom prst="rect">
            <a:avLst/>
          </a:prstGeom>
        </p:spPr>
        <p:txBody>
          <a:bodyPr wrap="square">
            <a:spAutoFit/>
          </a:bodyPr>
          <a:lstStyle/>
          <a:p>
            <a:pPr marL="342900" indent="-342900">
              <a:buFont typeface="+mj-lt"/>
              <a:buAutoNum type="arabicPeriod"/>
            </a:pPr>
            <a:r>
              <a:rPr lang="it-IT" sz="1600" dirty="0" smtClean="0"/>
              <a:t>Spray </a:t>
            </a:r>
            <a:r>
              <a:rPr lang="it-IT" sz="1600" dirty="0" err="1" smtClean="0"/>
              <a:t>lay</a:t>
            </a:r>
            <a:r>
              <a:rPr lang="it-IT" sz="1600" dirty="0" smtClean="0"/>
              <a:t>-up</a:t>
            </a:r>
          </a:p>
          <a:p>
            <a:pPr marL="342900" indent="-342900">
              <a:buFont typeface="+mj-lt"/>
              <a:buAutoNum type="arabicPeriod"/>
            </a:pPr>
            <a:r>
              <a:rPr lang="it-IT" sz="1600" dirty="0" err="1"/>
              <a:t>H</a:t>
            </a:r>
            <a:r>
              <a:rPr lang="it-IT" sz="1600" dirty="0" err="1" smtClean="0"/>
              <a:t>and</a:t>
            </a:r>
            <a:r>
              <a:rPr lang="it-IT" sz="1600" dirty="0" smtClean="0"/>
              <a:t> </a:t>
            </a:r>
            <a:r>
              <a:rPr lang="it-IT" sz="1600" dirty="0"/>
              <a:t>made </a:t>
            </a:r>
            <a:r>
              <a:rPr lang="it-IT" sz="1600" dirty="0" err="1" smtClean="0"/>
              <a:t>lay</a:t>
            </a:r>
            <a:r>
              <a:rPr lang="it-IT" sz="1600" dirty="0" smtClean="0"/>
              <a:t>-up </a:t>
            </a:r>
            <a:endParaRPr lang="it-IT" sz="1600" dirty="0"/>
          </a:p>
          <a:p>
            <a:pPr marL="342900" indent="-342900">
              <a:buFont typeface="+mj-lt"/>
              <a:buAutoNum type="arabicPeriod"/>
            </a:pPr>
            <a:r>
              <a:rPr lang="it-IT" sz="1600" dirty="0" err="1" smtClean="0"/>
              <a:t>Prepreg</a:t>
            </a:r>
            <a:r>
              <a:rPr lang="it-IT" sz="1600" dirty="0" smtClean="0"/>
              <a:t>:</a:t>
            </a:r>
          </a:p>
          <a:p>
            <a:pPr marL="857250" lvl="1" indent="-400050">
              <a:buFont typeface="+mj-lt"/>
              <a:buAutoNum type="romanUcPeriod"/>
            </a:pPr>
            <a:r>
              <a:rPr lang="it-IT" sz="1600" dirty="0" smtClean="0"/>
              <a:t>In/Out Autoclave </a:t>
            </a:r>
          </a:p>
          <a:p>
            <a:pPr marL="857250" lvl="1" indent="-400050">
              <a:buFont typeface="+mj-lt"/>
              <a:buAutoNum type="romanUcPeriod"/>
            </a:pPr>
            <a:r>
              <a:rPr lang="it-IT" sz="1600" dirty="0" err="1" smtClean="0"/>
              <a:t>Prepreg</a:t>
            </a:r>
            <a:r>
              <a:rPr lang="it-IT" sz="1600" dirty="0" smtClean="0"/>
              <a:t> </a:t>
            </a:r>
            <a:r>
              <a:rPr lang="it-IT" sz="1600" dirty="0"/>
              <a:t>+ </a:t>
            </a:r>
            <a:r>
              <a:rPr lang="it-IT" sz="1600" dirty="0" smtClean="0"/>
              <a:t>Pressa </a:t>
            </a:r>
          </a:p>
          <a:p>
            <a:pPr marL="342900" indent="-342900">
              <a:buFont typeface="+mj-lt"/>
              <a:buAutoNum type="arabicPeriod"/>
            </a:pPr>
            <a:r>
              <a:rPr lang="it-IT" sz="1600" dirty="0" err="1" smtClean="0"/>
              <a:t>Injection</a:t>
            </a:r>
            <a:r>
              <a:rPr lang="it-IT" sz="1600" dirty="0" smtClean="0"/>
              <a:t> </a:t>
            </a:r>
            <a:r>
              <a:rPr lang="it-IT" sz="1600" dirty="0" err="1" smtClean="0"/>
              <a:t>moulding</a:t>
            </a:r>
            <a:r>
              <a:rPr lang="it-IT" sz="1600" dirty="0" smtClean="0"/>
              <a:t>:</a:t>
            </a:r>
          </a:p>
          <a:p>
            <a:pPr marL="857250" lvl="1" indent="-400050">
              <a:buFont typeface="+mj-lt"/>
              <a:buAutoNum type="romanUcPeriod"/>
            </a:pPr>
            <a:r>
              <a:rPr lang="it-IT" sz="1600" dirty="0" smtClean="0"/>
              <a:t>RTM</a:t>
            </a:r>
            <a:r>
              <a:rPr lang="it-IT" sz="1600" b="1" dirty="0" smtClean="0">
                <a:solidFill>
                  <a:srgbClr val="FF0000"/>
                </a:solidFill>
              </a:rPr>
              <a:t> </a:t>
            </a:r>
          </a:p>
          <a:p>
            <a:pPr marL="857250" lvl="1" indent="-400050">
              <a:buFont typeface="+mj-lt"/>
              <a:buAutoNum type="romanUcPeriod"/>
            </a:pPr>
            <a:r>
              <a:rPr lang="it-IT" sz="1600" dirty="0" err="1" smtClean="0"/>
              <a:t>Vacuum</a:t>
            </a:r>
            <a:r>
              <a:rPr lang="it-IT" sz="1600" dirty="0" smtClean="0"/>
              <a:t> </a:t>
            </a:r>
            <a:r>
              <a:rPr lang="it-IT" sz="1600" dirty="0" err="1" smtClean="0"/>
              <a:t>Infusion</a:t>
            </a:r>
            <a:endParaRPr lang="it-IT" sz="1600" dirty="0" smtClean="0"/>
          </a:p>
          <a:p>
            <a:pPr marL="857250" lvl="1" indent="-400050">
              <a:buFont typeface="+mj-lt"/>
              <a:buAutoNum type="romanUcPeriod"/>
            </a:pPr>
            <a:r>
              <a:rPr lang="it-IT" sz="1600" b="1" dirty="0" err="1" smtClean="0">
                <a:solidFill>
                  <a:srgbClr val="FF0000"/>
                </a:solidFill>
              </a:rPr>
              <a:t>Filament</a:t>
            </a:r>
            <a:r>
              <a:rPr lang="it-IT" sz="1600" b="1" dirty="0" smtClean="0">
                <a:solidFill>
                  <a:srgbClr val="FF0000"/>
                </a:solidFill>
              </a:rPr>
              <a:t> </a:t>
            </a:r>
            <a:r>
              <a:rPr lang="it-IT" sz="1600" b="1" dirty="0" err="1" smtClean="0">
                <a:solidFill>
                  <a:srgbClr val="FF0000"/>
                </a:solidFill>
              </a:rPr>
              <a:t>Winding</a:t>
            </a:r>
            <a:endParaRPr lang="it-IT" sz="1600" b="1" dirty="0" smtClean="0">
              <a:solidFill>
                <a:srgbClr val="FF0000"/>
              </a:solidFill>
            </a:endParaRPr>
          </a:p>
          <a:p>
            <a:pPr marL="857250" lvl="1" indent="-400050">
              <a:buFont typeface="+mj-lt"/>
              <a:buAutoNum type="romanUcPeriod"/>
            </a:pPr>
            <a:r>
              <a:rPr lang="it-IT" sz="1600" dirty="0" err="1" smtClean="0"/>
              <a:t>Poltrusione</a:t>
            </a:r>
            <a:endParaRPr lang="it-IT" sz="1600" dirty="0"/>
          </a:p>
          <a:p>
            <a:pPr marL="857250" lvl="1" indent="-400050">
              <a:buFont typeface="+mj-lt"/>
              <a:buAutoNum type="romanUcPeriod"/>
            </a:pPr>
            <a:r>
              <a:rPr lang="it-IT" sz="1600" dirty="0" err="1" smtClean="0"/>
              <a:t>Braiding</a:t>
            </a:r>
            <a:r>
              <a:rPr lang="it-IT" sz="1600" dirty="0" smtClean="0"/>
              <a:t> </a:t>
            </a:r>
            <a:endParaRPr lang="it-IT" sz="1600" dirty="0"/>
          </a:p>
          <a:p>
            <a:pPr marL="342900" indent="-342900">
              <a:buFont typeface="+mj-lt"/>
              <a:buAutoNum type="arabicPeriod"/>
            </a:pPr>
            <a:r>
              <a:rPr lang="it-IT" sz="1600" dirty="0" err="1" smtClean="0"/>
              <a:t>Termoforming</a:t>
            </a:r>
            <a:r>
              <a:rPr lang="it-IT" sz="1600" dirty="0" smtClean="0"/>
              <a:t> </a:t>
            </a:r>
            <a:endParaRPr lang="it-IT" sz="1600" dirty="0"/>
          </a:p>
        </p:txBody>
      </p:sp>
      <p:pic>
        <p:nvPicPr>
          <p:cNvPr id="6" name="NZwvRRoR1xw"/>
          <p:cNvPicPr>
            <a:picLocks noRot="1" noChangeAspect="1"/>
          </p:cNvPicPr>
          <p:nvPr>
            <a:videoFile r:link="rId1"/>
          </p:nvPr>
        </p:nvPicPr>
        <p:blipFill>
          <a:blip r:embed="rId4"/>
          <a:stretch>
            <a:fillRect/>
          </a:stretch>
        </p:blipFill>
        <p:spPr>
          <a:xfrm>
            <a:off x="2663957" y="2499742"/>
            <a:ext cx="6388541" cy="3593554"/>
          </a:xfrm>
          <a:prstGeom prst="rect">
            <a:avLst/>
          </a:prstGeom>
        </p:spPr>
      </p:pic>
      <p:sp>
        <p:nvSpPr>
          <p:cNvPr id="3" name="CasellaDiTesto 2"/>
          <p:cNvSpPr txBox="1"/>
          <p:nvPr/>
        </p:nvSpPr>
        <p:spPr>
          <a:xfrm>
            <a:off x="5909560" y="6122886"/>
            <a:ext cx="3240360" cy="369332"/>
          </a:xfrm>
          <a:prstGeom prst="rect">
            <a:avLst/>
          </a:prstGeom>
          <a:noFill/>
        </p:spPr>
        <p:txBody>
          <a:bodyPr wrap="square" rtlCol="0">
            <a:spAutoFit/>
          </a:bodyPr>
          <a:lstStyle/>
          <a:p>
            <a:r>
              <a:rPr lang="it-IT" dirty="0"/>
              <a:t>https://youtu.be/NZwvRRoR1xw</a:t>
            </a:r>
          </a:p>
        </p:txBody>
      </p:sp>
    </p:spTree>
    <p:extLst>
      <p:ext uri="{BB962C8B-B14F-4D97-AF65-F5344CB8AC3E}">
        <p14:creationId xmlns:p14="http://schemas.microsoft.com/office/powerpoint/2010/main" val="4230326466"/>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Poltrusione</a:t>
            </a:r>
            <a:endParaRPr lang="it-IT" sz="1800" dirty="0"/>
          </a:p>
        </p:txBody>
      </p:sp>
      <p:sp>
        <p:nvSpPr>
          <p:cNvPr id="7" name="Rettangolo 6"/>
          <p:cNvSpPr/>
          <p:nvPr/>
        </p:nvSpPr>
        <p:spPr>
          <a:xfrm>
            <a:off x="92688" y="2713998"/>
            <a:ext cx="8784976" cy="3046988"/>
          </a:xfrm>
          <a:prstGeom prst="rect">
            <a:avLst/>
          </a:prstGeom>
        </p:spPr>
        <p:txBody>
          <a:bodyPr wrap="square">
            <a:spAutoFit/>
          </a:bodyPr>
          <a:lstStyle/>
          <a:p>
            <a:pPr marL="342900" indent="-342900">
              <a:buFont typeface="+mj-lt"/>
              <a:buAutoNum type="arabicPeriod"/>
            </a:pPr>
            <a:r>
              <a:rPr lang="it-IT" sz="1600" dirty="0" smtClean="0"/>
              <a:t>Spray </a:t>
            </a:r>
            <a:r>
              <a:rPr lang="it-IT" sz="1600" dirty="0" err="1" smtClean="0"/>
              <a:t>lay</a:t>
            </a:r>
            <a:r>
              <a:rPr lang="it-IT" sz="1600" dirty="0" smtClean="0"/>
              <a:t>-up</a:t>
            </a:r>
          </a:p>
          <a:p>
            <a:pPr marL="342900" indent="-342900">
              <a:buFont typeface="+mj-lt"/>
              <a:buAutoNum type="arabicPeriod"/>
            </a:pPr>
            <a:r>
              <a:rPr lang="it-IT" sz="1600" dirty="0" err="1"/>
              <a:t>H</a:t>
            </a:r>
            <a:r>
              <a:rPr lang="it-IT" sz="1600" dirty="0" err="1" smtClean="0"/>
              <a:t>and</a:t>
            </a:r>
            <a:r>
              <a:rPr lang="it-IT" sz="1600" dirty="0" smtClean="0"/>
              <a:t> </a:t>
            </a:r>
            <a:r>
              <a:rPr lang="it-IT" sz="1600" dirty="0"/>
              <a:t>made </a:t>
            </a:r>
            <a:r>
              <a:rPr lang="it-IT" sz="1600" dirty="0" err="1" smtClean="0"/>
              <a:t>lay</a:t>
            </a:r>
            <a:r>
              <a:rPr lang="it-IT" sz="1600" dirty="0" smtClean="0"/>
              <a:t>-up </a:t>
            </a:r>
            <a:endParaRPr lang="it-IT" sz="1600" dirty="0"/>
          </a:p>
          <a:p>
            <a:pPr marL="342900" indent="-342900">
              <a:buFont typeface="+mj-lt"/>
              <a:buAutoNum type="arabicPeriod"/>
            </a:pPr>
            <a:r>
              <a:rPr lang="it-IT" sz="1600" dirty="0" err="1" smtClean="0"/>
              <a:t>Prepreg</a:t>
            </a:r>
            <a:r>
              <a:rPr lang="it-IT" sz="1600" dirty="0" smtClean="0"/>
              <a:t>:</a:t>
            </a:r>
          </a:p>
          <a:p>
            <a:pPr marL="857250" lvl="1" indent="-400050">
              <a:buFont typeface="+mj-lt"/>
              <a:buAutoNum type="romanUcPeriod"/>
            </a:pPr>
            <a:r>
              <a:rPr lang="it-IT" sz="1600" dirty="0" smtClean="0"/>
              <a:t>In/Out Autoclave </a:t>
            </a:r>
          </a:p>
          <a:p>
            <a:pPr marL="857250" lvl="1" indent="-400050">
              <a:buFont typeface="+mj-lt"/>
              <a:buAutoNum type="romanUcPeriod"/>
            </a:pPr>
            <a:r>
              <a:rPr lang="it-IT" sz="1600" dirty="0" err="1" smtClean="0"/>
              <a:t>Prepreg</a:t>
            </a:r>
            <a:r>
              <a:rPr lang="it-IT" sz="1600" dirty="0" smtClean="0"/>
              <a:t> </a:t>
            </a:r>
            <a:r>
              <a:rPr lang="it-IT" sz="1600" dirty="0"/>
              <a:t>+ </a:t>
            </a:r>
            <a:r>
              <a:rPr lang="it-IT" sz="1600" dirty="0" smtClean="0"/>
              <a:t>Pressa </a:t>
            </a:r>
          </a:p>
          <a:p>
            <a:pPr marL="342900" indent="-342900">
              <a:buFont typeface="+mj-lt"/>
              <a:buAutoNum type="arabicPeriod"/>
            </a:pPr>
            <a:r>
              <a:rPr lang="it-IT" sz="1600" dirty="0" err="1" smtClean="0"/>
              <a:t>Injection</a:t>
            </a:r>
            <a:r>
              <a:rPr lang="it-IT" sz="1600" dirty="0" smtClean="0"/>
              <a:t> </a:t>
            </a:r>
            <a:r>
              <a:rPr lang="it-IT" sz="1600" dirty="0" err="1" smtClean="0"/>
              <a:t>moulding</a:t>
            </a:r>
            <a:r>
              <a:rPr lang="it-IT" sz="1600" dirty="0" smtClean="0"/>
              <a:t>:</a:t>
            </a:r>
          </a:p>
          <a:p>
            <a:pPr marL="857250" lvl="1" indent="-400050">
              <a:buFont typeface="+mj-lt"/>
              <a:buAutoNum type="romanUcPeriod"/>
            </a:pPr>
            <a:r>
              <a:rPr lang="it-IT" sz="1600" dirty="0" smtClean="0"/>
              <a:t>RTM</a:t>
            </a:r>
            <a:r>
              <a:rPr lang="it-IT" sz="1600" b="1" dirty="0" smtClean="0">
                <a:solidFill>
                  <a:srgbClr val="FF0000"/>
                </a:solidFill>
              </a:rPr>
              <a:t> </a:t>
            </a:r>
          </a:p>
          <a:p>
            <a:pPr marL="857250" lvl="1" indent="-400050">
              <a:buFont typeface="+mj-lt"/>
              <a:buAutoNum type="romanUcPeriod"/>
            </a:pPr>
            <a:r>
              <a:rPr lang="it-IT" sz="1600" dirty="0" err="1" smtClean="0"/>
              <a:t>Vacuum</a:t>
            </a:r>
            <a:r>
              <a:rPr lang="it-IT" sz="1600" dirty="0" smtClean="0"/>
              <a:t> </a:t>
            </a:r>
            <a:r>
              <a:rPr lang="it-IT" sz="1600" dirty="0" err="1" smtClean="0"/>
              <a:t>Infusion</a:t>
            </a:r>
            <a:endParaRPr lang="it-IT" sz="1600" dirty="0" smtClean="0"/>
          </a:p>
          <a:p>
            <a:pPr marL="857250" lvl="1" indent="-400050">
              <a:buFont typeface="+mj-lt"/>
              <a:buAutoNum type="romanUcPeriod"/>
            </a:pPr>
            <a:r>
              <a:rPr lang="it-IT" sz="1600" dirty="0" err="1" smtClean="0"/>
              <a:t>Filament</a:t>
            </a:r>
            <a:r>
              <a:rPr lang="it-IT" sz="1600" dirty="0" smtClean="0"/>
              <a:t> </a:t>
            </a:r>
            <a:r>
              <a:rPr lang="it-IT" sz="1600" dirty="0" err="1" smtClean="0"/>
              <a:t>Winding</a:t>
            </a:r>
            <a:endParaRPr lang="it-IT" sz="1600" dirty="0" smtClean="0"/>
          </a:p>
          <a:p>
            <a:pPr marL="857250" lvl="1" indent="-400050">
              <a:buFont typeface="+mj-lt"/>
              <a:buAutoNum type="romanUcPeriod"/>
            </a:pPr>
            <a:r>
              <a:rPr lang="it-IT" sz="1600" b="1" dirty="0" err="1" smtClean="0">
                <a:solidFill>
                  <a:srgbClr val="FF0000"/>
                </a:solidFill>
              </a:rPr>
              <a:t>Poltrusione</a:t>
            </a:r>
            <a:endParaRPr lang="it-IT" sz="1600" b="1" dirty="0">
              <a:solidFill>
                <a:srgbClr val="FF0000"/>
              </a:solidFill>
            </a:endParaRPr>
          </a:p>
          <a:p>
            <a:pPr marL="857250" lvl="1" indent="-400050">
              <a:buFont typeface="+mj-lt"/>
              <a:buAutoNum type="romanUcPeriod"/>
            </a:pPr>
            <a:r>
              <a:rPr lang="it-IT" sz="1600" dirty="0" err="1" smtClean="0"/>
              <a:t>Braiding</a:t>
            </a:r>
            <a:r>
              <a:rPr lang="it-IT" sz="1600" dirty="0" smtClean="0"/>
              <a:t> </a:t>
            </a:r>
            <a:endParaRPr lang="it-IT" sz="1600" dirty="0"/>
          </a:p>
          <a:p>
            <a:pPr marL="342900" indent="-342900">
              <a:buFont typeface="+mj-lt"/>
              <a:buAutoNum type="arabicPeriod"/>
            </a:pPr>
            <a:r>
              <a:rPr lang="it-IT" sz="1600" dirty="0" err="1" smtClean="0"/>
              <a:t>Termoforming</a:t>
            </a:r>
            <a:r>
              <a:rPr lang="it-IT" sz="1600" dirty="0" smtClean="0"/>
              <a:t> </a:t>
            </a:r>
            <a:endParaRPr lang="it-IT" sz="1600" dirty="0"/>
          </a:p>
        </p:txBody>
      </p:sp>
      <p:pic>
        <p:nvPicPr>
          <p:cNvPr id="3" name="1sH9rIGWNvc"/>
          <p:cNvPicPr>
            <a:picLocks noRot="1" noChangeAspect="1"/>
          </p:cNvPicPr>
          <p:nvPr>
            <a:videoFile r:link="rId1"/>
          </p:nvPr>
        </p:nvPicPr>
        <p:blipFill>
          <a:blip r:embed="rId4"/>
          <a:stretch>
            <a:fillRect/>
          </a:stretch>
        </p:blipFill>
        <p:spPr>
          <a:xfrm>
            <a:off x="2663957" y="2420888"/>
            <a:ext cx="6388541" cy="3593554"/>
          </a:xfrm>
          <a:prstGeom prst="rect">
            <a:avLst/>
          </a:prstGeom>
        </p:spPr>
      </p:pic>
      <p:sp>
        <p:nvSpPr>
          <p:cNvPr id="5" name="CasellaDiTesto 4"/>
          <p:cNvSpPr txBox="1"/>
          <p:nvPr/>
        </p:nvSpPr>
        <p:spPr>
          <a:xfrm>
            <a:off x="5884146" y="6054096"/>
            <a:ext cx="3168352" cy="369332"/>
          </a:xfrm>
          <a:prstGeom prst="rect">
            <a:avLst/>
          </a:prstGeom>
          <a:noFill/>
        </p:spPr>
        <p:txBody>
          <a:bodyPr wrap="square" rtlCol="0">
            <a:spAutoFit/>
          </a:bodyPr>
          <a:lstStyle/>
          <a:p>
            <a:r>
              <a:rPr lang="it-IT" dirty="0"/>
              <a:t>https://youtu.be/1sH9rIGWNvc</a:t>
            </a:r>
          </a:p>
        </p:txBody>
      </p:sp>
    </p:spTree>
    <p:extLst>
      <p:ext uri="{BB962C8B-B14F-4D97-AF65-F5344CB8AC3E}">
        <p14:creationId xmlns:p14="http://schemas.microsoft.com/office/powerpoint/2010/main" val="4120892442"/>
      </p:ext>
    </p:extLst>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p:cTn id="7" fill="hold" display="0">
                  <p:stCondLst>
                    <p:cond delay="indefinite"/>
                  </p:stCondLst>
                </p:cTn>
                <p:tgtEl>
                  <p:spTgt spid="3"/>
                </p:tgtEl>
              </p:cMediaNode>
            </p:video>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Braiding</a:t>
            </a:r>
            <a:endParaRPr lang="it-IT" sz="1800" dirty="0"/>
          </a:p>
        </p:txBody>
      </p:sp>
      <p:sp>
        <p:nvSpPr>
          <p:cNvPr id="7" name="Rettangolo 6"/>
          <p:cNvSpPr/>
          <p:nvPr/>
        </p:nvSpPr>
        <p:spPr>
          <a:xfrm>
            <a:off x="92688" y="2713998"/>
            <a:ext cx="8784976" cy="3046988"/>
          </a:xfrm>
          <a:prstGeom prst="rect">
            <a:avLst/>
          </a:prstGeom>
        </p:spPr>
        <p:txBody>
          <a:bodyPr wrap="square">
            <a:spAutoFit/>
          </a:bodyPr>
          <a:lstStyle/>
          <a:p>
            <a:pPr marL="342900" indent="-342900">
              <a:buFont typeface="+mj-lt"/>
              <a:buAutoNum type="arabicPeriod"/>
            </a:pPr>
            <a:r>
              <a:rPr lang="it-IT" sz="1600" dirty="0" smtClean="0"/>
              <a:t>Spray </a:t>
            </a:r>
            <a:r>
              <a:rPr lang="it-IT" sz="1600" dirty="0" err="1" smtClean="0"/>
              <a:t>lay</a:t>
            </a:r>
            <a:r>
              <a:rPr lang="it-IT" sz="1600" dirty="0" smtClean="0"/>
              <a:t>-up</a:t>
            </a:r>
          </a:p>
          <a:p>
            <a:pPr marL="342900" indent="-342900">
              <a:buFont typeface="+mj-lt"/>
              <a:buAutoNum type="arabicPeriod"/>
            </a:pPr>
            <a:r>
              <a:rPr lang="it-IT" sz="1600" dirty="0" err="1"/>
              <a:t>H</a:t>
            </a:r>
            <a:r>
              <a:rPr lang="it-IT" sz="1600" dirty="0" err="1" smtClean="0"/>
              <a:t>and</a:t>
            </a:r>
            <a:r>
              <a:rPr lang="it-IT" sz="1600" dirty="0" smtClean="0"/>
              <a:t> </a:t>
            </a:r>
            <a:r>
              <a:rPr lang="it-IT" sz="1600" dirty="0"/>
              <a:t>made </a:t>
            </a:r>
            <a:r>
              <a:rPr lang="it-IT" sz="1600" dirty="0" err="1" smtClean="0"/>
              <a:t>lay</a:t>
            </a:r>
            <a:r>
              <a:rPr lang="it-IT" sz="1600" dirty="0" smtClean="0"/>
              <a:t>-up </a:t>
            </a:r>
            <a:endParaRPr lang="it-IT" sz="1600" dirty="0"/>
          </a:p>
          <a:p>
            <a:pPr marL="342900" indent="-342900">
              <a:buFont typeface="+mj-lt"/>
              <a:buAutoNum type="arabicPeriod"/>
            </a:pPr>
            <a:r>
              <a:rPr lang="it-IT" sz="1600" dirty="0" err="1" smtClean="0"/>
              <a:t>Prepreg</a:t>
            </a:r>
            <a:r>
              <a:rPr lang="it-IT" sz="1600" dirty="0" smtClean="0"/>
              <a:t>:</a:t>
            </a:r>
          </a:p>
          <a:p>
            <a:pPr marL="857250" lvl="1" indent="-400050">
              <a:buFont typeface="+mj-lt"/>
              <a:buAutoNum type="romanUcPeriod"/>
            </a:pPr>
            <a:r>
              <a:rPr lang="it-IT" sz="1600" dirty="0" smtClean="0"/>
              <a:t>In/Out Autoclave </a:t>
            </a:r>
          </a:p>
          <a:p>
            <a:pPr marL="857250" lvl="1" indent="-400050">
              <a:buFont typeface="+mj-lt"/>
              <a:buAutoNum type="romanUcPeriod"/>
            </a:pPr>
            <a:r>
              <a:rPr lang="it-IT" sz="1600" dirty="0" err="1" smtClean="0"/>
              <a:t>Prepreg</a:t>
            </a:r>
            <a:r>
              <a:rPr lang="it-IT" sz="1600" dirty="0" smtClean="0"/>
              <a:t> </a:t>
            </a:r>
            <a:r>
              <a:rPr lang="it-IT" sz="1600" dirty="0"/>
              <a:t>+ </a:t>
            </a:r>
            <a:r>
              <a:rPr lang="it-IT" sz="1600" dirty="0" smtClean="0"/>
              <a:t>Pressa </a:t>
            </a:r>
          </a:p>
          <a:p>
            <a:pPr marL="342900" indent="-342900">
              <a:buFont typeface="+mj-lt"/>
              <a:buAutoNum type="arabicPeriod"/>
            </a:pPr>
            <a:r>
              <a:rPr lang="it-IT" sz="1600" dirty="0" err="1" smtClean="0"/>
              <a:t>Injection</a:t>
            </a:r>
            <a:r>
              <a:rPr lang="it-IT" sz="1600" dirty="0" smtClean="0"/>
              <a:t> </a:t>
            </a:r>
            <a:r>
              <a:rPr lang="it-IT" sz="1600" dirty="0" err="1" smtClean="0"/>
              <a:t>moulding</a:t>
            </a:r>
            <a:r>
              <a:rPr lang="it-IT" sz="1600" dirty="0" smtClean="0"/>
              <a:t>:</a:t>
            </a:r>
          </a:p>
          <a:p>
            <a:pPr marL="857250" lvl="1" indent="-400050">
              <a:buFont typeface="+mj-lt"/>
              <a:buAutoNum type="romanUcPeriod"/>
            </a:pPr>
            <a:r>
              <a:rPr lang="it-IT" sz="1600" dirty="0" smtClean="0"/>
              <a:t>RTM</a:t>
            </a:r>
            <a:r>
              <a:rPr lang="it-IT" sz="1600" b="1" dirty="0" smtClean="0">
                <a:solidFill>
                  <a:srgbClr val="FF0000"/>
                </a:solidFill>
              </a:rPr>
              <a:t> </a:t>
            </a:r>
          </a:p>
          <a:p>
            <a:pPr marL="857250" lvl="1" indent="-400050">
              <a:buFont typeface="+mj-lt"/>
              <a:buAutoNum type="romanUcPeriod"/>
            </a:pPr>
            <a:r>
              <a:rPr lang="it-IT" sz="1600" dirty="0" err="1" smtClean="0"/>
              <a:t>Vacuum</a:t>
            </a:r>
            <a:r>
              <a:rPr lang="it-IT" sz="1600" dirty="0" smtClean="0"/>
              <a:t> </a:t>
            </a:r>
            <a:r>
              <a:rPr lang="it-IT" sz="1600" dirty="0" err="1" smtClean="0"/>
              <a:t>Infusion</a:t>
            </a:r>
            <a:endParaRPr lang="it-IT" sz="1600" dirty="0" smtClean="0"/>
          </a:p>
          <a:p>
            <a:pPr marL="857250" lvl="1" indent="-400050">
              <a:buFont typeface="+mj-lt"/>
              <a:buAutoNum type="romanUcPeriod"/>
            </a:pPr>
            <a:r>
              <a:rPr lang="it-IT" sz="1600" dirty="0" err="1" smtClean="0"/>
              <a:t>Filament</a:t>
            </a:r>
            <a:r>
              <a:rPr lang="it-IT" sz="1600" dirty="0" smtClean="0"/>
              <a:t> </a:t>
            </a:r>
            <a:r>
              <a:rPr lang="it-IT" sz="1600" dirty="0" err="1" smtClean="0"/>
              <a:t>Winding</a:t>
            </a:r>
            <a:endParaRPr lang="it-IT" sz="1600" dirty="0" smtClean="0"/>
          </a:p>
          <a:p>
            <a:pPr marL="857250" lvl="1" indent="-400050">
              <a:buFont typeface="+mj-lt"/>
              <a:buAutoNum type="romanUcPeriod"/>
            </a:pPr>
            <a:r>
              <a:rPr lang="it-IT" sz="1600" dirty="0" err="1" smtClean="0"/>
              <a:t>Poltrusione</a:t>
            </a:r>
            <a:endParaRPr lang="it-IT" sz="1600" dirty="0"/>
          </a:p>
          <a:p>
            <a:pPr marL="857250" lvl="1" indent="-400050">
              <a:buFont typeface="+mj-lt"/>
              <a:buAutoNum type="romanUcPeriod"/>
            </a:pPr>
            <a:r>
              <a:rPr lang="it-IT" sz="1600" b="1" dirty="0" err="1" smtClean="0">
                <a:solidFill>
                  <a:srgbClr val="FF0000"/>
                </a:solidFill>
              </a:rPr>
              <a:t>Braiding</a:t>
            </a:r>
            <a:r>
              <a:rPr lang="it-IT" sz="1600" dirty="0" smtClean="0"/>
              <a:t> </a:t>
            </a:r>
            <a:endParaRPr lang="it-IT" sz="1600" dirty="0"/>
          </a:p>
          <a:p>
            <a:pPr marL="342900" indent="-342900">
              <a:buFont typeface="+mj-lt"/>
              <a:buAutoNum type="arabicPeriod"/>
            </a:pPr>
            <a:r>
              <a:rPr lang="it-IT" sz="1600" dirty="0" err="1" smtClean="0"/>
              <a:t>Termoforming</a:t>
            </a:r>
            <a:r>
              <a:rPr lang="it-IT" sz="1600" dirty="0" smtClean="0"/>
              <a:t> </a:t>
            </a:r>
            <a:endParaRPr lang="it-IT" sz="1600" dirty="0"/>
          </a:p>
        </p:txBody>
      </p:sp>
      <p:pic>
        <p:nvPicPr>
          <p:cNvPr id="5" name="E9_21CDLoBo"/>
          <p:cNvPicPr>
            <a:picLocks noRot="1" noChangeAspect="1"/>
          </p:cNvPicPr>
          <p:nvPr>
            <a:videoFile r:link="rId1"/>
          </p:nvPr>
        </p:nvPicPr>
        <p:blipFill>
          <a:blip r:embed="rId4"/>
          <a:stretch>
            <a:fillRect/>
          </a:stretch>
        </p:blipFill>
        <p:spPr>
          <a:xfrm>
            <a:off x="2663957" y="2420888"/>
            <a:ext cx="6388541" cy="3593554"/>
          </a:xfrm>
          <a:prstGeom prst="rect">
            <a:avLst/>
          </a:prstGeom>
        </p:spPr>
      </p:pic>
      <p:sp>
        <p:nvSpPr>
          <p:cNvPr id="3" name="CasellaDiTesto 2"/>
          <p:cNvSpPr txBox="1"/>
          <p:nvPr/>
        </p:nvSpPr>
        <p:spPr>
          <a:xfrm>
            <a:off x="5916703" y="6085454"/>
            <a:ext cx="3168352" cy="369332"/>
          </a:xfrm>
          <a:prstGeom prst="rect">
            <a:avLst/>
          </a:prstGeom>
          <a:noFill/>
        </p:spPr>
        <p:txBody>
          <a:bodyPr wrap="square" rtlCol="0">
            <a:spAutoFit/>
          </a:bodyPr>
          <a:lstStyle/>
          <a:p>
            <a:r>
              <a:rPr lang="it-IT" dirty="0"/>
              <a:t>https://youtu.be/E9_21CDLoBo</a:t>
            </a:r>
          </a:p>
        </p:txBody>
      </p:sp>
    </p:spTree>
    <p:extLst>
      <p:ext uri="{BB962C8B-B14F-4D97-AF65-F5344CB8AC3E}">
        <p14:creationId xmlns:p14="http://schemas.microsoft.com/office/powerpoint/2010/main" val="4121155933"/>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Infusion</a:t>
            </a:r>
            <a:r>
              <a:rPr lang="it-IT" sz="1800" dirty="0" smtClean="0"/>
              <a:t>: layout</a:t>
            </a:r>
            <a:endParaRPr lang="it-IT" sz="1800" dirty="0"/>
          </a:p>
        </p:txBody>
      </p:sp>
      <p:pic>
        <p:nvPicPr>
          <p:cNvPr id="5124" name="Picture 4" descr="http://www.airtech.lu/medias/processes/resin-infusion/resin-infusion-process-bi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2348880"/>
            <a:ext cx="6306781" cy="399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4367507"/>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http://www.airtech.lu/medias/processes/prepreg-autoclav/schema1-bi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700808"/>
            <a:ext cx="6048672" cy="4645380"/>
          </a:xfrm>
          <a:prstGeom prst="rect">
            <a:avLst/>
          </a:prstGeom>
          <a:noFill/>
          <a:extLst>
            <a:ext uri="{909E8E84-426E-40DD-AFC4-6F175D3DCCD1}">
              <a14:hiddenFill xmlns:a14="http://schemas.microsoft.com/office/drawing/2010/main">
                <a:solidFill>
                  <a:srgbClr val="FFFFFF"/>
                </a:solidFill>
              </a14:hiddenFill>
            </a:ext>
          </a:extLst>
        </p:spPr>
      </p:pic>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Pre-Preg</a:t>
            </a:r>
            <a:r>
              <a:rPr lang="it-IT" sz="1800" dirty="0" smtClean="0"/>
              <a:t>: layout</a:t>
            </a:r>
            <a:endParaRPr lang="it-IT" sz="1800" dirty="0"/>
          </a:p>
        </p:txBody>
      </p:sp>
    </p:spTree>
    <p:extLst>
      <p:ext uri="{BB962C8B-B14F-4D97-AF65-F5344CB8AC3E}">
        <p14:creationId xmlns:p14="http://schemas.microsoft.com/office/powerpoint/2010/main" val="232374273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Definizione dei pesi scafo</a:t>
            </a:r>
            <a:endParaRPr lang="en-US" dirty="0"/>
          </a:p>
        </p:txBody>
      </p:sp>
      <p:sp>
        <p:nvSpPr>
          <p:cNvPr id="4" name="CasellaDiTesto 3"/>
          <p:cNvSpPr txBox="1"/>
          <p:nvPr/>
        </p:nvSpPr>
        <p:spPr>
          <a:xfrm>
            <a:off x="395536" y="1844824"/>
            <a:ext cx="8352928" cy="4247317"/>
          </a:xfrm>
          <a:prstGeom prst="rect">
            <a:avLst/>
          </a:prstGeom>
          <a:noFill/>
        </p:spPr>
        <p:txBody>
          <a:bodyPr wrap="square" rtlCol="0">
            <a:spAutoFit/>
          </a:bodyPr>
          <a:lstStyle>
            <a:defPPr>
              <a:defRPr lang="it-IT"/>
            </a:defPPr>
            <a:lvl1pPr marL="342900"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1pPr>
            <a:lvl2pPr marL="342900" lvl="1"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2pPr>
            <a:lvl3pPr marL="342900" lvl="2"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3pPr>
          </a:lstStyle>
          <a:p>
            <a:pPr marL="0" indent="0">
              <a:buNone/>
            </a:pPr>
            <a:r>
              <a:rPr lang="it-IT" dirty="0" smtClean="0"/>
              <a:t>NATURA DEI PESI:</a:t>
            </a:r>
          </a:p>
          <a:p>
            <a:pPr marL="0" indent="0">
              <a:buNone/>
            </a:pPr>
            <a:endParaRPr lang="it-IT" dirty="0" smtClean="0"/>
          </a:p>
          <a:p>
            <a:r>
              <a:rPr lang="it-IT" dirty="0" smtClean="0"/>
              <a:t>PESI FISSI: tutti quei pesi che non possono essere rimossi facilmente da bordo ad esempio le strutture in materiali compositi, gli impianti, l’apparato motore, gli organi di manovra, </a:t>
            </a:r>
            <a:r>
              <a:rPr lang="it-IT" dirty="0" err="1" smtClean="0"/>
              <a:t>etc</a:t>
            </a:r>
            <a:r>
              <a:rPr lang="it-IT" dirty="0" smtClean="0"/>
              <a:t>…</a:t>
            </a:r>
          </a:p>
          <a:p>
            <a:endParaRPr lang="it-IT" dirty="0" smtClean="0"/>
          </a:p>
          <a:p>
            <a:r>
              <a:rPr lang="it-IT" dirty="0" smtClean="0"/>
              <a:t>PESI VARIABILI:  tutti quei pesi che possono essere facilmente rimossi da bordo, ad esempio i consumabili, i liquidi, l’equipaggio, i passeggeri, le dotazioni di sicurezza, </a:t>
            </a:r>
            <a:r>
              <a:rPr lang="it-IT" dirty="0" err="1" smtClean="0"/>
              <a:t>etc</a:t>
            </a:r>
            <a:r>
              <a:rPr lang="it-IT" dirty="0" smtClean="0"/>
              <a:t>…</a:t>
            </a:r>
            <a:endParaRPr lang="it-IT" dirty="0"/>
          </a:p>
        </p:txBody>
      </p:sp>
    </p:spTree>
    <p:extLst>
      <p:ext uri="{BB962C8B-B14F-4D97-AF65-F5344CB8AC3E}">
        <p14:creationId xmlns:p14="http://schemas.microsoft.com/office/powerpoint/2010/main" val="203677047"/>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Risultati immagini per mirror glaze release"/>
          <p:cNvPicPr>
            <a:picLocks noChangeAspect="1" noChangeArrowheads="1"/>
          </p:cNvPicPr>
          <p:nvPr/>
        </p:nvPicPr>
        <p:blipFill rotWithShape="1">
          <a:blip r:embed="rId3">
            <a:extLst>
              <a:ext uri="{28A0092B-C50C-407E-A947-70E740481C1C}">
                <a14:useLocalDpi xmlns:a14="http://schemas.microsoft.com/office/drawing/2010/main" val="0"/>
              </a:ext>
            </a:extLst>
          </a:blip>
          <a:srcRect t="10840" b="16432"/>
          <a:stretch/>
        </p:blipFill>
        <p:spPr bwMode="auto">
          <a:xfrm>
            <a:off x="6230651" y="4378424"/>
            <a:ext cx="2466157" cy="1872208"/>
          </a:xfrm>
          <a:prstGeom prst="rect">
            <a:avLst/>
          </a:prstGeom>
          <a:noFill/>
          <a:extLst>
            <a:ext uri="{909E8E84-426E-40DD-AFC4-6F175D3DCCD1}">
              <a14:hiddenFill xmlns:a14="http://schemas.microsoft.com/office/drawing/2010/main">
                <a:solidFill>
                  <a:srgbClr val="FFFFFF"/>
                </a:solidFill>
              </a14:hiddenFill>
            </a:ext>
          </a:extLst>
        </p:spPr>
      </p:pic>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Infusion</a:t>
            </a:r>
            <a:r>
              <a:rPr lang="it-IT" sz="1800" dirty="0" smtClean="0"/>
              <a:t>: materiali ancillari</a:t>
            </a:r>
            <a:endParaRPr lang="it-IT" sz="1800" dirty="0"/>
          </a:p>
        </p:txBody>
      </p:sp>
      <p:pic>
        <p:nvPicPr>
          <p:cNvPr id="5" name="Picture 4" descr="Risultati immagini per nastro butili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468" y="2413676"/>
            <a:ext cx="2376264" cy="178219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Risultati immagini per peel pl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888" y="2123297"/>
            <a:ext cx="1715988" cy="1519876"/>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Risultati immagini per infusion mesh"/>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4054" y="4293096"/>
            <a:ext cx="3482752" cy="1973560"/>
          </a:xfrm>
          <a:prstGeom prst="rect">
            <a:avLst/>
          </a:prstGeom>
          <a:noFill/>
          <a:extLst>
            <a:ext uri="{909E8E84-426E-40DD-AFC4-6F175D3DCCD1}">
              <a14:hiddenFill xmlns:a14="http://schemas.microsoft.com/office/drawing/2010/main">
                <a:solidFill>
                  <a:srgbClr val="FFFFFF"/>
                </a:solidFill>
              </a14:hiddenFill>
            </a:ext>
          </a:extLst>
        </p:spPr>
      </p:pic>
      <p:pic>
        <p:nvPicPr>
          <p:cNvPr id="3" name="Immagine 2"/>
          <p:cNvPicPr>
            <a:picLocks noChangeAspect="1"/>
          </p:cNvPicPr>
          <p:nvPr/>
        </p:nvPicPr>
        <p:blipFill rotWithShape="1">
          <a:blip r:embed="rId7"/>
          <a:srcRect b="7160"/>
          <a:stretch/>
        </p:blipFill>
        <p:spPr>
          <a:xfrm>
            <a:off x="6034980" y="1700808"/>
            <a:ext cx="2857500" cy="2652886"/>
          </a:xfrm>
          <a:prstGeom prst="rect">
            <a:avLst/>
          </a:prstGeom>
        </p:spPr>
      </p:pic>
      <p:pic>
        <p:nvPicPr>
          <p:cNvPr id="7" name="Immagine 6"/>
          <p:cNvPicPr>
            <a:picLocks noChangeAspect="1"/>
          </p:cNvPicPr>
          <p:nvPr/>
        </p:nvPicPr>
        <p:blipFill rotWithShape="1">
          <a:blip r:embed="rId8"/>
          <a:srcRect l="12194" r="13862"/>
          <a:stretch/>
        </p:blipFill>
        <p:spPr>
          <a:xfrm>
            <a:off x="4139951" y="3816117"/>
            <a:ext cx="1800201" cy="2434515"/>
          </a:xfrm>
          <a:prstGeom prst="rect">
            <a:avLst/>
          </a:prstGeom>
        </p:spPr>
      </p:pic>
    </p:spTree>
    <p:extLst>
      <p:ext uri="{BB962C8B-B14F-4D97-AF65-F5344CB8AC3E}">
        <p14:creationId xmlns:p14="http://schemas.microsoft.com/office/powerpoint/2010/main" val="2327300892"/>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Infusion</a:t>
            </a:r>
            <a:r>
              <a:rPr lang="it-IT" sz="1800" dirty="0" smtClean="0"/>
              <a:t>/RTM: Strategie di iniezione</a:t>
            </a:r>
            <a:endParaRPr lang="it-IT" sz="1800" dirty="0"/>
          </a:p>
        </p:txBody>
      </p:sp>
      <p:pic>
        <p:nvPicPr>
          <p:cNvPr id="7171" name="Immagine 6"/>
          <p:cNvPicPr>
            <a:picLocks noChangeAspect="1" noChangeArrowheads="1"/>
          </p:cNvPicPr>
          <p:nvPr/>
        </p:nvPicPr>
        <p:blipFill rotWithShape="1">
          <a:blip r:embed="rId4">
            <a:extLst>
              <a:ext uri="{28A0092B-C50C-407E-A947-70E740481C1C}">
                <a14:useLocalDpi xmlns:a14="http://schemas.microsoft.com/office/drawing/2010/main" val="0"/>
              </a:ext>
            </a:extLst>
          </a:blip>
          <a:srcRect t="3376" b="3779"/>
          <a:stretch/>
        </p:blipFill>
        <p:spPr bwMode="auto">
          <a:xfrm>
            <a:off x="179512" y="2276872"/>
            <a:ext cx="1760810" cy="3960440"/>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p:cNvSpPr txBox="1"/>
          <p:nvPr/>
        </p:nvSpPr>
        <p:spPr>
          <a:xfrm>
            <a:off x="1979712" y="2780928"/>
            <a:ext cx="2232248" cy="369332"/>
          </a:xfrm>
          <a:prstGeom prst="rect">
            <a:avLst/>
          </a:prstGeom>
          <a:noFill/>
        </p:spPr>
        <p:txBody>
          <a:bodyPr wrap="square" rtlCol="0">
            <a:spAutoFit/>
          </a:bodyPr>
          <a:lstStyle/>
          <a:p>
            <a:r>
              <a:rPr lang="it-IT" dirty="0" smtClean="0"/>
              <a:t>Dal Lato</a:t>
            </a:r>
            <a:endParaRPr lang="it-IT" dirty="0"/>
          </a:p>
        </p:txBody>
      </p:sp>
      <p:sp>
        <p:nvSpPr>
          <p:cNvPr id="14" name="CasellaDiTesto 13"/>
          <p:cNvSpPr txBox="1"/>
          <p:nvPr/>
        </p:nvSpPr>
        <p:spPr>
          <a:xfrm>
            <a:off x="1979712" y="4072426"/>
            <a:ext cx="2232248" cy="369332"/>
          </a:xfrm>
          <a:prstGeom prst="rect">
            <a:avLst/>
          </a:prstGeom>
          <a:noFill/>
        </p:spPr>
        <p:txBody>
          <a:bodyPr wrap="square" rtlCol="0">
            <a:spAutoFit/>
          </a:bodyPr>
          <a:lstStyle/>
          <a:p>
            <a:r>
              <a:rPr lang="it-IT" dirty="0" smtClean="0"/>
              <a:t>Periferica</a:t>
            </a:r>
            <a:endParaRPr lang="it-IT" dirty="0"/>
          </a:p>
        </p:txBody>
      </p:sp>
      <p:sp>
        <p:nvSpPr>
          <p:cNvPr id="15" name="CasellaDiTesto 14"/>
          <p:cNvSpPr txBox="1"/>
          <p:nvPr/>
        </p:nvSpPr>
        <p:spPr>
          <a:xfrm>
            <a:off x="1979712" y="5344477"/>
            <a:ext cx="2232248" cy="369332"/>
          </a:xfrm>
          <a:prstGeom prst="rect">
            <a:avLst/>
          </a:prstGeom>
          <a:noFill/>
        </p:spPr>
        <p:txBody>
          <a:bodyPr wrap="square" rtlCol="0">
            <a:spAutoFit/>
          </a:bodyPr>
          <a:lstStyle/>
          <a:p>
            <a:r>
              <a:rPr lang="it-IT" dirty="0" smtClean="0"/>
              <a:t>Puntuale</a:t>
            </a:r>
            <a:endParaRPr lang="it-IT" dirty="0"/>
          </a:p>
        </p:txBody>
      </p:sp>
      <p:pic>
        <p:nvPicPr>
          <p:cNvPr id="3" name="6jetBmp1dQs"/>
          <p:cNvPicPr>
            <a:picLocks noRot="1" noChangeAspect="1"/>
          </p:cNvPicPr>
          <p:nvPr>
            <a:videoFile r:link="rId1"/>
          </p:nvPr>
        </p:nvPicPr>
        <p:blipFill>
          <a:blip r:embed="rId5"/>
          <a:stretch>
            <a:fillRect/>
          </a:stretch>
        </p:blipFill>
        <p:spPr>
          <a:xfrm>
            <a:off x="3173663" y="2708920"/>
            <a:ext cx="5790825" cy="3257339"/>
          </a:xfrm>
          <a:prstGeom prst="rect">
            <a:avLst/>
          </a:prstGeom>
        </p:spPr>
      </p:pic>
      <p:sp>
        <p:nvSpPr>
          <p:cNvPr id="5" name="CasellaDiTesto 4"/>
          <p:cNvSpPr txBox="1"/>
          <p:nvPr/>
        </p:nvSpPr>
        <p:spPr>
          <a:xfrm>
            <a:off x="5796136" y="6021288"/>
            <a:ext cx="3240360" cy="369332"/>
          </a:xfrm>
          <a:prstGeom prst="rect">
            <a:avLst/>
          </a:prstGeom>
          <a:noFill/>
        </p:spPr>
        <p:txBody>
          <a:bodyPr wrap="square" rtlCol="0">
            <a:spAutoFit/>
          </a:bodyPr>
          <a:lstStyle/>
          <a:p>
            <a:r>
              <a:rPr lang="it-IT" dirty="0"/>
              <a:t>https://youtu.be/6jetBmp1dQs</a:t>
            </a:r>
          </a:p>
        </p:txBody>
      </p:sp>
    </p:spTree>
    <p:extLst>
      <p:ext uri="{BB962C8B-B14F-4D97-AF65-F5344CB8AC3E}">
        <p14:creationId xmlns:p14="http://schemas.microsoft.com/office/powerpoint/2010/main" val="3612986897"/>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Infusion</a:t>
            </a:r>
            <a:r>
              <a:rPr lang="it-IT" sz="1800" dirty="0" smtClean="0"/>
              <a:t>/RTM: la fisica</a:t>
            </a:r>
            <a:endParaRPr lang="it-IT" sz="1800" dirty="0"/>
          </a:p>
        </p:txBody>
      </p:sp>
      <p:sp>
        <p:nvSpPr>
          <p:cNvPr id="9" name="CasellaDiTesto 8"/>
          <p:cNvSpPr txBox="1"/>
          <p:nvPr/>
        </p:nvSpPr>
        <p:spPr>
          <a:xfrm>
            <a:off x="280950" y="2399977"/>
            <a:ext cx="4507074" cy="3693319"/>
          </a:xfrm>
          <a:prstGeom prst="rect">
            <a:avLst/>
          </a:prstGeom>
          <a:noFill/>
        </p:spPr>
        <p:txBody>
          <a:bodyPr wrap="square" rtlCol="0">
            <a:spAutoFit/>
          </a:bodyPr>
          <a:lstStyle/>
          <a:p>
            <a:pPr algn="just"/>
            <a:r>
              <a:rPr lang="it-IT" dirty="0"/>
              <a:t>La legge di </a:t>
            </a:r>
            <a:r>
              <a:rPr lang="it-IT" dirty="0" err="1"/>
              <a:t>Darcy</a:t>
            </a:r>
            <a:r>
              <a:rPr lang="it-IT" dirty="0"/>
              <a:t> che ben descrive il flusso di fluido attraverso un mezzo poroso può essere utilizzata per descrivere il processo di infusione sottovuoto, dove il fluido è la resina e il mezzo poroso il rinforzo. Per quanto riguarda gli altri parametri come la cinetica di reazione, </a:t>
            </a:r>
            <a:r>
              <a:rPr lang="it-IT" dirty="0" smtClean="0"/>
              <a:t>segue </a:t>
            </a:r>
            <a:r>
              <a:rPr lang="it-IT" dirty="0"/>
              <a:t>il modello </a:t>
            </a:r>
            <a:r>
              <a:rPr lang="it-IT" dirty="0" smtClean="0"/>
              <a:t>Kamal-</a:t>
            </a:r>
            <a:r>
              <a:rPr lang="it-IT" dirty="0" err="1" smtClean="0"/>
              <a:t>Sourour</a:t>
            </a:r>
            <a:r>
              <a:rPr lang="it-IT" dirty="0" smtClean="0"/>
              <a:t>. </a:t>
            </a:r>
            <a:r>
              <a:rPr lang="it-IT" dirty="0"/>
              <a:t>Nel trattare il fenomeno di infusione non si può trascurare l’effetto della gravità; per ogni metro di altezza si ha una perdita di circa 100 </a:t>
            </a:r>
            <a:r>
              <a:rPr lang="it-IT" dirty="0" err="1"/>
              <a:t>mbar</a:t>
            </a:r>
            <a:r>
              <a:rPr lang="it-IT" dirty="0"/>
              <a:t> di vuoto necessari a far salire la resina sulle zone ad alta pendenza. La formulazione della legge con il termine di gravità:</a:t>
            </a:r>
          </a:p>
        </p:txBody>
      </p:sp>
      <p:graphicFrame>
        <p:nvGraphicFramePr>
          <p:cNvPr id="10" name="Oggetto 9"/>
          <p:cNvGraphicFramePr>
            <a:graphicFrameLocks noChangeAspect="1"/>
          </p:cNvGraphicFramePr>
          <p:nvPr>
            <p:extLst>
              <p:ext uri="{D42A27DB-BD31-4B8C-83A1-F6EECF244321}">
                <p14:modId xmlns:p14="http://schemas.microsoft.com/office/powerpoint/2010/main" val="4288351333"/>
              </p:ext>
            </p:extLst>
          </p:nvPr>
        </p:nvGraphicFramePr>
        <p:xfrm>
          <a:off x="5572472" y="1976450"/>
          <a:ext cx="3320008" cy="4222817"/>
        </p:xfrm>
        <a:graphic>
          <a:graphicData uri="http://schemas.openxmlformats.org/presentationml/2006/ole">
            <mc:AlternateContent xmlns:mc="http://schemas.openxmlformats.org/markup-compatibility/2006">
              <mc:Choice xmlns:v="urn:schemas-microsoft-com:vml" Requires="v">
                <p:oleObj spid="_x0000_s7194" name="Equation" r:id="rId4" imgW="1447560" imgH="1841400" progId="Equation.DSMT4">
                  <p:embed/>
                </p:oleObj>
              </mc:Choice>
              <mc:Fallback>
                <p:oleObj name="Equation" r:id="rId4" imgW="1447560" imgH="1841400" progId="Equation.DSMT4">
                  <p:embed/>
                  <p:pic>
                    <p:nvPicPr>
                      <p:cNvPr id="0" name=""/>
                      <p:cNvPicPr/>
                      <p:nvPr/>
                    </p:nvPicPr>
                    <p:blipFill>
                      <a:blip r:embed="rId5"/>
                      <a:stretch>
                        <a:fillRect/>
                      </a:stretch>
                    </p:blipFill>
                    <p:spPr>
                      <a:xfrm>
                        <a:off x="5572472" y="1976450"/>
                        <a:ext cx="3320008" cy="4222817"/>
                      </a:xfrm>
                      <a:prstGeom prst="rect">
                        <a:avLst/>
                      </a:prstGeom>
                    </p:spPr>
                  </p:pic>
                </p:oleObj>
              </mc:Fallback>
            </mc:AlternateContent>
          </a:graphicData>
        </a:graphic>
      </p:graphicFrame>
    </p:spTree>
    <p:extLst>
      <p:ext uri="{BB962C8B-B14F-4D97-AF65-F5344CB8AC3E}">
        <p14:creationId xmlns:p14="http://schemas.microsoft.com/office/powerpoint/2010/main" val="3361705715"/>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Infusion</a:t>
            </a:r>
            <a:r>
              <a:rPr lang="it-IT" sz="1800" dirty="0" smtClean="0"/>
              <a:t>/RTM: la fisica</a:t>
            </a:r>
            <a:endParaRPr lang="it-IT" sz="1800" dirty="0"/>
          </a:p>
        </p:txBody>
      </p:sp>
      <p:sp>
        <p:nvSpPr>
          <p:cNvPr id="9" name="CasellaDiTesto 8"/>
          <p:cNvSpPr txBox="1"/>
          <p:nvPr/>
        </p:nvSpPr>
        <p:spPr>
          <a:xfrm>
            <a:off x="4932040" y="1785590"/>
            <a:ext cx="4507074" cy="923330"/>
          </a:xfrm>
          <a:prstGeom prst="rect">
            <a:avLst/>
          </a:prstGeom>
          <a:noFill/>
        </p:spPr>
        <p:txBody>
          <a:bodyPr wrap="square" rtlCol="0">
            <a:spAutoFit/>
          </a:bodyPr>
          <a:lstStyle/>
          <a:p>
            <a:r>
              <a:rPr lang="it-IT" dirty="0"/>
              <a:t>In condizioni di flusso monodirezionale l’equazione di continuità e l’equazione di </a:t>
            </a:r>
            <a:r>
              <a:rPr lang="it-IT" dirty="0" err="1"/>
              <a:t>Darcy</a:t>
            </a:r>
            <a:r>
              <a:rPr lang="it-IT" dirty="0"/>
              <a:t> forniscono la seguente soluzione:</a:t>
            </a:r>
          </a:p>
        </p:txBody>
      </p:sp>
      <p:graphicFrame>
        <p:nvGraphicFramePr>
          <p:cNvPr id="10" name="Oggetto 9"/>
          <p:cNvGraphicFramePr>
            <a:graphicFrameLocks noChangeAspect="1"/>
          </p:cNvGraphicFramePr>
          <p:nvPr>
            <p:extLst>
              <p:ext uri="{D42A27DB-BD31-4B8C-83A1-F6EECF244321}">
                <p14:modId xmlns:p14="http://schemas.microsoft.com/office/powerpoint/2010/main" val="2378716069"/>
              </p:ext>
            </p:extLst>
          </p:nvPr>
        </p:nvGraphicFramePr>
        <p:xfrm>
          <a:off x="251520" y="2060848"/>
          <a:ext cx="5797550" cy="4513263"/>
        </p:xfrm>
        <a:graphic>
          <a:graphicData uri="http://schemas.openxmlformats.org/presentationml/2006/ole">
            <mc:AlternateContent xmlns:mc="http://schemas.openxmlformats.org/markup-compatibility/2006">
              <mc:Choice xmlns:v="urn:schemas-microsoft-com:vml" Requires="v">
                <p:oleObj spid="_x0000_s9241" name="Equation" r:id="rId4" imgW="2527200" imgH="1968480" progId="Equation.DSMT4">
                  <p:embed/>
                </p:oleObj>
              </mc:Choice>
              <mc:Fallback>
                <p:oleObj name="Equation" r:id="rId4" imgW="2527200" imgH="1968480" progId="Equation.DSMT4">
                  <p:embed/>
                  <p:pic>
                    <p:nvPicPr>
                      <p:cNvPr id="0" name=""/>
                      <p:cNvPicPr/>
                      <p:nvPr/>
                    </p:nvPicPr>
                    <p:blipFill>
                      <a:blip r:embed="rId5"/>
                      <a:stretch>
                        <a:fillRect/>
                      </a:stretch>
                    </p:blipFill>
                    <p:spPr>
                      <a:xfrm>
                        <a:off x="251520" y="2060848"/>
                        <a:ext cx="5797550" cy="4513263"/>
                      </a:xfrm>
                      <a:prstGeom prst="rect">
                        <a:avLst/>
                      </a:prstGeom>
                    </p:spPr>
                  </p:pic>
                </p:oleObj>
              </mc:Fallback>
            </mc:AlternateContent>
          </a:graphicData>
        </a:graphic>
      </p:graphicFrame>
      <p:sp>
        <p:nvSpPr>
          <p:cNvPr id="11" name="CasellaDiTesto 10"/>
          <p:cNvSpPr txBox="1"/>
          <p:nvPr/>
        </p:nvSpPr>
        <p:spPr>
          <a:xfrm>
            <a:off x="2555776" y="2241738"/>
            <a:ext cx="1907306" cy="646331"/>
          </a:xfrm>
          <a:prstGeom prst="rect">
            <a:avLst/>
          </a:prstGeom>
          <a:noFill/>
          <a:ln>
            <a:solidFill>
              <a:schemeClr val="tx1"/>
            </a:solidFill>
          </a:ln>
        </p:spPr>
        <p:txBody>
          <a:bodyPr wrap="square" rtlCol="0">
            <a:spAutoFit/>
          </a:bodyPr>
          <a:lstStyle/>
          <a:p>
            <a:pPr algn="ctr"/>
            <a:r>
              <a:rPr lang="it-IT" dirty="0" smtClean="0"/>
              <a:t>K e L sono INCOGNITI!!!</a:t>
            </a:r>
            <a:endParaRPr lang="it-IT" dirty="0"/>
          </a:p>
        </p:txBody>
      </p:sp>
    </p:spTree>
    <p:extLst>
      <p:ext uri="{BB962C8B-B14F-4D97-AF65-F5344CB8AC3E}">
        <p14:creationId xmlns:p14="http://schemas.microsoft.com/office/powerpoint/2010/main" val="25158980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Tecniche di laminazione</a:t>
            </a:r>
            <a:endParaRPr lang="it-IT"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l">
              <a:lnSpc>
                <a:spcPct val="150000"/>
              </a:lnSpc>
            </a:pPr>
            <a:r>
              <a:rPr lang="it-IT" sz="1800" dirty="0" err="1" smtClean="0"/>
              <a:t>Infusion</a:t>
            </a:r>
            <a:r>
              <a:rPr lang="it-IT" sz="1800" dirty="0" smtClean="0"/>
              <a:t>/RTM: la fisica</a:t>
            </a:r>
            <a:endParaRPr lang="it-IT" sz="1800" dirty="0"/>
          </a:p>
        </p:txBody>
      </p:sp>
      <p:sp>
        <p:nvSpPr>
          <p:cNvPr id="9" name="CasellaDiTesto 8"/>
          <p:cNvSpPr txBox="1"/>
          <p:nvPr/>
        </p:nvSpPr>
        <p:spPr>
          <a:xfrm>
            <a:off x="323528" y="2556872"/>
            <a:ext cx="8424936" cy="646331"/>
          </a:xfrm>
          <a:prstGeom prst="rect">
            <a:avLst/>
          </a:prstGeom>
          <a:noFill/>
        </p:spPr>
        <p:txBody>
          <a:bodyPr wrap="square" rtlCol="0">
            <a:spAutoFit/>
          </a:bodyPr>
          <a:lstStyle/>
          <a:p>
            <a:r>
              <a:rPr lang="it-IT" dirty="0" smtClean="0"/>
              <a:t>Per risolvere il problema faccio una prova sperimentale sul mio laminato tipo e poi misuro L e t </a:t>
            </a:r>
            <a:r>
              <a:rPr lang="it-IT" dirty="0" err="1" smtClean="0"/>
              <a:t>fill</a:t>
            </a:r>
            <a:r>
              <a:rPr lang="it-IT" dirty="0" smtClean="0"/>
              <a:t> per poi calcolare K</a:t>
            </a:r>
            <a:endParaRPr lang="it-IT" dirty="0"/>
          </a:p>
        </p:txBody>
      </p:sp>
      <p:graphicFrame>
        <p:nvGraphicFramePr>
          <p:cNvPr id="10" name="Oggetto 9"/>
          <p:cNvGraphicFramePr>
            <a:graphicFrameLocks noChangeAspect="1"/>
          </p:cNvGraphicFramePr>
          <p:nvPr>
            <p:extLst>
              <p:ext uri="{D42A27DB-BD31-4B8C-83A1-F6EECF244321}">
                <p14:modId xmlns:p14="http://schemas.microsoft.com/office/powerpoint/2010/main" val="237328094"/>
              </p:ext>
            </p:extLst>
          </p:nvPr>
        </p:nvGraphicFramePr>
        <p:xfrm>
          <a:off x="3662077" y="3555211"/>
          <a:ext cx="1747837" cy="931863"/>
        </p:xfrm>
        <a:graphic>
          <a:graphicData uri="http://schemas.openxmlformats.org/presentationml/2006/ole">
            <mc:AlternateContent xmlns:mc="http://schemas.openxmlformats.org/markup-compatibility/2006">
              <mc:Choice xmlns:v="urn:schemas-microsoft-com:vml" Requires="v">
                <p:oleObj spid="_x0000_s10264" name="Equation" r:id="rId4" imgW="761760" imgH="406080" progId="Equation.DSMT4">
                  <p:embed/>
                </p:oleObj>
              </mc:Choice>
              <mc:Fallback>
                <p:oleObj name="Equation" r:id="rId4" imgW="761760" imgH="406080" progId="Equation.DSMT4">
                  <p:embed/>
                  <p:pic>
                    <p:nvPicPr>
                      <p:cNvPr id="0" name=""/>
                      <p:cNvPicPr/>
                      <p:nvPr/>
                    </p:nvPicPr>
                    <p:blipFill>
                      <a:blip r:embed="rId5"/>
                      <a:stretch>
                        <a:fillRect/>
                      </a:stretch>
                    </p:blipFill>
                    <p:spPr>
                      <a:xfrm>
                        <a:off x="3662077" y="3555211"/>
                        <a:ext cx="1747837" cy="931863"/>
                      </a:xfrm>
                      <a:prstGeom prst="rect">
                        <a:avLst/>
                      </a:prstGeom>
                    </p:spPr>
                  </p:pic>
                </p:oleObj>
              </mc:Fallback>
            </mc:AlternateContent>
          </a:graphicData>
        </a:graphic>
      </p:graphicFrame>
      <p:sp>
        <p:nvSpPr>
          <p:cNvPr id="8" name="CasellaDiTesto 7"/>
          <p:cNvSpPr txBox="1"/>
          <p:nvPr/>
        </p:nvSpPr>
        <p:spPr>
          <a:xfrm>
            <a:off x="323528" y="4814699"/>
            <a:ext cx="8424936" cy="369332"/>
          </a:xfrm>
          <a:prstGeom prst="rect">
            <a:avLst/>
          </a:prstGeom>
          <a:noFill/>
        </p:spPr>
        <p:txBody>
          <a:bodyPr wrap="square" rtlCol="0">
            <a:spAutoFit/>
          </a:bodyPr>
          <a:lstStyle/>
          <a:p>
            <a:r>
              <a:rPr lang="it-IT" dirty="0" smtClean="0"/>
              <a:t>Calcolato K posso ricavare il t </a:t>
            </a:r>
            <a:r>
              <a:rPr lang="it-IT" dirty="0" err="1" smtClean="0"/>
              <a:t>fill</a:t>
            </a:r>
            <a:r>
              <a:rPr lang="it-IT" dirty="0" smtClean="0"/>
              <a:t> per il pezzo desiderato</a:t>
            </a:r>
            <a:endParaRPr lang="it-IT" dirty="0"/>
          </a:p>
        </p:txBody>
      </p:sp>
    </p:spTree>
    <p:extLst>
      <p:ext uri="{BB962C8B-B14F-4D97-AF65-F5344CB8AC3E}">
        <p14:creationId xmlns:p14="http://schemas.microsoft.com/office/powerpoint/2010/main" val="3307957326"/>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Cosa è questo?</a:t>
            </a:r>
            <a:endParaRPr lang="it-IT" dirty="0"/>
          </a:p>
        </p:txBody>
      </p:sp>
      <p:pic>
        <p:nvPicPr>
          <p:cNvPr id="3" name="Immagine 17"/>
          <p:cNvPicPr>
            <a:picLocks noChangeAspect="1" noChangeArrowheads="1"/>
          </p:cNvPicPr>
          <p:nvPr/>
        </p:nvPicPr>
        <p:blipFill>
          <a:blip r:embed="rId2">
            <a:extLst>
              <a:ext uri="{28A0092B-C50C-407E-A947-70E740481C1C}">
                <a14:useLocalDpi xmlns:a14="http://schemas.microsoft.com/office/drawing/2010/main" val="0"/>
              </a:ext>
            </a:extLst>
          </a:blip>
          <a:srcRect l="13695" t="3371" r="11729" b="4907"/>
          <a:stretch>
            <a:fillRect/>
          </a:stretch>
        </p:blipFill>
        <p:spPr bwMode="auto">
          <a:xfrm>
            <a:off x="1619672" y="1772816"/>
            <a:ext cx="5759450" cy="454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Risultati immagini per doman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528" y="2951212"/>
            <a:ext cx="1670210" cy="2440121"/>
          </a:xfrm>
          <a:prstGeom prst="rect">
            <a:avLst/>
          </a:prstGeom>
          <a:noFill/>
          <a:extLst>
            <a:ext uri="{909E8E84-426E-40DD-AFC4-6F175D3DCCD1}">
              <a14:hiddenFill xmlns:a14="http://schemas.microsoft.com/office/drawing/2010/main">
                <a:solidFill>
                  <a:srgbClr val="FFFFFF"/>
                </a:solidFill>
              </a14:hiddenFill>
            </a:ext>
          </a:extLst>
        </p:spPr>
      </p:pic>
      <p:sp>
        <p:nvSpPr>
          <p:cNvPr id="6" name="CasellaDiTesto 5"/>
          <p:cNvSpPr txBox="1"/>
          <p:nvPr/>
        </p:nvSpPr>
        <p:spPr>
          <a:xfrm>
            <a:off x="7524328" y="3114834"/>
            <a:ext cx="1512168" cy="1754326"/>
          </a:xfrm>
          <a:prstGeom prst="rect">
            <a:avLst/>
          </a:prstGeom>
          <a:noFill/>
        </p:spPr>
        <p:txBody>
          <a:bodyPr wrap="square" rtlCol="0">
            <a:spAutoFit/>
          </a:bodyPr>
          <a:lstStyle/>
          <a:p>
            <a:r>
              <a:rPr lang="it-IT" dirty="0" err="1" smtClean="0"/>
              <a:t>Courtesy</a:t>
            </a:r>
            <a:r>
              <a:rPr lang="it-IT" dirty="0" smtClean="0"/>
              <a:t> by:</a:t>
            </a:r>
          </a:p>
          <a:p>
            <a:r>
              <a:rPr lang="it-IT" dirty="0" smtClean="0"/>
              <a:t>MV Marine S.r.l. &amp; CNR-IMCB.</a:t>
            </a:r>
          </a:p>
          <a:p>
            <a:r>
              <a:rPr lang="it-IT" dirty="0" smtClean="0"/>
              <a:t>Progetto BIOCOMP</a:t>
            </a:r>
            <a:endParaRPr lang="it-IT" dirty="0"/>
          </a:p>
        </p:txBody>
      </p:sp>
    </p:spTree>
    <p:extLst>
      <p:ext uri="{BB962C8B-B14F-4D97-AF65-F5344CB8AC3E}">
        <p14:creationId xmlns:p14="http://schemas.microsoft.com/office/powerpoint/2010/main" val="2561947719"/>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Cosa è questo?</a:t>
            </a:r>
            <a:endParaRPr lang="it-IT" dirty="0"/>
          </a:p>
        </p:txBody>
      </p:sp>
      <p:pic>
        <p:nvPicPr>
          <p:cNvPr id="3" name="Immagine 17"/>
          <p:cNvPicPr>
            <a:picLocks noChangeAspect="1" noChangeArrowheads="1"/>
          </p:cNvPicPr>
          <p:nvPr/>
        </p:nvPicPr>
        <p:blipFill>
          <a:blip r:embed="rId2">
            <a:extLst>
              <a:ext uri="{28A0092B-C50C-407E-A947-70E740481C1C}">
                <a14:useLocalDpi xmlns:a14="http://schemas.microsoft.com/office/drawing/2010/main" val="0"/>
              </a:ext>
            </a:extLst>
          </a:blip>
          <a:srcRect l="13695" t="3371" r="11729" b="4907"/>
          <a:stretch>
            <a:fillRect/>
          </a:stretch>
        </p:blipFill>
        <p:spPr bwMode="auto">
          <a:xfrm>
            <a:off x="2772990" y="1772816"/>
            <a:ext cx="5759450" cy="454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asellaDiTesto 5"/>
          <p:cNvSpPr txBox="1"/>
          <p:nvPr/>
        </p:nvSpPr>
        <p:spPr>
          <a:xfrm>
            <a:off x="251520" y="1922457"/>
            <a:ext cx="2304256" cy="4247317"/>
          </a:xfrm>
          <a:prstGeom prst="rect">
            <a:avLst/>
          </a:prstGeom>
          <a:noFill/>
        </p:spPr>
        <p:txBody>
          <a:bodyPr wrap="square" rtlCol="0">
            <a:spAutoFit/>
          </a:bodyPr>
          <a:lstStyle/>
          <a:p>
            <a:r>
              <a:rPr lang="it-IT" dirty="0" smtClean="0"/>
              <a:t>Ingrandimento della sezione di rottura di un provino, a seguito di prova meccanica di flessione pura, effettuato con microscopio elettronico a scansione (SEM) con ingrandimenti fino a 1600 X. Il provino era realizzato con un composito con Matrice </a:t>
            </a:r>
            <a:r>
              <a:rPr lang="it-IT" dirty="0" err="1" smtClean="0"/>
              <a:t>bio-epoxy</a:t>
            </a:r>
            <a:r>
              <a:rPr lang="it-IT" dirty="0" smtClean="0"/>
              <a:t> e fibra di lino </a:t>
            </a:r>
            <a:endParaRPr lang="it-IT" dirty="0"/>
          </a:p>
        </p:txBody>
      </p:sp>
    </p:spTree>
    <p:extLst>
      <p:ext uri="{BB962C8B-B14F-4D97-AF65-F5344CB8AC3E}">
        <p14:creationId xmlns:p14="http://schemas.microsoft.com/office/powerpoint/2010/main" val="2697112400"/>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p:cNvPicPr>
            <a:picLocks noChangeAspect="1"/>
          </p:cNvPicPr>
          <p:nvPr/>
        </p:nvPicPr>
        <p:blipFill>
          <a:blip r:embed="rId3"/>
          <a:stretch>
            <a:fillRect/>
          </a:stretch>
        </p:blipFill>
        <p:spPr>
          <a:xfrm>
            <a:off x="1835697" y="2293250"/>
            <a:ext cx="5808404" cy="4084354"/>
          </a:xfrm>
          <a:prstGeom prst="rect">
            <a:avLst/>
          </a:prstGeom>
        </p:spPr>
      </p:pic>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Definizioni</a:t>
            </a:r>
            <a:r>
              <a:rPr lang="en-GB" sz="1800" dirty="0" smtClean="0"/>
              <a:t> 1/2:</a:t>
            </a:r>
            <a:endParaRPr lang="en-GB" sz="1800" dirty="0"/>
          </a:p>
        </p:txBody>
      </p:sp>
      <p:sp>
        <p:nvSpPr>
          <p:cNvPr id="8" name="CasellaDiTesto 7"/>
          <p:cNvSpPr txBox="1"/>
          <p:nvPr/>
        </p:nvSpPr>
        <p:spPr>
          <a:xfrm>
            <a:off x="7524056" y="5998080"/>
            <a:ext cx="1584176" cy="369332"/>
          </a:xfrm>
          <a:prstGeom prst="rect">
            <a:avLst/>
          </a:prstGeom>
          <a:noFill/>
        </p:spPr>
        <p:txBody>
          <a:bodyPr wrap="square" rtlCol="0">
            <a:spAutoFit/>
          </a:bodyPr>
          <a:lstStyle/>
          <a:p>
            <a:r>
              <a:rPr lang="it-IT" dirty="0" smtClean="0"/>
              <a:t>ISO 12215-5 </a:t>
            </a:r>
            <a:endParaRPr lang="it-IT" dirty="0"/>
          </a:p>
        </p:txBody>
      </p:sp>
    </p:spTree>
    <p:extLst>
      <p:ext uri="{BB962C8B-B14F-4D97-AF65-F5344CB8AC3E}">
        <p14:creationId xmlns:p14="http://schemas.microsoft.com/office/powerpoint/2010/main" val="3268066719"/>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Definizioni</a:t>
            </a:r>
            <a:r>
              <a:rPr lang="en-GB" sz="1800" dirty="0" smtClean="0"/>
              <a:t> 2/2:</a:t>
            </a:r>
            <a:endParaRPr lang="en-GB" sz="1800" dirty="0"/>
          </a:p>
        </p:txBody>
      </p:sp>
      <p:sp>
        <p:nvSpPr>
          <p:cNvPr id="8" name="CasellaDiTesto 7"/>
          <p:cNvSpPr txBox="1"/>
          <p:nvPr/>
        </p:nvSpPr>
        <p:spPr>
          <a:xfrm>
            <a:off x="7524056" y="5998080"/>
            <a:ext cx="1584176" cy="369332"/>
          </a:xfrm>
          <a:prstGeom prst="rect">
            <a:avLst/>
          </a:prstGeom>
          <a:noFill/>
        </p:spPr>
        <p:txBody>
          <a:bodyPr wrap="square" rtlCol="0">
            <a:spAutoFit/>
          </a:bodyPr>
          <a:lstStyle/>
          <a:p>
            <a:r>
              <a:rPr lang="it-IT" dirty="0" smtClean="0"/>
              <a:t>ISO 12215-5 </a:t>
            </a:r>
            <a:endParaRPr lang="it-IT" dirty="0"/>
          </a:p>
        </p:txBody>
      </p:sp>
      <p:pic>
        <p:nvPicPr>
          <p:cNvPr id="3" name="Immagine 2"/>
          <p:cNvPicPr>
            <a:picLocks noChangeAspect="1"/>
          </p:cNvPicPr>
          <p:nvPr/>
        </p:nvPicPr>
        <p:blipFill>
          <a:blip r:embed="rId3"/>
          <a:stretch>
            <a:fillRect/>
          </a:stretch>
        </p:blipFill>
        <p:spPr>
          <a:xfrm>
            <a:off x="251520" y="2420888"/>
            <a:ext cx="6336704" cy="787520"/>
          </a:xfrm>
          <a:prstGeom prst="rect">
            <a:avLst/>
          </a:prstGeom>
        </p:spPr>
      </p:pic>
      <p:pic>
        <p:nvPicPr>
          <p:cNvPr id="5" name="Immagine 4"/>
          <p:cNvPicPr>
            <a:picLocks noChangeAspect="1"/>
          </p:cNvPicPr>
          <p:nvPr/>
        </p:nvPicPr>
        <p:blipFill>
          <a:blip r:embed="rId4"/>
          <a:stretch>
            <a:fillRect/>
          </a:stretch>
        </p:blipFill>
        <p:spPr>
          <a:xfrm>
            <a:off x="755576" y="3356992"/>
            <a:ext cx="5112568" cy="2950905"/>
          </a:xfrm>
          <a:prstGeom prst="rect">
            <a:avLst/>
          </a:prstGeom>
        </p:spPr>
      </p:pic>
    </p:spTree>
    <p:extLst>
      <p:ext uri="{BB962C8B-B14F-4D97-AF65-F5344CB8AC3E}">
        <p14:creationId xmlns:p14="http://schemas.microsoft.com/office/powerpoint/2010/main" val="1065303447"/>
      </p:ext>
    </p:extLst>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Grado</a:t>
            </a:r>
            <a:r>
              <a:rPr lang="en-GB" sz="1800" dirty="0" smtClean="0"/>
              <a:t> di </a:t>
            </a:r>
            <a:r>
              <a:rPr lang="en-GB" sz="1800" dirty="0" err="1" smtClean="0"/>
              <a:t>impregnazione</a:t>
            </a:r>
            <a:r>
              <a:rPr lang="en-GB" sz="1800" dirty="0" smtClean="0"/>
              <a:t> in </a:t>
            </a:r>
            <a:r>
              <a:rPr lang="en-GB" sz="1800" dirty="0" err="1" smtClean="0"/>
              <a:t>funzione</a:t>
            </a:r>
            <a:r>
              <a:rPr lang="en-GB" sz="1800" dirty="0" smtClean="0"/>
              <a:t> </a:t>
            </a:r>
            <a:r>
              <a:rPr lang="en-GB" sz="1800" dirty="0" err="1" smtClean="0"/>
              <a:t>della</a:t>
            </a:r>
            <a:r>
              <a:rPr lang="en-GB" sz="1800" dirty="0" smtClean="0"/>
              <a:t> </a:t>
            </a:r>
            <a:r>
              <a:rPr lang="en-GB" sz="1800" dirty="0" err="1" smtClean="0"/>
              <a:t>tecnica</a:t>
            </a:r>
            <a:r>
              <a:rPr lang="en-GB" sz="1800" dirty="0" smtClean="0"/>
              <a:t> di </a:t>
            </a:r>
            <a:r>
              <a:rPr lang="en-GB" sz="1800" dirty="0" err="1" smtClean="0"/>
              <a:t>laminazione</a:t>
            </a:r>
            <a:endParaRPr lang="en-GB" sz="1800" dirty="0"/>
          </a:p>
        </p:txBody>
      </p:sp>
      <p:sp>
        <p:nvSpPr>
          <p:cNvPr id="8" name="CasellaDiTesto 7"/>
          <p:cNvSpPr txBox="1"/>
          <p:nvPr/>
        </p:nvSpPr>
        <p:spPr>
          <a:xfrm>
            <a:off x="7524056" y="5998080"/>
            <a:ext cx="1584176" cy="369332"/>
          </a:xfrm>
          <a:prstGeom prst="rect">
            <a:avLst/>
          </a:prstGeom>
          <a:noFill/>
        </p:spPr>
        <p:txBody>
          <a:bodyPr wrap="square" rtlCol="0">
            <a:spAutoFit/>
          </a:bodyPr>
          <a:lstStyle/>
          <a:p>
            <a:r>
              <a:rPr lang="it-IT" dirty="0" smtClean="0"/>
              <a:t>ISO 12215-5 </a:t>
            </a:r>
            <a:endParaRPr lang="it-IT" dirty="0"/>
          </a:p>
        </p:txBody>
      </p:sp>
      <p:pic>
        <p:nvPicPr>
          <p:cNvPr id="5" name="Immagine 4"/>
          <p:cNvPicPr>
            <a:picLocks noChangeAspect="1"/>
          </p:cNvPicPr>
          <p:nvPr/>
        </p:nvPicPr>
        <p:blipFill rotWithShape="1">
          <a:blip r:embed="rId3"/>
          <a:srcRect t="3990"/>
          <a:stretch/>
        </p:blipFill>
        <p:spPr>
          <a:xfrm>
            <a:off x="107504" y="2189863"/>
            <a:ext cx="7824324" cy="3865962"/>
          </a:xfrm>
          <a:prstGeom prst="rect">
            <a:avLst/>
          </a:prstGeom>
        </p:spPr>
      </p:pic>
    </p:spTree>
    <p:extLst>
      <p:ext uri="{BB962C8B-B14F-4D97-AF65-F5344CB8AC3E}">
        <p14:creationId xmlns:p14="http://schemas.microsoft.com/office/powerpoint/2010/main" val="83080239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Definizione dei pesi scafo</a:t>
            </a:r>
            <a:endParaRPr lang="en-US" dirty="0"/>
          </a:p>
        </p:txBody>
      </p:sp>
      <p:sp>
        <p:nvSpPr>
          <p:cNvPr id="4" name="CasellaDiTesto 3"/>
          <p:cNvSpPr txBox="1"/>
          <p:nvPr/>
        </p:nvSpPr>
        <p:spPr>
          <a:xfrm>
            <a:off x="395536" y="1844824"/>
            <a:ext cx="8352928" cy="496996"/>
          </a:xfrm>
          <a:prstGeom prst="rect">
            <a:avLst/>
          </a:prstGeom>
          <a:noFill/>
        </p:spPr>
        <p:txBody>
          <a:bodyPr wrap="square" rtlCol="0">
            <a:spAutoFit/>
          </a:bodyPr>
          <a:lstStyle>
            <a:defPPr>
              <a:defRPr lang="it-IT"/>
            </a:defPPr>
            <a:lvl1pPr marL="342900"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1pPr>
            <a:lvl2pPr marL="342900" lvl="1"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2pPr>
            <a:lvl3pPr marL="342900" lvl="2"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3pPr>
          </a:lstStyle>
          <a:p>
            <a:pPr marL="0" indent="0">
              <a:buNone/>
            </a:pPr>
            <a:r>
              <a:rPr lang="it-IT" dirty="0" smtClean="0"/>
              <a:t>I PESI NELLA SPIRALE DI PROGETTO:</a:t>
            </a:r>
          </a:p>
        </p:txBody>
      </p:sp>
      <p:pic>
        <p:nvPicPr>
          <p:cNvPr id="2" name="Immagine 1"/>
          <p:cNvPicPr>
            <a:picLocks noChangeAspect="1"/>
          </p:cNvPicPr>
          <p:nvPr/>
        </p:nvPicPr>
        <p:blipFill rotWithShape="1">
          <a:blip r:embed="rId2" cstate="print">
            <a:extLst>
              <a:ext uri="{28A0092B-C50C-407E-A947-70E740481C1C}">
                <a14:useLocalDpi xmlns:a14="http://schemas.microsoft.com/office/drawing/2010/main" val="0"/>
              </a:ext>
            </a:extLst>
          </a:blip>
          <a:srcRect l="22433" t="8674" r="17717" b="16877"/>
          <a:stretch/>
        </p:blipFill>
        <p:spPr>
          <a:xfrm>
            <a:off x="1907704" y="2492896"/>
            <a:ext cx="5472608" cy="3816424"/>
          </a:xfrm>
          <a:prstGeom prst="rect">
            <a:avLst/>
          </a:prstGeom>
        </p:spPr>
      </p:pic>
    </p:spTree>
    <p:extLst>
      <p:ext uri="{BB962C8B-B14F-4D97-AF65-F5344CB8AC3E}">
        <p14:creationId xmlns:p14="http://schemas.microsoft.com/office/powerpoint/2010/main" val="3844072391"/>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sp>
        <p:nvSpPr>
          <p:cNvPr id="4" name="Titolo 1"/>
          <p:cNvSpPr txBox="1">
            <a:spLocks/>
          </p:cNvSpPr>
          <p:nvPr/>
        </p:nvSpPr>
        <p:spPr>
          <a:xfrm>
            <a:off x="107504" y="1700808"/>
            <a:ext cx="8784976"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Variazione</a:t>
            </a:r>
            <a:r>
              <a:rPr lang="en-GB" sz="1800" dirty="0" smtClean="0"/>
              <a:t> </a:t>
            </a:r>
            <a:r>
              <a:rPr lang="en-GB" sz="1800" dirty="0" err="1" smtClean="0"/>
              <a:t>delle</a:t>
            </a:r>
            <a:r>
              <a:rPr lang="en-GB" sz="1800" dirty="0" smtClean="0"/>
              <a:t> </a:t>
            </a:r>
            <a:r>
              <a:rPr lang="en-GB" sz="1800" dirty="0" err="1" smtClean="0"/>
              <a:t>proprietà</a:t>
            </a:r>
            <a:r>
              <a:rPr lang="en-GB" sz="1800" dirty="0" smtClean="0"/>
              <a:t> </a:t>
            </a:r>
            <a:r>
              <a:rPr lang="en-GB" sz="1800" dirty="0" err="1" smtClean="0"/>
              <a:t>meccaniche</a:t>
            </a:r>
            <a:r>
              <a:rPr lang="en-GB" sz="1800" dirty="0" smtClean="0"/>
              <a:t> in </a:t>
            </a:r>
            <a:r>
              <a:rPr lang="en-GB" sz="1800" dirty="0" err="1" smtClean="0"/>
              <a:t>funzione</a:t>
            </a:r>
            <a:r>
              <a:rPr lang="en-GB" sz="1800" dirty="0" smtClean="0"/>
              <a:t> del </a:t>
            </a:r>
            <a:r>
              <a:rPr lang="en-GB" sz="1800" dirty="0" err="1" smtClean="0"/>
              <a:t>grado</a:t>
            </a:r>
            <a:r>
              <a:rPr lang="en-GB" sz="1800" dirty="0" smtClean="0"/>
              <a:t> di </a:t>
            </a:r>
            <a:r>
              <a:rPr lang="en-GB" sz="1800" dirty="0" err="1" smtClean="0"/>
              <a:t>impregnazione</a:t>
            </a:r>
            <a:endParaRPr lang="en-GB" sz="1800" dirty="0"/>
          </a:p>
        </p:txBody>
      </p:sp>
      <p:pic>
        <p:nvPicPr>
          <p:cNvPr id="3" name="Immagine 2"/>
          <p:cNvPicPr>
            <a:picLocks noChangeAspect="1"/>
          </p:cNvPicPr>
          <p:nvPr/>
        </p:nvPicPr>
        <p:blipFill rotWithShape="1">
          <a:blip r:embed="rId3"/>
          <a:srcRect t="6935"/>
          <a:stretch/>
        </p:blipFill>
        <p:spPr>
          <a:xfrm>
            <a:off x="2843808" y="2204864"/>
            <a:ext cx="3888432" cy="4174172"/>
          </a:xfrm>
          <a:prstGeom prst="rect">
            <a:avLst/>
          </a:prstGeom>
        </p:spPr>
      </p:pic>
      <p:sp>
        <p:nvSpPr>
          <p:cNvPr id="10" name="CasellaDiTesto 9"/>
          <p:cNvSpPr txBox="1"/>
          <p:nvPr/>
        </p:nvSpPr>
        <p:spPr>
          <a:xfrm>
            <a:off x="7524056" y="5998080"/>
            <a:ext cx="1584176" cy="369332"/>
          </a:xfrm>
          <a:prstGeom prst="rect">
            <a:avLst/>
          </a:prstGeom>
          <a:noFill/>
        </p:spPr>
        <p:txBody>
          <a:bodyPr wrap="square" rtlCol="0">
            <a:spAutoFit/>
          </a:bodyPr>
          <a:lstStyle/>
          <a:p>
            <a:r>
              <a:rPr lang="it-IT" dirty="0" smtClean="0"/>
              <a:t>ISO 12215-5 </a:t>
            </a:r>
            <a:endParaRPr lang="it-IT" dirty="0"/>
          </a:p>
        </p:txBody>
      </p:sp>
    </p:spTree>
    <p:extLst>
      <p:ext uri="{BB962C8B-B14F-4D97-AF65-F5344CB8AC3E}">
        <p14:creationId xmlns:p14="http://schemas.microsoft.com/office/powerpoint/2010/main" val="2460580145"/>
      </p:ext>
    </p:extLst>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pic>
        <p:nvPicPr>
          <p:cNvPr id="6" name="Immagine 5"/>
          <p:cNvPicPr>
            <a:picLocks noChangeAspect="1"/>
          </p:cNvPicPr>
          <p:nvPr/>
        </p:nvPicPr>
        <p:blipFill>
          <a:blip r:embed="rId3"/>
          <a:stretch>
            <a:fillRect/>
          </a:stretch>
        </p:blipFill>
        <p:spPr>
          <a:xfrm>
            <a:off x="1691680" y="2355726"/>
            <a:ext cx="5894212" cy="3973285"/>
          </a:xfrm>
          <a:prstGeom prst="rect">
            <a:avLst/>
          </a:prstGeom>
        </p:spPr>
      </p:pic>
      <p:sp>
        <p:nvSpPr>
          <p:cNvPr id="10" name="Titolo 1"/>
          <p:cNvSpPr txBox="1">
            <a:spLocks/>
          </p:cNvSpPr>
          <p:nvPr/>
        </p:nvSpPr>
        <p:spPr>
          <a:xfrm>
            <a:off x="107504" y="1700808"/>
            <a:ext cx="8784976"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Variazione</a:t>
            </a:r>
            <a:r>
              <a:rPr lang="en-GB" sz="1800" dirty="0" smtClean="0"/>
              <a:t> </a:t>
            </a:r>
            <a:r>
              <a:rPr lang="en-GB" sz="1800" dirty="0" err="1" smtClean="0"/>
              <a:t>delle</a:t>
            </a:r>
            <a:r>
              <a:rPr lang="en-GB" sz="1800" dirty="0" smtClean="0"/>
              <a:t> </a:t>
            </a:r>
            <a:r>
              <a:rPr lang="en-GB" sz="1800" dirty="0" err="1" smtClean="0"/>
              <a:t>proprietà</a:t>
            </a:r>
            <a:r>
              <a:rPr lang="en-GB" sz="1800" dirty="0" smtClean="0"/>
              <a:t> </a:t>
            </a:r>
            <a:r>
              <a:rPr lang="en-GB" sz="1800" dirty="0" err="1" smtClean="0"/>
              <a:t>meccaniche</a:t>
            </a:r>
            <a:r>
              <a:rPr lang="en-GB" sz="1800" dirty="0" smtClean="0"/>
              <a:t> in </a:t>
            </a:r>
            <a:r>
              <a:rPr lang="en-GB" sz="1800" dirty="0" err="1" smtClean="0"/>
              <a:t>funzione</a:t>
            </a:r>
            <a:r>
              <a:rPr lang="en-GB" sz="1800" dirty="0" smtClean="0"/>
              <a:t> del </a:t>
            </a:r>
            <a:r>
              <a:rPr lang="en-GB" sz="1800" dirty="0" err="1" smtClean="0"/>
              <a:t>grado</a:t>
            </a:r>
            <a:r>
              <a:rPr lang="en-GB" sz="1800" dirty="0" smtClean="0"/>
              <a:t> di </a:t>
            </a:r>
            <a:r>
              <a:rPr lang="en-GB" sz="1800" dirty="0" err="1" smtClean="0"/>
              <a:t>impregnazione</a:t>
            </a:r>
            <a:endParaRPr lang="en-GB" sz="1800" dirty="0"/>
          </a:p>
        </p:txBody>
      </p:sp>
      <p:sp>
        <p:nvSpPr>
          <p:cNvPr id="11" name="CasellaDiTesto 10"/>
          <p:cNvSpPr txBox="1"/>
          <p:nvPr/>
        </p:nvSpPr>
        <p:spPr>
          <a:xfrm>
            <a:off x="7524056" y="5998080"/>
            <a:ext cx="1584176" cy="369332"/>
          </a:xfrm>
          <a:prstGeom prst="rect">
            <a:avLst/>
          </a:prstGeom>
          <a:noFill/>
        </p:spPr>
        <p:txBody>
          <a:bodyPr wrap="square" rtlCol="0">
            <a:spAutoFit/>
          </a:bodyPr>
          <a:lstStyle/>
          <a:p>
            <a:r>
              <a:rPr lang="it-IT" dirty="0" smtClean="0"/>
              <a:t>ISO 12215-5 </a:t>
            </a:r>
            <a:endParaRPr lang="it-IT" dirty="0"/>
          </a:p>
        </p:txBody>
      </p:sp>
    </p:spTree>
    <p:extLst>
      <p:ext uri="{BB962C8B-B14F-4D97-AF65-F5344CB8AC3E}">
        <p14:creationId xmlns:p14="http://schemas.microsoft.com/office/powerpoint/2010/main" val="1751180106"/>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pic>
        <p:nvPicPr>
          <p:cNvPr id="3" name="Immagine 2"/>
          <p:cNvPicPr>
            <a:picLocks noChangeAspect="1"/>
          </p:cNvPicPr>
          <p:nvPr/>
        </p:nvPicPr>
        <p:blipFill>
          <a:blip r:embed="rId3"/>
          <a:stretch>
            <a:fillRect/>
          </a:stretch>
        </p:blipFill>
        <p:spPr>
          <a:xfrm>
            <a:off x="1897704" y="2204864"/>
            <a:ext cx="5204575" cy="4237989"/>
          </a:xfrm>
          <a:prstGeom prst="rect">
            <a:avLst/>
          </a:prstGeom>
        </p:spPr>
      </p:pic>
      <p:sp>
        <p:nvSpPr>
          <p:cNvPr id="11" name="Titolo 1"/>
          <p:cNvSpPr txBox="1">
            <a:spLocks/>
          </p:cNvSpPr>
          <p:nvPr/>
        </p:nvSpPr>
        <p:spPr>
          <a:xfrm>
            <a:off x="107504" y="1700808"/>
            <a:ext cx="8784976"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Variazione</a:t>
            </a:r>
            <a:r>
              <a:rPr lang="en-GB" sz="1800" dirty="0" smtClean="0"/>
              <a:t> </a:t>
            </a:r>
            <a:r>
              <a:rPr lang="en-GB" sz="1800" dirty="0" err="1" smtClean="0"/>
              <a:t>delle</a:t>
            </a:r>
            <a:r>
              <a:rPr lang="en-GB" sz="1800" dirty="0" smtClean="0"/>
              <a:t> </a:t>
            </a:r>
            <a:r>
              <a:rPr lang="en-GB" sz="1800" dirty="0" err="1" smtClean="0"/>
              <a:t>proprietà</a:t>
            </a:r>
            <a:r>
              <a:rPr lang="en-GB" sz="1800" dirty="0" smtClean="0"/>
              <a:t> </a:t>
            </a:r>
            <a:r>
              <a:rPr lang="en-GB" sz="1800" dirty="0" err="1" smtClean="0"/>
              <a:t>meccaniche</a:t>
            </a:r>
            <a:r>
              <a:rPr lang="en-GB" sz="1800" dirty="0" smtClean="0"/>
              <a:t> in </a:t>
            </a:r>
            <a:r>
              <a:rPr lang="en-GB" sz="1800" dirty="0" err="1" smtClean="0"/>
              <a:t>funzione</a:t>
            </a:r>
            <a:r>
              <a:rPr lang="en-GB" sz="1800" dirty="0" smtClean="0"/>
              <a:t> del </a:t>
            </a:r>
            <a:r>
              <a:rPr lang="en-GB" sz="1800" dirty="0" err="1" smtClean="0"/>
              <a:t>grado</a:t>
            </a:r>
            <a:r>
              <a:rPr lang="en-GB" sz="1800" dirty="0" smtClean="0"/>
              <a:t> di </a:t>
            </a:r>
            <a:r>
              <a:rPr lang="en-GB" sz="1800" dirty="0" err="1" smtClean="0"/>
              <a:t>impregnazione</a:t>
            </a:r>
            <a:endParaRPr lang="en-GB" sz="1800" dirty="0"/>
          </a:p>
        </p:txBody>
      </p:sp>
      <p:sp>
        <p:nvSpPr>
          <p:cNvPr id="12" name="CasellaDiTesto 11"/>
          <p:cNvSpPr txBox="1"/>
          <p:nvPr/>
        </p:nvSpPr>
        <p:spPr>
          <a:xfrm>
            <a:off x="7524056" y="5998080"/>
            <a:ext cx="1584176" cy="369332"/>
          </a:xfrm>
          <a:prstGeom prst="rect">
            <a:avLst/>
          </a:prstGeom>
          <a:noFill/>
        </p:spPr>
        <p:txBody>
          <a:bodyPr wrap="square" rtlCol="0">
            <a:spAutoFit/>
          </a:bodyPr>
          <a:lstStyle/>
          <a:p>
            <a:r>
              <a:rPr lang="it-IT" dirty="0" smtClean="0"/>
              <a:t>ISO 12215-5 </a:t>
            </a:r>
            <a:endParaRPr lang="it-IT" dirty="0"/>
          </a:p>
        </p:txBody>
      </p:sp>
    </p:spTree>
    <p:extLst>
      <p:ext uri="{BB962C8B-B14F-4D97-AF65-F5344CB8AC3E}">
        <p14:creationId xmlns:p14="http://schemas.microsoft.com/office/powerpoint/2010/main" val="776814343"/>
      </p:ext>
    </p:extLst>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pic>
        <p:nvPicPr>
          <p:cNvPr id="5" name="Immagine 4"/>
          <p:cNvPicPr>
            <a:picLocks noChangeAspect="1"/>
          </p:cNvPicPr>
          <p:nvPr/>
        </p:nvPicPr>
        <p:blipFill>
          <a:blip r:embed="rId3"/>
          <a:stretch>
            <a:fillRect/>
          </a:stretch>
        </p:blipFill>
        <p:spPr>
          <a:xfrm>
            <a:off x="1475656" y="2220466"/>
            <a:ext cx="6142106" cy="4183580"/>
          </a:xfrm>
          <a:prstGeom prst="rect">
            <a:avLst/>
          </a:prstGeom>
        </p:spPr>
      </p:pic>
      <p:sp>
        <p:nvSpPr>
          <p:cNvPr id="11" name="Titolo 1"/>
          <p:cNvSpPr txBox="1">
            <a:spLocks/>
          </p:cNvSpPr>
          <p:nvPr/>
        </p:nvSpPr>
        <p:spPr>
          <a:xfrm>
            <a:off x="107504" y="1700808"/>
            <a:ext cx="8784976"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Variazione</a:t>
            </a:r>
            <a:r>
              <a:rPr lang="en-GB" sz="1800" dirty="0" smtClean="0"/>
              <a:t> </a:t>
            </a:r>
            <a:r>
              <a:rPr lang="en-GB" sz="1800" dirty="0" err="1" smtClean="0"/>
              <a:t>delle</a:t>
            </a:r>
            <a:r>
              <a:rPr lang="en-GB" sz="1800" dirty="0" smtClean="0"/>
              <a:t> </a:t>
            </a:r>
            <a:r>
              <a:rPr lang="en-GB" sz="1800" dirty="0" err="1" smtClean="0"/>
              <a:t>proprietà</a:t>
            </a:r>
            <a:r>
              <a:rPr lang="en-GB" sz="1800" dirty="0" smtClean="0"/>
              <a:t> </a:t>
            </a:r>
            <a:r>
              <a:rPr lang="en-GB" sz="1800" dirty="0" err="1" smtClean="0"/>
              <a:t>meccaniche</a:t>
            </a:r>
            <a:r>
              <a:rPr lang="en-GB" sz="1800" dirty="0" smtClean="0"/>
              <a:t> in </a:t>
            </a:r>
            <a:r>
              <a:rPr lang="en-GB" sz="1800" dirty="0" err="1" smtClean="0"/>
              <a:t>funzione</a:t>
            </a:r>
            <a:r>
              <a:rPr lang="en-GB" sz="1800" dirty="0" smtClean="0"/>
              <a:t> del </a:t>
            </a:r>
            <a:r>
              <a:rPr lang="en-GB" sz="1800" dirty="0" err="1" smtClean="0"/>
              <a:t>grado</a:t>
            </a:r>
            <a:r>
              <a:rPr lang="en-GB" sz="1800" dirty="0" smtClean="0"/>
              <a:t> di </a:t>
            </a:r>
            <a:r>
              <a:rPr lang="en-GB" sz="1800" dirty="0" err="1" smtClean="0"/>
              <a:t>impregnazione</a:t>
            </a:r>
            <a:endParaRPr lang="en-GB" sz="1800" dirty="0"/>
          </a:p>
        </p:txBody>
      </p:sp>
      <p:sp>
        <p:nvSpPr>
          <p:cNvPr id="12" name="CasellaDiTesto 11"/>
          <p:cNvSpPr txBox="1"/>
          <p:nvPr/>
        </p:nvSpPr>
        <p:spPr>
          <a:xfrm>
            <a:off x="7524056" y="5998080"/>
            <a:ext cx="1584176" cy="369332"/>
          </a:xfrm>
          <a:prstGeom prst="rect">
            <a:avLst/>
          </a:prstGeom>
          <a:noFill/>
        </p:spPr>
        <p:txBody>
          <a:bodyPr wrap="square" rtlCol="0">
            <a:spAutoFit/>
          </a:bodyPr>
          <a:lstStyle/>
          <a:p>
            <a:r>
              <a:rPr lang="it-IT" dirty="0" smtClean="0"/>
              <a:t>ISO 12215-5 </a:t>
            </a:r>
            <a:endParaRPr lang="it-IT" dirty="0"/>
          </a:p>
        </p:txBody>
      </p:sp>
    </p:spTree>
    <p:extLst>
      <p:ext uri="{BB962C8B-B14F-4D97-AF65-F5344CB8AC3E}">
        <p14:creationId xmlns:p14="http://schemas.microsoft.com/office/powerpoint/2010/main" val="3929849010"/>
      </p:ext>
    </p:extLst>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pic>
        <p:nvPicPr>
          <p:cNvPr id="3" name="Immagine 2"/>
          <p:cNvPicPr>
            <a:picLocks noChangeAspect="1"/>
          </p:cNvPicPr>
          <p:nvPr/>
        </p:nvPicPr>
        <p:blipFill>
          <a:blip r:embed="rId3"/>
          <a:stretch>
            <a:fillRect/>
          </a:stretch>
        </p:blipFill>
        <p:spPr>
          <a:xfrm>
            <a:off x="2123728" y="2132856"/>
            <a:ext cx="5256583" cy="4298995"/>
          </a:xfrm>
          <a:prstGeom prst="rect">
            <a:avLst/>
          </a:prstGeom>
        </p:spPr>
      </p:pic>
      <p:sp>
        <p:nvSpPr>
          <p:cNvPr id="10" name="Titolo 1"/>
          <p:cNvSpPr txBox="1">
            <a:spLocks/>
          </p:cNvSpPr>
          <p:nvPr/>
        </p:nvSpPr>
        <p:spPr>
          <a:xfrm>
            <a:off x="107504" y="1700808"/>
            <a:ext cx="8784976"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Variazione</a:t>
            </a:r>
            <a:r>
              <a:rPr lang="en-GB" sz="1800" dirty="0" smtClean="0"/>
              <a:t> </a:t>
            </a:r>
            <a:r>
              <a:rPr lang="en-GB" sz="1800" dirty="0" err="1" smtClean="0"/>
              <a:t>delle</a:t>
            </a:r>
            <a:r>
              <a:rPr lang="en-GB" sz="1800" dirty="0" smtClean="0"/>
              <a:t> </a:t>
            </a:r>
            <a:r>
              <a:rPr lang="en-GB" sz="1800" dirty="0" err="1" smtClean="0"/>
              <a:t>proprietà</a:t>
            </a:r>
            <a:r>
              <a:rPr lang="en-GB" sz="1800" dirty="0" smtClean="0"/>
              <a:t> </a:t>
            </a:r>
            <a:r>
              <a:rPr lang="en-GB" sz="1800" dirty="0" err="1" smtClean="0"/>
              <a:t>meccaniche</a:t>
            </a:r>
            <a:r>
              <a:rPr lang="en-GB" sz="1800" dirty="0" smtClean="0"/>
              <a:t> in </a:t>
            </a:r>
            <a:r>
              <a:rPr lang="en-GB" sz="1800" dirty="0" err="1" smtClean="0"/>
              <a:t>funzione</a:t>
            </a:r>
            <a:r>
              <a:rPr lang="en-GB" sz="1800" dirty="0" smtClean="0"/>
              <a:t> del </a:t>
            </a:r>
            <a:r>
              <a:rPr lang="en-GB" sz="1800" dirty="0" err="1" smtClean="0"/>
              <a:t>grado</a:t>
            </a:r>
            <a:r>
              <a:rPr lang="en-GB" sz="1800" dirty="0" smtClean="0"/>
              <a:t> di </a:t>
            </a:r>
            <a:r>
              <a:rPr lang="en-GB" sz="1800" dirty="0" err="1" smtClean="0"/>
              <a:t>impregnazione</a:t>
            </a:r>
            <a:endParaRPr lang="en-GB" sz="1800" dirty="0"/>
          </a:p>
        </p:txBody>
      </p:sp>
      <p:sp>
        <p:nvSpPr>
          <p:cNvPr id="11" name="CasellaDiTesto 10"/>
          <p:cNvSpPr txBox="1"/>
          <p:nvPr/>
        </p:nvSpPr>
        <p:spPr>
          <a:xfrm>
            <a:off x="7524056" y="5998080"/>
            <a:ext cx="1584176" cy="369332"/>
          </a:xfrm>
          <a:prstGeom prst="rect">
            <a:avLst/>
          </a:prstGeom>
          <a:noFill/>
        </p:spPr>
        <p:txBody>
          <a:bodyPr wrap="square" rtlCol="0">
            <a:spAutoFit/>
          </a:bodyPr>
          <a:lstStyle/>
          <a:p>
            <a:r>
              <a:rPr lang="it-IT" dirty="0" smtClean="0"/>
              <a:t>ISO 12215-5 </a:t>
            </a:r>
            <a:endParaRPr lang="it-IT" dirty="0"/>
          </a:p>
        </p:txBody>
      </p:sp>
    </p:spTree>
    <p:extLst>
      <p:ext uri="{BB962C8B-B14F-4D97-AF65-F5344CB8AC3E}">
        <p14:creationId xmlns:p14="http://schemas.microsoft.com/office/powerpoint/2010/main" val="1737636068"/>
      </p:ext>
    </p:extLst>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sp>
        <p:nvSpPr>
          <p:cNvPr id="4" name="Titolo 1"/>
          <p:cNvSpPr txBox="1">
            <a:spLocks/>
          </p:cNvSpPr>
          <p:nvPr/>
        </p:nvSpPr>
        <p:spPr>
          <a:xfrm>
            <a:off x="251520" y="1700808"/>
            <a:ext cx="8640960"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Variazione</a:t>
            </a:r>
            <a:r>
              <a:rPr lang="en-GB" sz="1800" dirty="0" smtClean="0"/>
              <a:t> di peso e </a:t>
            </a:r>
            <a:r>
              <a:rPr lang="en-GB" sz="1800" dirty="0" err="1" smtClean="0"/>
              <a:t>spessore</a:t>
            </a:r>
            <a:r>
              <a:rPr lang="en-GB" sz="1800" dirty="0" smtClean="0"/>
              <a:t> in </a:t>
            </a:r>
            <a:r>
              <a:rPr lang="en-GB" sz="1800" dirty="0" err="1" smtClean="0"/>
              <a:t>funzione</a:t>
            </a:r>
            <a:r>
              <a:rPr lang="en-GB" sz="1800" dirty="0" smtClean="0"/>
              <a:t> del </a:t>
            </a:r>
            <a:r>
              <a:rPr lang="en-GB" sz="1800" dirty="0" err="1" smtClean="0"/>
              <a:t>grado</a:t>
            </a:r>
            <a:r>
              <a:rPr lang="en-GB" sz="1800" dirty="0" smtClean="0"/>
              <a:t> di </a:t>
            </a:r>
            <a:r>
              <a:rPr lang="en-GB" sz="1800" dirty="0" err="1" smtClean="0"/>
              <a:t>impregnazione</a:t>
            </a:r>
            <a:endParaRPr lang="en-GB" sz="1800" dirty="0"/>
          </a:p>
        </p:txBody>
      </p:sp>
      <p:pic>
        <p:nvPicPr>
          <p:cNvPr id="5" name="Immagine 4"/>
          <p:cNvPicPr>
            <a:picLocks noChangeAspect="1"/>
          </p:cNvPicPr>
          <p:nvPr/>
        </p:nvPicPr>
        <p:blipFill>
          <a:blip r:embed="rId3"/>
          <a:stretch>
            <a:fillRect/>
          </a:stretch>
        </p:blipFill>
        <p:spPr>
          <a:xfrm>
            <a:off x="971600" y="2142000"/>
            <a:ext cx="6948942" cy="4239328"/>
          </a:xfrm>
          <a:prstGeom prst="rect">
            <a:avLst/>
          </a:prstGeom>
        </p:spPr>
      </p:pic>
      <p:sp>
        <p:nvSpPr>
          <p:cNvPr id="10" name="CasellaDiTesto 9"/>
          <p:cNvSpPr txBox="1"/>
          <p:nvPr/>
        </p:nvSpPr>
        <p:spPr>
          <a:xfrm>
            <a:off x="7524056" y="5998080"/>
            <a:ext cx="1584176" cy="369332"/>
          </a:xfrm>
          <a:prstGeom prst="rect">
            <a:avLst/>
          </a:prstGeom>
          <a:noFill/>
        </p:spPr>
        <p:txBody>
          <a:bodyPr wrap="square" rtlCol="0">
            <a:spAutoFit/>
          </a:bodyPr>
          <a:lstStyle/>
          <a:p>
            <a:r>
              <a:rPr lang="it-IT" dirty="0" smtClean="0"/>
              <a:t>ISO 12215-5 </a:t>
            </a:r>
            <a:endParaRPr lang="it-IT" dirty="0"/>
          </a:p>
        </p:txBody>
      </p:sp>
    </p:spTree>
    <p:extLst>
      <p:ext uri="{BB962C8B-B14F-4D97-AF65-F5344CB8AC3E}">
        <p14:creationId xmlns:p14="http://schemas.microsoft.com/office/powerpoint/2010/main" val="3675756378"/>
      </p:ext>
    </p:extLst>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sp>
        <p:nvSpPr>
          <p:cNvPr id="4" name="Titolo 1"/>
          <p:cNvSpPr txBox="1">
            <a:spLocks/>
          </p:cNvSpPr>
          <p:nvPr/>
        </p:nvSpPr>
        <p:spPr>
          <a:xfrm>
            <a:off x="107504" y="1700808"/>
            <a:ext cx="8928992"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Esempio</a:t>
            </a:r>
            <a:r>
              <a:rPr lang="en-GB" sz="1800" dirty="0" smtClean="0"/>
              <a:t> n 1: </a:t>
            </a:r>
            <a:r>
              <a:rPr lang="en-GB" sz="1800" dirty="0" err="1" smtClean="0"/>
              <a:t>calcolo</a:t>
            </a:r>
            <a:r>
              <a:rPr lang="en-GB" sz="1800" dirty="0" smtClean="0"/>
              <a:t> del peso, </a:t>
            </a:r>
            <a:r>
              <a:rPr lang="en-GB" sz="1800" dirty="0" err="1" smtClean="0"/>
              <a:t>caso</a:t>
            </a:r>
            <a:r>
              <a:rPr lang="en-GB" sz="1800" dirty="0" smtClean="0"/>
              <a:t> di </a:t>
            </a:r>
            <a:r>
              <a:rPr lang="en-GB" sz="1800" dirty="0" err="1" smtClean="0"/>
              <a:t>laminazione</a:t>
            </a:r>
            <a:r>
              <a:rPr lang="en-GB" sz="1800" dirty="0" smtClean="0"/>
              <a:t> </a:t>
            </a:r>
            <a:r>
              <a:rPr lang="en-GB" sz="1800" dirty="0" err="1" smtClean="0"/>
              <a:t>manuale</a:t>
            </a:r>
            <a:r>
              <a:rPr lang="en-GB" sz="1800" dirty="0" smtClean="0"/>
              <a:t> del </a:t>
            </a:r>
            <a:r>
              <a:rPr lang="en-GB" sz="1800" dirty="0" err="1" smtClean="0"/>
              <a:t>fondo</a:t>
            </a:r>
            <a:r>
              <a:rPr lang="en-GB" sz="1800" dirty="0" smtClean="0"/>
              <a:t> </a:t>
            </a:r>
            <a:r>
              <a:rPr lang="en-GB" sz="1800" dirty="0" err="1" smtClean="0"/>
              <a:t>carena</a:t>
            </a:r>
            <a:endParaRPr lang="en-GB" sz="1800" dirty="0"/>
          </a:p>
        </p:txBody>
      </p:sp>
      <p:graphicFrame>
        <p:nvGraphicFramePr>
          <p:cNvPr id="3" name="Tabella 2"/>
          <p:cNvGraphicFramePr>
            <a:graphicFrameLocks noGrp="1"/>
          </p:cNvGraphicFramePr>
          <p:nvPr>
            <p:extLst>
              <p:ext uri="{D42A27DB-BD31-4B8C-83A1-F6EECF244321}">
                <p14:modId xmlns:p14="http://schemas.microsoft.com/office/powerpoint/2010/main" val="2080894249"/>
              </p:ext>
            </p:extLst>
          </p:nvPr>
        </p:nvGraphicFramePr>
        <p:xfrm>
          <a:off x="251520" y="2370609"/>
          <a:ext cx="6624735" cy="2595880"/>
        </p:xfrm>
        <a:graphic>
          <a:graphicData uri="http://schemas.openxmlformats.org/drawingml/2006/table">
            <a:tbl>
              <a:tblPr firstRow="1" bandRow="1">
                <a:tableStyleId>{5C22544A-7EE6-4342-B048-85BDC9FD1C3A}</a:tableStyleId>
              </a:tblPr>
              <a:tblGrid>
                <a:gridCol w="792088"/>
                <a:gridCol w="1872208"/>
                <a:gridCol w="2376264"/>
                <a:gridCol w="1584175"/>
              </a:tblGrid>
              <a:tr h="370840">
                <a:tc gridSpan="4">
                  <a:txBody>
                    <a:bodyPr/>
                    <a:lstStyle/>
                    <a:p>
                      <a:pPr algn="ctr"/>
                      <a:r>
                        <a:rPr lang="it-IT" dirty="0" smtClean="0"/>
                        <a:t>Piano</a:t>
                      </a:r>
                      <a:r>
                        <a:rPr lang="it-IT" baseline="0" dirty="0" smtClean="0"/>
                        <a:t> di laminazione</a:t>
                      </a:r>
                      <a:endParaRPr lang="it-IT" dirty="0"/>
                    </a:p>
                  </a:txBody>
                  <a:tcPr anchor="ctr"/>
                </a:tc>
                <a:tc hMerge="1">
                  <a:txBody>
                    <a:bodyPr/>
                    <a:lstStyle/>
                    <a:p>
                      <a:endParaRPr lang="it-IT" dirty="0"/>
                    </a:p>
                  </a:txBody>
                  <a:tcPr/>
                </a:tc>
                <a:tc hMerge="1">
                  <a:txBody>
                    <a:bodyPr/>
                    <a:lstStyle/>
                    <a:p>
                      <a:pPr algn="ctr"/>
                      <a:endParaRPr lang="it-IT" dirty="0"/>
                    </a:p>
                  </a:txBody>
                  <a:tcPr anchor="ctr"/>
                </a:tc>
                <a:tc hMerge="1">
                  <a:txBody>
                    <a:bodyPr/>
                    <a:lstStyle/>
                    <a:p>
                      <a:pPr algn="ctr"/>
                      <a:endParaRPr lang="it-IT" dirty="0"/>
                    </a:p>
                  </a:txBody>
                  <a:tcPr anchor="ctr"/>
                </a:tc>
              </a:tr>
              <a:tr h="370840">
                <a:tc>
                  <a:txBody>
                    <a:bodyPr/>
                    <a:lstStyle/>
                    <a:p>
                      <a:r>
                        <a:rPr lang="it-IT" dirty="0" err="1" smtClean="0"/>
                        <a:t>Layar</a:t>
                      </a:r>
                      <a:endParaRPr lang="it-IT" dirty="0"/>
                    </a:p>
                  </a:txBody>
                  <a:tcPr/>
                </a:tc>
                <a:tc>
                  <a:txBody>
                    <a:bodyPr/>
                    <a:lstStyle/>
                    <a:p>
                      <a:r>
                        <a:rPr lang="it-IT" dirty="0" smtClean="0"/>
                        <a:t>Tessuto tipo</a:t>
                      </a:r>
                      <a:endParaRPr lang="it-IT" dirty="0"/>
                    </a:p>
                  </a:txBody>
                  <a:tcPr/>
                </a:tc>
                <a:tc>
                  <a:txBody>
                    <a:bodyPr/>
                    <a:lstStyle/>
                    <a:p>
                      <a:r>
                        <a:rPr lang="it-IT" dirty="0" smtClean="0"/>
                        <a:t>Grammatura [g/m^2]</a:t>
                      </a:r>
                      <a:endParaRPr lang="it-IT" dirty="0"/>
                    </a:p>
                  </a:txBody>
                  <a:tcPr/>
                </a:tc>
                <a:tc>
                  <a:txBody>
                    <a:bodyPr/>
                    <a:lstStyle/>
                    <a:p>
                      <a:endParaRPr lang="it-IT" dirty="0"/>
                    </a:p>
                  </a:txBody>
                  <a:tcPr/>
                </a:tc>
              </a:tr>
              <a:tr h="370840">
                <a:tc>
                  <a:txBody>
                    <a:bodyPr/>
                    <a:lstStyle/>
                    <a:p>
                      <a:r>
                        <a:rPr lang="it-IT" dirty="0" smtClean="0"/>
                        <a:t>1</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endParaRPr lang="it-IT" dirty="0"/>
                    </a:p>
                  </a:txBody>
                  <a:tcPr/>
                </a:tc>
              </a:tr>
              <a:tr h="370840">
                <a:tc>
                  <a:txBody>
                    <a:bodyPr/>
                    <a:lstStyle/>
                    <a:p>
                      <a:r>
                        <a:rPr lang="it-IT" dirty="0" smtClean="0"/>
                        <a:t>2</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endParaRPr lang="it-IT" dirty="0"/>
                    </a:p>
                  </a:txBody>
                  <a:tcPr/>
                </a:tc>
              </a:tr>
              <a:tr h="370840">
                <a:tc>
                  <a:txBody>
                    <a:bodyPr/>
                    <a:lstStyle/>
                    <a:p>
                      <a:r>
                        <a:rPr lang="it-IT" dirty="0" smtClean="0"/>
                        <a:t>3</a:t>
                      </a:r>
                      <a:endParaRPr lang="it-IT" dirty="0"/>
                    </a:p>
                  </a:txBody>
                  <a:tcPr/>
                </a:tc>
                <a:tc>
                  <a:txBody>
                    <a:bodyPr/>
                    <a:lstStyle/>
                    <a:p>
                      <a:r>
                        <a:rPr lang="it-IT" dirty="0" err="1" smtClean="0"/>
                        <a:t>Combi</a:t>
                      </a:r>
                      <a:r>
                        <a:rPr lang="it-IT" dirty="0" smtClean="0"/>
                        <a:t> (</a:t>
                      </a:r>
                      <a:r>
                        <a:rPr lang="it-IT" dirty="0" err="1" smtClean="0"/>
                        <a:t>Mat</a:t>
                      </a:r>
                      <a:r>
                        <a:rPr lang="it-IT" dirty="0" smtClean="0"/>
                        <a:t>/</a:t>
                      </a:r>
                      <a:r>
                        <a:rPr lang="it-IT" dirty="0" err="1" smtClean="0"/>
                        <a:t>Rov</a:t>
                      </a:r>
                      <a:r>
                        <a:rPr lang="it-IT" dirty="0" smtClean="0"/>
                        <a:t>)</a:t>
                      </a:r>
                      <a:endParaRPr lang="it-IT" dirty="0"/>
                    </a:p>
                  </a:txBody>
                  <a:tcPr/>
                </a:tc>
                <a:tc>
                  <a:txBody>
                    <a:bodyPr/>
                    <a:lstStyle/>
                    <a:p>
                      <a:r>
                        <a:rPr lang="it-IT" dirty="0" smtClean="0"/>
                        <a:t>600+225</a:t>
                      </a:r>
                      <a:endParaRPr lang="it-IT" dirty="0"/>
                    </a:p>
                  </a:txBody>
                  <a:tcPr/>
                </a:tc>
                <a:tc>
                  <a:txBody>
                    <a:bodyPr/>
                    <a:lstStyle/>
                    <a:p>
                      <a:endParaRPr lang="it-IT" dirty="0"/>
                    </a:p>
                  </a:txBody>
                  <a:tcPr/>
                </a:tc>
              </a:tr>
              <a:tr h="370840">
                <a:tc>
                  <a:txBody>
                    <a:bodyPr/>
                    <a:lstStyle/>
                    <a:p>
                      <a:r>
                        <a:rPr lang="it-IT" dirty="0" smtClean="0"/>
                        <a:t>4</a:t>
                      </a:r>
                      <a:endParaRPr lang="it-IT" dirty="0"/>
                    </a:p>
                  </a:txBody>
                  <a:tcPr/>
                </a:tc>
                <a:tc>
                  <a:txBody>
                    <a:bodyPr/>
                    <a:lstStyle/>
                    <a:p>
                      <a:r>
                        <a:rPr lang="it-IT" dirty="0" err="1" smtClean="0"/>
                        <a:t>Combi</a:t>
                      </a:r>
                      <a:r>
                        <a:rPr lang="it-IT" dirty="0" smtClean="0"/>
                        <a:t> (</a:t>
                      </a:r>
                      <a:r>
                        <a:rPr lang="it-IT" dirty="0" err="1" smtClean="0"/>
                        <a:t>Mat</a:t>
                      </a:r>
                      <a:r>
                        <a:rPr lang="it-IT" dirty="0" smtClean="0"/>
                        <a:t>/</a:t>
                      </a:r>
                      <a:r>
                        <a:rPr lang="it-IT" dirty="0" err="1" smtClean="0"/>
                        <a:t>Rov</a:t>
                      </a:r>
                      <a:r>
                        <a:rPr lang="it-IT" dirty="0" smtClean="0"/>
                        <a:t>)</a:t>
                      </a:r>
                      <a:endParaRPr lang="it-IT" dirty="0"/>
                    </a:p>
                  </a:txBody>
                  <a:tcPr/>
                </a:tc>
                <a:tc>
                  <a:txBody>
                    <a:bodyPr/>
                    <a:lstStyle/>
                    <a:p>
                      <a:r>
                        <a:rPr lang="it-IT" dirty="0" smtClean="0"/>
                        <a:t>600+225</a:t>
                      </a:r>
                      <a:endParaRPr lang="it-IT" dirty="0"/>
                    </a:p>
                  </a:txBody>
                  <a:tcPr>
                    <a:lnB w="12700" cap="flat" cmpd="sng" algn="ctr">
                      <a:solidFill>
                        <a:schemeClr val="tx1"/>
                      </a:solidFill>
                      <a:prstDash val="solid"/>
                      <a:round/>
                      <a:headEnd type="none" w="med" len="med"/>
                      <a:tailEnd type="none" w="med" len="med"/>
                    </a:lnB>
                  </a:tcPr>
                </a:tc>
                <a:tc>
                  <a:txBody>
                    <a:bodyPr/>
                    <a:lstStyle/>
                    <a:p>
                      <a:endParaRPr lang="it-IT" dirty="0"/>
                    </a:p>
                  </a:txBody>
                  <a:tcPr>
                    <a:lnB w="12700" cap="flat" cmpd="sng" algn="ctr">
                      <a:solidFill>
                        <a:schemeClr val="tx1"/>
                      </a:solidFill>
                      <a:prstDash val="solid"/>
                      <a:round/>
                      <a:headEnd type="none" w="med" len="med"/>
                      <a:tailEnd type="none" w="med" len="med"/>
                    </a:lnB>
                  </a:tcPr>
                </a:tc>
              </a:tr>
              <a:tr h="370840">
                <a:tc>
                  <a:txBody>
                    <a:bodyPr/>
                    <a:lstStyle/>
                    <a:p>
                      <a:r>
                        <a:rPr lang="it-IT" dirty="0" smtClean="0"/>
                        <a:t>Tot</a:t>
                      </a:r>
                      <a:endParaRPr lang="it-IT" dirty="0"/>
                    </a:p>
                  </a:txBody>
                  <a:tcPr/>
                </a:tc>
                <a:tc>
                  <a:txBody>
                    <a:bodyPr/>
                    <a:lstStyle/>
                    <a:p>
                      <a:endParaRPr lang="it-IT" dirty="0"/>
                    </a:p>
                  </a:txBody>
                  <a:tcPr/>
                </a:tc>
                <a:tc>
                  <a:txBody>
                    <a:bodyPr/>
                    <a:lstStyle/>
                    <a:p>
                      <a:r>
                        <a:rPr lang="it-IT" dirty="0" smtClean="0"/>
                        <a:t>2100</a:t>
                      </a:r>
                      <a:endParaRPr lang="it-IT" dirty="0"/>
                    </a:p>
                  </a:txBody>
                  <a:tcPr>
                    <a:lnT w="12700" cap="flat" cmpd="sng" algn="ctr">
                      <a:solidFill>
                        <a:schemeClr val="tx1"/>
                      </a:solidFill>
                      <a:prstDash val="solid"/>
                      <a:round/>
                      <a:headEnd type="none" w="med" len="med"/>
                      <a:tailEnd type="none" w="med" len="med"/>
                    </a:lnT>
                  </a:tcPr>
                </a:tc>
                <a:tc>
                  <a:txBody>
                    <a:bodyPr/>
                    <a:lstStyle/>
                    <a:p>
                      <a:endParaRPr lang="it-IT" dirty="0"/>
                    </a:p>
                  </a:txBody>
                  <a:tcPr>
                    <a:lnT w="12700" cap="flat" cmpd="sng" algn="ctr">
                      <a:solidFill>
                        <a:schemeClr val="tx1"/>
                      </a:solidFill>
                      <a:prstDash val="solid"/>
                      <a:round/>
                      <a:headEnd type="none" w="med" len="med"/>
                      <a:tailEnd type="none" w="med" len="med"/>
                    </a:lnT>
                  </a:tcPr>
                </a:tc>
              </a:tr>
            </a:tbl>
          </a:graphicData>
        </a:graphic>
      </p:graphicFrame>
      <p:pic>
        <p:nvPicPr>
          <p:cNvPr id="6" name="Immagine 5"/>
          <p:cNvPicPr>
            <a:picLocks noChangeAspect="1"/>
          </p:cNvPicPr>
          <p:nvPr/>
        </p:nvPicPr>
        <p:blipFill>
          <a:blip r:embed="rId3"/>
          <a:stretch>
            <a:fillRect/>
          </a:stretch>
        </p:blipFill>
        <p:spPr>
          <a:xfrm>
            <a:off x="7092280" y="2204864"/>
            <a:ext cx="1829197" cy="1829197"/>
          </a:xfrm>
          <a:prstGeom prst="rect">
            <a:avLst/>
          </a:prstGeom>
        </p:spPr>
      </p:pic>
      <p:pic>
        <p:nvPicPr>
          <p:cNvPr id="7" name="Picture 2" descr="Risultati immagini per doman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1773" y="4077072"/>
            <a:ext cx="1670210" cy="24401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0889635"/>
      </p:ext>
    </p:extLst>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sp>
        <p:nvSpPr>
          <p:cNvPr id="4" name="Titolo 1"/>
          <p:cNvSpPr txBox="1">
            <a:spLocks/>
          </p:cNvSpPr>
          <p:nvPr/>
        </p:nvSpPr>
        <p:spPr>
          <a:xfrm>
            <a:off x="107504" y="1700808"/>
            <a:ext cx="8928992"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Esempio</a:t>
            </a:r>
            <a:r>
              <a:rPr lang="en-GB" sz="1800" dirty="0" smtClean="0"/>
              <a:t> n 1: </a:t>
            </a:r>
            <a:r>
              <a:rPr lang="en-GB" sz="1800" dirty="0" err="1" smtClean="0"/>
              <a:t>calcolo</a:t>
            </a:r>
            <a:r>
              <a:rPr lang="en-GB" sz="1800" dirty="0" smtClean="0"/>
              <a:t> del peso, </a:t>
            </a:r>
            <a:r>
              <a:rPr lang="en-GB" sz="1800" dirty="0" err="1" smtClean="0"/>
              <a:t>caso</a:t>
            </a:r>
            <a:r>
              <a:rPr lang="en-GB" sz="1800" dirty="0" smtClean="0"/>
              <a:t> di </a:t>
            </a:r>
            <a:r>
              <a:rPr lang="en-GB" sz="1800" dirty="0" err="1" smtClean="0"/>
              <a:t>laminazione</a:t>
            </a:r>
            <a:r>
              <a:rPr lang="en-GB" sz="1800" dirty="0" smtClean="0"/>
              <a:t> </a:t>
            </a:r>
            <a:r>
              <a:rPr lang="en-GB" sz="1800" dirty="0" err="1" smtClean="0"/>
              <a:t>manuale</a:t>
            </a:r>
            <a:r>
              <a:rPr lang="en-GB" sz="1800" dirty="0" smtClean="0"/>
              <a:t> del </a:t>
            </a:r>
            <a:r>
              <a:rPr lang="en-GB" sz="1800" dirty="0" err="1" smtClean="0"/>
              <a:t>fondo</a:t>
            </a:r>
            <a:r>
              <a:rPr lang="en-GB" sz="1800" dirty="0" smtClean="0"/>
              <a:t> </a:t>
            </a:r>
            <a:r>
              <a:rPr lang="en-GB" sz="1800" dirty="0" err="1" smtClean="0"/>
              <a:t>carena</a:t>
            </a:r>
            <a:endParaRPr lang="en-GB" sz="1800" dirty="0"/>
          </a:p>
        </p:txBody>
      </p:sp>
      <p:graphicFrame>
        <p:nvGraphicFramePr>
          <p:cNvPr id="3" name="Tabella 2"/>
          <p:cNvGraphicFramePr>
            <a:graphicFrameLocks noGrp="1"/>
          </p:cNvGraphicFramePr>
          <p:nvPr>
            <p:extLst>
              <p:ext uri="{D42A27DB-BD31-4B8C-83A1-F6EECF244321}">
                <p14:modId xmlns:p14="http://schemas.microsoft.com/office/powerpoint/2010/main" val="2190528257"/>
              </p:ext>
            </p:extLst>
          </p:nvPr>
        </p:nvGraphicFramePr>
        <p:xfrm>
          <a:off x="251520" y="2370609"/>
          <a:ext cx="6624735" cy="2595880"/>
        </p:xfrm>
        <a:graphic>
          <a:graphicData uri="http://schemas.openxmlformats.org/drawingml/2006/table">
            <a:tbl>
              <a:tblPr firstRow="1" bandRow="1">
                <a:tableStyleId>{5C22544A-7EE6-4342-B048-85BDC9FD1C3A}</a:tableStyleId>
              </a:tblPr>
              <a:tblGrid>
                <a:gridCol w="792088"/>
                <a:gridCol w="1872208"/>
                <a:gridCol w="2376264"/>
                <a:gridCol w="1584175"/>
              </a:tblGrid>
              <a:tr h="370840">
                <a:tc gridSpan="4">
                  <a:txBody>
                    <a:bodyPr/>
                    <a:lstStyle/>
                    <a:p>
                      <a:pPr algn="ctr"/>
                      <a:r>
                        <a:rPr lang="it-IT" dirty="0" smtClean="0"/>
                        <a:t>Piano</a:t>
                      </a:r>
                      <a:r>
                        <a:rPr lang="it-IT" baseline="0" dirty="0" smtClean="0"/>
                        <a:t> di laminazione</a:t>
                      </a:r>
                      <a:endParaRPr lang="it-IT" dirty="0"/>
                    </a:p>
                  </a:txBody>
                  <a:tcPr anchor="ctr"/>
                </a:tc>
                <a:tc hMerge="1">
                  <a:txBody>
                    <a:bodyPr/>
                    <a:lstStyle/>
                    <a:p>
                      <a:endParaRPr lang="it-IT" dirty="0"/>
                    </a:p>
                  </a:txBody>
                  <a:tcPr/>
                </a:tc>
                <a:tc hMerge="1">
                  <a:txBody>
                    <a:bodyPr/>
                    <a:lstStyle/>
                    <a:p>
                      <a:pPr algn="ctr"/>
                      <a:endParaRPr lang="it-IT" dirty="0"/>
                    </a:p>
                  </a:txBody>
                  <a:tcPr anchor="ctr"/>
                </a:tc>
                <a:tc hMerge="1">
                  <a:txBody>
                    <a:bodyPr/>
                    <a:lstStyle/>
                    <a:p>
                      <a:pPr algn="ctr"/>
                      <a:endParaRPr lang="it-IT" dirty="0"/>
                    </a:p>
                  </a:txBody>
                  <a:tcPr anchor="ctr"/>
                </a:tc>
              </a:tr>
              <a:tr h="370840">
                <a:tc>
                  <a:txBody>
                    <a:bodyPr/>
                    <a:lstStyle/>
                    <a:p>
                      <a:r>
                        <a:rPr lang="it-IT" dirty="0" err="1" smtClean="0"/>
                        <a:t>Layar</a:t>
                      </a:r>
                      <a:endParaRPr lang="it-IT" dirty="0"/>
                    </a:p>
                  </a:txBody>
                  <a:tcPr/>
                </a:tc>
                <a:tc>
                  <a:txBody>
                    <a:bodyPr/>
                    <a:lstStyle/>
                    <a:p>
                      <a:r>
                        <a:rPr lang="it-IT" dirty="0" smtClean="0"/>
                        <a:t>Tessuto tipo</a:t>
                      </a:r>
                      <a:endParaRPr lang="it-IT" dirty="0"/>
                    </a:p>
                  </a:txBody>
                  <a:tcPr/>
                </a:tc>
                <a:tc>
                  <a:txBody>
                    <a:bodyPr/>
                    <a:lstStyle/>
                    <a:p>
                      <a:r>
                        <a:rPr lang="it-IT" dirty="0" smtClean="0"/>
                        <a:t>Grammatura [g/m^2]</a:t>
                      </a:r>
                      <a:endParaRPr lang="it-IT" dirty="0"/>
                    </a:p>
                  </a:txBody>
                  <a:tcPr/>
                </a:tc>
                <a:tc>
                  <a:txBody>
                    <a:bodyPr/>
                    <a:lstStyle/>
                    <a:p>
                      <a:r>
                        <a:rPr lang="it-IT" dirty="0" smtClean="0"/>
                        <a:t>GC </a:t>
                      </a:r>
                      <a:r>
                        <a:rPr lang="it-IT" baseline="0" dirty="0" smtClean="0"/>
                        <a:t> </a:t>
                      </a:r>
                      <a:r>
                        <a:rPr lang="az-Cyrl-AZ" baseline="0" dirty="0" smtClean="0"/>
                        <a:t>Ѱ</a:t>
                      </a:r>
                      <a:endParaRPr lang="it-IT" dirty="0"/>
                    </a:p>
                  </a:txBody>
                  <a:tcPr/>
                </a:tc>
              </a:tr>
              <a:tr h="370840">
                <a:tc>
                  <a:txBody>
                    <a:bodyPr/>
                    <a:lstStyle/>
                    <a:p>
                      <a:r>
                        <a:rPr lang="it-IT" dirty="0" smtClean="0"/>
                        <a:t>1</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a:t>
                      </a:r>
                      <a:endParaRPr lang="it-IT" dirty="0"/>
                    </a:p>
                  </a:txBody>
                  <a:tcPr/>
                </a:tc>
              </a:tr>
              <a:tr h="370840">
                <a:tc>
                  <a:txBody>
                    <a:bodyPr/>
                    <a:lstStyle/>
                    <a:p>
                      <a:r>
                        <a:rPr lang="it-IT" dirty="0" smtClean="0"/>
                        <a:t>2</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a:t>
                      </a:r>
                      <a:endParaRPr lang="it-IT" dirty="0"/>
                    </a:p>
                  </a:txBody>
                  <a:tcPr/>
                </a:tc>
              </a:tr>
              <a:tr h="370840">
                <a:tc>
                  <a:txBody>
                    <a:bodyPr/>
                    <a:lstStyle/>
                    <a:p>
                      <a:r>
                        <a:rPr lang="it-IT" dirty="0" smtClean="0"/>
                        <a:t>3</a:t>
                      </a:r>
                      <a:endParaRPr lang="it-IT" dirty="0"/>
                    </a:p>
                  </a:txBody>
                  <a:tcPr/>
                </a:tc>
                <a:tc>
                  <a:txBody>
                    <a:bodyPr/>
                    <a:lstStyle/>
                    <a:p>
                      <a:r>
                        <a:rPr lang="it-IT" dirty="0" err="1" smtClean="0"/>
                        <a:t>Combi</a:t>
                      </a:r>
                      <a:r>
                        <a:rPr lang="it-IT" dirty="0" smtClean="0"/>
                        <a:t> (</a:t>
                      </a:r>
                      <a:r>
                        <a:rPr lang="it-IT" dirty="0" err="1" smtClean="0"/>
                        <a:t>Mat</a:t>
                      </a:r>
                      <a:r>
                        <a:rPr lang="it-IT" dirty="0" smtClean="0"/>
                        <a:t>/</a:t>
                      </a:r>
                      <a:r>
                        <a:rPr lang="it-IT" dirty="0" err="1" smtClean="0"/>
                        <a:t>Rov</a:t>
                      </a:r>
                      <a:r>
                        <a:rPr lang="it-IT" dirty="0" smtClean="0"/>
                        <a:t>)</a:t>
                      </a:r>
                      <a:endParaRPr lang="it-IT" dirty="0"/>
                    </a:p>
                  </a:txBody>
                  <a:tcPr/>
                </a:tc>
                <a:tc>
                  <a:txBody>
                    <a:bodyPr/>
                    <a:lstStyle/>
                    <a:p>
                      <a:r>
                        <a:rPr lang="it-IT" dirty="0" smtClean="0"/>
                        <a:t>600+225</a:t>
                      </a:r>
                      <a:endParaRPr lang="it-IT" dirty="0"/>
                    </a:p>
                  </a:txBody>
                  <a:tcPr/>
                </a:tc>
                <a:tc>
                  <a:txBody>
                    <a:bodyPr/>
                    <a:lstStyle/>
                    <a:p>
                      <a:r>
                        <a:rPr lang="it-IT" dirty="0" smtClean="0"/>
                        <a:t>?</a:t>
                      </a:r>
                      <a:endParaRPr lang="it-IT" dirty="0"/>
                    </a:p>
                  </a:txBody>
                  <a:tcPr/>
                </a:tc>
              </a:tr>
              <a:tr h="370840">
                <a:tc>
                  <a:txBody>
                    <a:bodyPr/>
                    <a:lstStyle/>
                    <a:p>
                      <a:r>
                        <a:rPr lang="it-IT" dirty="0" smtClean="0"/>
                        <a:t>4</a:t>
                      </a:r>
                      <a:endParaRPr lang="it-IT" dirty="0"/>
                    </a:p>
                  </a:txBody>
                  <a:tcPr/>
                </a:tc>
                <a:tc>
                  <a:txBody>
                    <a:bodyPr/>
                    <a:lstStyle/>
                    <a:p>
                      <a:r>
                        <a:rPr lang="it-IT" dirty="0" err="1" smtClean="0"/>
                        <a:t>Combi</a:t>
                      </a:r>
                      <a:r>
                        <a:rPr lang="it-IT" dirty="0" smtClean="0"/>
                        <a:t> (</a:t>
                      </a:r>
                      <a:r>
                        <a:rPr lang="it-IT" dirty="0" err="1" smtClean="0"/>
                        <a:t>Mat</a:t>
                      </a:r>
                      <a:r>
                        <a:rPr lang="it-IT" dirty="0" smtClean="0"/>
                        <a:t>/</a:t>
                      </a:r>
                      <a:r>
                        <a:rPr lang="it-IT" dirty="0" err="1" smtClean="0"/>
                        <a:t>Rov</a:t>
                      </a:r>
                      <a:r>
                        <a:rPr lang="it-IT" dirty="0" smtClean="0"/>
                        <a:t>)</a:t>
                      </a:r>
                      <a:endParaRPr lang="it-IT" dirty="0"/>
                    </a:p>
                  </a:txBody>
                  <a:tcPr/>
                </a:tc>
                <a:tc>
                  <a:txBody>
                    <a:bodyPr/>
                    <a:lstStyle/>
                    <a:p>
                      <a:r>
                        <a:rPr lang="it-IT" dirty="0" smtClean="0"/>
                        <a:t>600+225</a:t>
                      </a:r>
                      <a:endParaRPr lang="it-IT" dirty="0"/>
                    </a:p>
                  </a:txBody>
                  <a:tcPr>
                    <a:lnB w="12700" cap="flat" cmpd="sng" algn="ctr">
                      <a:solidFill>
                        <a:schemeClr val="tx1"/>
                      </a:solidFill>
                      <a:prstDash val="solid"/>
                      <a:round/>
                      <a:headEnd type="none" w="med" len="med"/>
                      <a:tailEnd type="none" w="med" len="med"/>
                    </a:lnB>
                  </a:tcPr>
                </a:tc>
                <a:tc>
                  <a:txBody>
                    <a:bodyPr/>
                    <a:lstStyle/>
                    <a:p>
                      <a:r>
                        <a:rPr lang="it-IT" dirty="0" smtClean="0"/>
                        <a:t>?</a:t>
                      </a:r>
                      <a:endParaRPr lang="it-IT" dirty="0"/>
                    </a:p>
                  </a:txBody>
                  <a:tcPr>
                    <a:lnB w="12700" cap="flat" cmpd="sng" algn="ctr">
                      <a:solidFill>
                        <a:schemeClr val="tx1"/>
                      </a:solidFill>
                      <a:prstDash val="solid"/>
                      <a:round/>
                      <a:headEnd type="none" w="med" len="med"/>
                      <a:tailEnd type="none" w="med" len="med"/>
                    </a:lnB>
                  </a:tcPr>
                </a:tc>
              </a:tr>
              <a:tr h="370840">
                <a:tc>
                  <a:txBody>
                    <a:bodyPr/>
                    <a:lstStyle/>
                    <a:p>
                      <a:r>
                        <a:rPr lang="it-IT" dirty="0" smtClean="0"/>
                        <a:t>Tot</a:t>
                      </a:r>
                      <a:endParaRPr lang="it-IT" dirty="0"/>
                    </a:p>
                  </a:txBody>
                  <a:tcPr/>
                </a:tc>
                <a:tc>
                  <a:txBody>
                    <a:bodyPr/>
                    <a:lstStyle/>
                    <a:p>
                      <a:endParaRPr lang="it-IT" dirty="0"/>
                    </a:p>
                  </a:txBody>
                  <a:tcPr/>
                </a:tc>
                <a:tc>
                  <a:txBody>
                    <a:bodyPr/>
                    <a:lstStyle/>
                    <a:p>
                      <a:r>
                        <a:rPr lang="it-IT" dirty="0" smtClean="0"/>
                        <a:t>2100</a:t>
                      </a:r>
                      <a:endParaRPr lang="it-IT" dirty="0"/>
                    </a:p>
                  </a:txBody>
                  <a:tcPr>
                    <a:lnT w="12700" cap="flat" cmpd="sng" algn="ctr">
                      <a:solidFill>
                        <a:schemeClr val="tx1"/>
                      </a:solidFill>
                      <a:prstDash val="solid"/>
                      <a:round/>
                      <a:headEnd type="none" w="med" len="med"/>
                      <a:tailEnd type="none" w="med" len="med"/>
                    </a:lnT>
                  </a:tcPr>
                </a:tc>
                <a:tc>
                  <a:txBody>
                    <a:bodyPr/>
                    <a:lstStyle/>
                    <a:p>
                      <a:r>
                        <a:rPr lang="it-IT" dirty="0" smtClean="0"/>
                        <a:t>?</a:t>
                      </a:r>
                      <a:endParaRPr lang="it-IT" dirty="0"/>
                    </a:p>
                  </a:txBody>
                  <a:tcPr>
                    <a:lnT w="12700" cap="flat" cmpd="sng" algn="ctr">
                      <a:solidFill>
                        <a:schemeClr val="tx1"/>
                      </a:solidFill>
                      <a:prstDash val="solid"/>
                      <a:round/>
                      <a:headEnd type="none" w="med" len="med"/>
                      <a:tailEnd type="none" w="med" len="med"/>
                    </a:lnT>
                  </a:tcPr>
                </a:tc>
              </a:tr>
            </a:tbl>
          </a:graphicData>
        </a:graphic>
      </p:graphicFrame>
      <p:pic>
        <p:nvPicPr>
          <p:cNvPr id="6" name="Immagine 5"/>
          <p:cNvPicPr>
            <a:picLocks noChangeAspect="1"/>
          </p:cNvPicPr>
          <p:nvPr/>
        </p:nvPicPr>
        <p:blipFill>
          <a:blip r:embed="rId3"/>
          <a:stretch>
            <a:fillRect/>
          </a:stretch>
        </p:blipFill>
        <p:spPr>
          <a:xfrm>
            <a:off x="7092280" y="2204864"/>
            <a:ext cx="1829197" cy="1829197"/>
          </a:xfrm>
          <a:prstGeom prst="rect">
            <a:avLst/>
          </a:prstGeom>
        </p:spPr>
      </p:pic>
      <p:pic>
        <p:nvPicPr>
          <p:cNvPr id="11" name="Picture 2" descr="Risultati immagini per doman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1773" y="4077072"/>
            <a:ext cx="1670210" cy="24401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0710386"/>
      </p:ext>
    </p:extLst>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sp>
        <p:nvSpPr>
          <p:cNvPr id="4" name="Titolo 1"/>
          <p:cNvSpPr txBox="1">
            <a:spLocks/>
          </p:cNvSpPr>
          <p:nvPr/>
        </p:nvSpPr>
        <p:spPr>
          <a:xfrm>
            <a:off x="107504" y="1700808"/>
            <a:ext cx="8928992"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Esempio</a:t>
            </a:r>
            <a:r>
              <a:rPr lang="en-GB" sz="1800" dirty="0" smtClean="0"/>
              <a:t> n 1: </a:t>
            </a:r>
            <a:r>
              <a:rPr lang="en-GB" sz="1800" dirty="0" err="1" smtClean="0"/>
              <a:t>calcolo</a:t>
            </a:r>
            <a:r>
              <a:rPr lang="en-GB" sz="1800" dirty="0" smtClean="0"/>
              <a:t> del peso, </a:t>
            </a:r>
            <a:r>
              <a:rPr lang="en-GB" sz="1800" dirty="0" err="1" smtClean="0"/>
              <a:t>caso</a:t>
            </a:r>
            <a:r>
              <a:rPr lang="en-GB" sz="1800" dirty="0" smtClean="0"/>
              <a:t> di </a:t>
            </a:r>
            <a:r>
              <a:rPr lang="en-GB" sz="1800" dirty="0" err="1" smtClean="0"/>
              <a:t>laminazione</a:t>
            </a:r>
            <a:r>
              <a:rPr lang="en-GB" sz="1800" dirty="0" smtClean="0"/>
              <a:t> </a:t>
            </a:r>
            <a:r>
              <a:rPr lang="en-GB" sz="1800" dirty="0" err="1" smtClean="0"/>
              <a:t>manuale</a:t>
            </a:r>
            <a:r>
              <a:rPr lang="en-GB" sz="1800" dirty="0" smtClean="0"/>
              <a:t> del </a:t>
            </a:r>
            <a:r>
              <a:rPr lang="en-GB" sz="1800" dirty="0" err="1" smtClean="0"/>
              <a:t>fondo</a:t>
            </a:r>
            <a:r>
              <a:rPr lang="en-GB" sz="1800" dirty="0" smtClean="0"/>
              <a:t> </a:t>
            </a:r>
            <a:r>
              <a:rPr lang="en-GB" sz="1800" dirty="0" err="1" smtClean="0"/>
              <a:t>carena</a:t>
            </a:r>
            <a:endParaRPr lang="en-GB" sz="1800" dirty="0"/>
          </a:p>
        </p:txBody>
      </p:sp>
      <p:graphicFrame>
        <p:nvGraphicFramePr>
          <p:cNvPr id="3" name="Tabella 2"/>
          <p:cNvGraphicFramePr>
            <a:graphicFrameLocks noGrp="1"/>
          </p:cNvGraphicFramePr>
          <p:nvPr>
            <p:extLst>
              <p:ext uri="{D42A27DB-BD31-4B8C-83A1-F6EECF244321}">
                <p14:modId xmlns:p14="http://schemas.microsoft.com/office/powerpoint/2010/main" val="423822208"/>
              </p:ext>
            </p:extLst>
          </p:nvPr>
        </p:nvGraphicFramePr>
        <p:xfrm>
          <a:off x="251520" y="2370609"/>
          <a:ext cx="6624735" cy="2595880"/>
        </p:xfrm>
        <a:graphic>
          <a:graphicData uri="http://schemas.openxmlformats.org/drawingml/2006/table">
            <a:tbl>
              <a:tblPr firstRow="1" bandRow="1">
                <a:tableStyleId>{5C22544A-7EE6-4342-B048-85BDC9FD1C3A}</a:tableStyleId>
              </a:tblPr>
              <a:tblGrid>
                <a:gridCol w="792088"/>
                <a:gridCol w="1872208"/>
                <a:gridCol w="2376264"/>
                <a:gridCol w="1584175"/>
              </a:tblGrid>
              <a:tr h="370840">
                <a:tc gridSpan="4">
                  <a:txBody>
                    <a:bodyPr/>
                    <a:lstStyle/>
                    <a:p>
                      <a:pPr algn="ctr"/>
                      <a:r>
                        <a:rPr lang="it-IT" dirty="0" smtClean="0"/>
                        <a:t>Piano</a:t>
                      </a:r>
                      <a:r>
                        <a:rPr lang="it-IT" baseline="0" dirty="0" smtClean="0"/>
                        <a:t> di laminazione</a:t>
                      </a:r>
                      <a:endParaRPr lang="it-IT" dirty="0"/>
                    </a:p>
                  </a:txBody>
                  <a:tcPr anchor="ctr"/>
                </a:tc>
                <a:tc hMerge="1">
                  <a:txBody>
                    <a:bodyPr/>
                    <a:lstStyle/>
                    <a:p>
                      <a:endParaRPr lang="it-IT" dirty="0"/>
                    </a:p>
                  </a:txBody>
                  <a:tcPr/>
                </a:tc>
                <a:tc hMerge="1">
                  <a:txBody>
                    <a:bodyPr/>
                    <a:lstStyle/>
                    <a:p>
                      <a:pPr algn="ctr"/>
                      <a:endParaRPr lang="it-IT" dirty="0"/>
                    </a:p>
                  </a:txBody>
                  <a:tcPr anchor="ctr"/>
                </a:tc>
                <a:tc hMerge="1">
                  <a:txBody>
                    <a:bodyPr/>
                    <a:lstStyle/>
                    <a:p>
                      <a:pPr algn="ctr"/>
                      <a:endParaRPr lang="it-IT" dirty="0"/>
                    </a:p>
                  </a:txBody>
                  <a:tcPr anchor="ctr"/>
                </a:tc>
              </a:tr>
              <a:tr h="370840">
                <a:tc>
                  <a:txBody>
                    <a:bodyPr/>
                    <a:lstStyle/>
                    <a:p>
                      <a:r>
                        <a:rPr lang="it-IT" dirty="0" err="1" smtClean="0"/>
                        <a:t>Layar</a:t>
                      </a:r>
                      <a:endParaRPr lang="it-IT" dirty="0"/>
                    </a:p>
                  </a:txBody>
                  <a:tcPr/>
                </a:tc>
                <a:tc>
                  <a:txBody>
                    <a:bodyPr/>
                    <a:lstStyle/>
                    <a:p>
                      <a:r>
                        <a:rPr lang="it-IT" dirty="0" smtClean="0"/>
                        <a:t>Tessuto tipo</a:t>
                      </a:r>
                      <a:endParaRPr lang="it-IT" dirty="0"/>
                    </a:p>
                  </a:txBody>
                  <a:tcPr/>
                </a:tc>
                <a:tc>
                  <a:txBody>
                    <a:bodyPr/>
                    <a:lstStyle/>
                    <a:p>
                      <a:r>
                        <a:rPr lang="it-IT" dirty="0" smtClean="0"/>
                        <a:t>Grammatura [g/m^2]</a:t>
                      </a:r>
                      <a:endParaRPr lang="it-IT" dirty="0"/>
                    </a:p>
                  </a:txBody>
                  <a:tcPr/>
                </a:tc>
                <a:tc>
                  <a:txBody>
                    <a:bodyPr/>
                    <a:lstStyle/>
                    <a:p>
                      <a:r>
                        <a:rPr lang="it-IT" dirty="0" smtClean="0"/>
                        <a:t>GC </a:t>
                      </a:r>
                      <a:r>
                        <a:rPr lang="it-IT" baseline="0" dirty="0" smtClean="0"/>
                        <a:t> </a:t>
                      </a:r>
                      <a:r>
                        <a:rPr lang="az-Cyrl-AZ" baseline="0" dirty="0" smtClean="0"/>
                        <a:t>Ѱ</a:t>
                      </a:r>
                      <a:endParaRPr lang="it-IT" dirty="0"/>
                    </a:p>
                  </a:txBody>
                  <a:tcPr/>
                </a:tc>
              </a:tr>
              <a:tr h="370840">
                <a:tc>
                  <a:txBody>
                    <a:bodyPr/>
                    <a:lstStyle/>
                    <a:p>
                      <a:r>
                        <a:rPr lang="it-IT" dirty="0" smtClean="0"/>
                        <a:t>1</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2</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3</a:t>
                      </a:r>
                      <a:endParaRPr lang="it-IT" dirty="0"/>
                    </a:p>
                  </a:txBody>
                  <a:tcPr/>
                </a:tc>
                <a:tc>
                  <a:txBody>
                    <a:bodyPr/>
                    <a:lstStyle/>
                    <a:p>
                      <a:r>
                        <a:rPr lang="it-IT" dirty="0" err="1" smtClean="0"/>
                        <a:t>Combi</a:t>
                      </a:r>
                      <a:r>
                        <a:rPr lang="it-IT" dirty="0" smtClean="0"/>
                        <a:t> (</a:t>
                      </a:r>
                      <a:r>
                        <a:rPr lang="it-IT" dirty="0" err="1" smtClean="0"/>
                        <a:t>Mat</a:t>
                      </a:r>
                      <a:r>
                        <a:rPr lang="it-IT" dirty="0" smtClean="0"/>
                        <a:t>/</a:t>
                      </a:r>
                      <a:r>
                        <a:rPr lang="it-IT" dirty="0" err="1" smtClean="0"/>
                        <a:t>Rov</a:t>
                      </a:r>
                      <a:r>
                        <a:rPr lang="it-IT" dirty="0" smtClean="0"/>
                        <a:t>)</a:t>
                      </a:r>
                      <a:endParaRPr lang="it-IT" dirty="0"/>
                    </a:p>
                  </a:txBody>
                  <a:tcPr/>
                </a:tc>
                <a:tc>
                  <a:txBody>
                    <a:bodyPr/>
                    <a:lstStyle/>
                    <a:p>
                      <a:r>
                        <a:rPr lang="it-IT" dirty="0" smtClean="0"/>
                        <a:t>600+225</a:t>
                      </a:r>
                      <a:endParaRPr lang="it-IT" dirty="0"/>
                    </a:p>
                  </a:txBody>
                  <a:tcPr/>
                </a:tc>
                <a:tc>
                  <a:txBody>
                    <a:bodyPr/>
                    <a:lstStyle/>
                    <a:p>
                      <a:r>
                        <a:rPr lang="it-IT" dirty="0" smtClean="0"/>
                        <a:t>0,47-0,18 R</a:t>
                      </a:r>
                      <a:endParaRPr lang="it-IT" dirty="0"/>
                    </a:p>
                  </a:txBody>
                  <a:tcPr/>
                </a:tc>
              </a:tr>
              <a:tr h="370840">
                <a:tc>
                  <a:txBody>
                    <a:bodyPr/>
                    <a:lstStyle/>
                    <a:p>
                      <a:r>
                        <a:rPr lang="it-IT" dirty="0" smtClean="0"/>
                        <a:t>4</a:t>
                      </a:r>
                      <a:endParaRPr lang="it-IT" dirty="0"/>
                    </a:p>
                  </a:txBody>
                  <a:tcPr/>
                </a:tc>
                <a:tc>
                  <a:txBody>
                    <a:bodyPr/>
                    <a:lstStyle/>
                    <a:p>
                      <a:r>
                        <a:rPr lang="it-IT" dirty="0" err="1" smtClean="0"/>
                        <a:t>Combi</a:t>
                      </a:r>
                      <a:r>
                        <a:rPr lang="it-IT" dirty="0" smtClean="0"/>
                        <a:t> (</a:t>
                      </a:r>
                      <a:r>
                        <a:rPr lang="it-IT" dirty="0" err="1" smtClean="0"/>
                        <a:t>Mat</a:t>
                      </a:r>
                      <a:r>
                        <a:rPr lang="it-IT" dirty="0" smtClean="0"/>
                        <a:t>/</a:t>
                      </a:r>
                      <a:r>
                        <a:rPr lang="it-IT" dirty="0" err="1" smtClean="0"/>
                        <a:t>Rov</a:t>
                      </a:r>
                      <a:r>
                        <a:rPr lang="it-IT" dirty="0" smtClean="0"/>
                        <a:t>)</a:t>
                      </a:r>
                      <a:endParaRPr lang="it-IT" dirty="0"/>
                    </a:p>
                  </a:txBody>
                  <a:tcPr/>
                </a:tc>
                <a:tc>
                  <a:txBody>
                    <a:bodyPr/>
                    <a:lstStyle/>
                    <a:p>
                      <a:r>
                        <a:rPr lang="it-IT" dirty="0" smtClean="0"/>
                        <a:t>600+225</a:t>
                      </a:r>
                      <a:endParaRPr lang="it-IT" dirty="0"/>
                    </a:p>
                  </a:txBody>
                  <a:tcPr>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smtClean="0"/>
                        <a:t>0,47-0,18 R</a:t>
                      </a:r>
                    </a:p>
                  </a:txBody>
                  <a:tcPr>
                    <a:lnB w="12700" cap="flat" cmpd="sng" algn="ctr">
                      <a:solidFill>
                        <a:schemeClr val="tx1"/>
                      </a:solidFill>
                      <a:prstDash val="solid"/>
                      <a:round/>
                      <a:headEnd type="none" w="med" len="med"/>
                      <a:tailEnd type="none" w="med" len="med"/>
                    </a:lnB>
                  </a:tcPr>
                </a:tc>
              </a:tr>
              <a:tr h="370840">
                <a:tc>
                  <a:txBody>
                    <a:bodyPr/>
                    <a:lstStyle/>
                    <a:p>
                      <a:r>
                        <a:rPr lang="it-IT" dirty="0" smtClean="0"/>
                        <a:t>Tot</a:t>
                      </a:r>
                      <a:endParaRPr lang="it-IT" dirty="0"/>
                    </a:p>
                  </a:txBody>
                  <a:tcPr/>
                </a:tc>
                <a:tc>
                  <a:txBody>
                    <a:bodyPr/>
                    <a:lstStyle/>
                    <a:p>
                      <a:endParaRPr lang="it-IT" dirty="0"/>
                    </a:p>
                  </a:txBody>
                  <a:tcPr/>
                </a:tc>
                <a:tc>
                  <a:txBody>
                    <a:bodyPr/>
                    <a:lstStyle/>
                    <a:p>
                      <a:r>
                        <a:rPr lang="it-IT" dirty="0" smtClean="0"/>
                        <a:t>2100</a:t>
                      </a:r>
                      <a:endParaRPr lang="it-IT" dirty="0"/>
                    </a:p>
                  </a:txBody>
                  <a:tcPr>
                    <a:lnT w="12700" cap="flat" cmpd="sng" algn="ctr">
                      <a:solidFill>
                        <a:schemeClr val="tx1"/>
                      </a:solidFill>
                      <a:prstDash val="solid"/>
                      <a:round/>
                      <a:headEnd type="none" w="med" len="med"/>
                      <a:tailEnd type="none" w="med" len="med"/>
                    </a:lnT>
                  </a:tcPr>
                </a:tc>
                <a:tc>
                  <a:txBody>
                    <a:bodyPr/>
                    <a:lstStyle/>
                    <a:p>
                      <a:r>
                        <a:rPr lang="it-IT" dirty="0" smtClean="0"/>
                        <a:t>?</a:t>
                      </a:r>
                      <a:endParaRPr lang="it-IT" dirty="0"/>
                    </a:p>
                  </a:txBody>
                  <a:tcPr>
                    <a:lnT w="12700" cap="flat" cmpd="sng" algn="ctr">
                      <a:solidFill>
                        <a:schemeClr val="tx1"/>
                      </a:solidFill>
                      <a:prstDash val="solid"/>
                      <a:round/>
                      <a:headEnd type="none" w="med" len="med"/>
                      <a:tailEnd type="none" w="med" len="med"/>
                    </a:lnT>
                  </a:tcPr>
                </a:tc>
              </a:tr>
            </a:tbl>
          </a:graphicData>
        </a:graphic>
      </p:graphicFrame>
      <p:pic>
        <p:nvPicPr>
          <p:cNvPr id="10" name="Immagine 9"/>
          <p:cNvPicPr>
            <a:picLocks noChangeAspect="1"/>
          </p:cNvPicPr>
          <p:nvPr/>
        </p:nvPicPr>
        <p:blipFill rotWithShape="1">
          <a:blip r:embed="rId4"/>
          <a:srcRect t="3990"/>
          <a:stretch/>
        </p:blipFill>
        <p:spPr>
          <a:xfrm>
            <a:off x="831327" y="4581128"/>
            <a:ext cx="3528392" cy="1743362"/>
          </a:xfrm>
          <a:prstGeom prst="rect">
            <a:avLst/>
          </a:prstGeom>
        </p:spPr>
      </p:pic>
      <p:pic>
        <p:nvPicPr>
          <p:cNvPr id="6" name="Immagine 5"/>
          <p:cNvPicPr>
            <a:picLocks noChangeAspect="1"/>
          </p:cNvPicPr>
          <p:nvPr/>
        </p:nvPicPr>
        <p:blipFill>
          <a:blip r:embed="rId5"/>
          <a:stretch>
            <a:fillRect/>
          </a:stretch>
        </p:blipFill>
        <p:spPr>
          <a:xfrm>
            <a:off x="7092280" y="2204864"/>
            <a:ext cx="1829197" cy="1829197"/>
          </a:xfrm>
          <a:prstGeom prst="rect">
            <a:avLst/>
          </a:prstGeom>
        </p:spPr>
      </p:pic>
      <p:pic>
        <p:nvPicPr>
          <p:cNvPr id="7" name="Picture 2" descr="Risultati immagini per domand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71773" y="4077072"/>
            <a:ext cx="1670210" cy="244012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Oggetto 7"/>
          <p:cNvGraphicFramePr>
            <a:graphicFrameLocks noChangeAspect="1"/>
          </p:cNvGraphicFramePr>
          <p:nvPr>
            <p:extLst>
              <p:ext uri="{D42A27DB-BD31-4B8C-83A1-F6EECF244321}">
                <p14:modId xmlns:p14="http://schemas.microsoft.com/office/powerpoint/2010/main" val="780400550"/>
              </p:ext>
            </p:extLst>
          </p:nvPr>
        </p:nvGraphicFramePr>
        <p:xfrm>
          <a:off x="4801514" y="5297132"/>
          <a:ext cx="2222500" cy="381000"/>
        </p:xfrm>
        <a:graphic>
          <a:graphicData uri="http://schemas.openxmlformats.org/presentationml/2006/ole">
            <mc:AlternateContent xmlns:mc="http://schemas.openxmlformats.org/markup-compatibility/2006">
              <mc:Choice xmlns:v="urn:schemas-microsoft-com:vml" Requires="v">
                <p:oleObj spid="_x0000_s14356" name="Equation" r:id="rId7" imgW="2222280" imgH="380880" progId="Equation.DSMT4">
                  <p:embed/>
                </p:oleObj>
              </mc:Choice>
              <mc:Fallback>
                <p:oleObj name="Equation" r:id="rId7" imgW="2222280" imgH="380880" progId="Equation.DSMT4">
                  <p:embed/>
                  <p:pic>
                    <p:nvPicPr>
                      <p:cNvPr id="0" name=""/>
                      <p:cNvPicPr/>
                      <p:nvPr/>
                    </p:nvPicPr>
                    <p:blipFill>
                      <a:blip r:embed="rId8"/>
                      <a:stretch>
                        <a:fillRect/>
                      </a:stretch>
                    </p:blipFill>
                    <p:spPr>
                      <a:xfrm>
                        <a:off x="4801514" y="5297132"/>
                        <a:ext cx="2222500" cy="381000"/>
                      </a:xfrm>
                      <a:prstGeom prst="rect">
                        <a:avLst/>
                      </a:prstGeom>
                    </p:spPr>
                  </p:pic>
                </p:oleObj>
              </mc:Fallback>
            </mc:AlternateContent>
          </a:graphicData>
        </a:graphic>
      </p:graphicFrame>
    </p:spTree>
    <p:extLst>
      <p:ext uri="{BB962C8B-B14F-4D97-AF65-F5344CB8AC3E}">
        <p14:creationId xmlns:p14="http://schemas.microsoft.com/office/powerpoint/2010/main" val="2213437871"/>
      </p:ext>
    </p:extLst>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sp>
        <p:nvSpPr>
          <p:cNvPr id="4" name="Titolo 1"/>
          <p:cNvSpPr txBox="1">
            <a:spLocks/>
          </p:cNvSpPr>
          <p:nvPr/>
        </p:nvSpPr>
        <p:spPr>
          <a:xfrm>
            <a:off x="107504" y="1700808"/>
            <a:ext cx="8928992"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Esempio</a:t>
            </a:r>
            <a:r>
              <a:rPr lang="en-GB" sz="1800" dirty="0" smtClean="0"/>
              <a:t> n 1: </a:t>
            </a:r>
            <a:r>
              <a:rPr lang="en-GB" sz="1800" dirty="0" err="1" smtClean="0"/>
              <a:t>calcolo</a:t>
            </a:r>
            <a:r>
              <a:rPr lang="en-GB" sz="1800" dirty="0" smtClean="0"/>
              <a:t> del peso, </a:t>
            </a:r>
            <a:r>
              <a:rPr lang="en-GB" sz="1800" dirty="0" err="1" smtClean="0"/>
              <a:t>caso</a:t>
            </a:r>
            <a:r>
              <a:rPr lang="en-GB" sz="1800" dirty="0" smtClean="0"/>
              <a:t> di </a:t>
            </a:r>
            <a:r>
              <a:rPr lang="en-GB" sz="1800" dirty="0" err="1" smtClean="0"/>
              <a:t>laminazione</a:t>
            </a:r>
            <a:r>
              <a:rPr lang="en-GB" sz="1800" dirty="0" smtClean="0"/>
              <a:t> </a:t>
            </a:r>
            <a:r>
              <a:rPr lang="en-GB" sz="1800" dirty="0" err="1" smtClean="0"/>
              <a:t>manuale</a:t>
            </a:r>
            <a:r>
              <a:rPr lang="en-GB" sz="1800" dirty="0" smtClean="0"/>
              <a:t> del </a:t>
            </a:r>
            <a:r>
              <a:rPr lang="en-GB" sz="1800" dirty="0" err="1" smtClean="0"/>
              <a:t>fondo</a:t>
            </a:r>
            <a:r>
              <a:rPr lang="en-GB" sz="1800" dirty="0" smtClean="0"/>
              <a:t> </a:t>
            </a:r>
            <a:r>
              <a:rPr lang="en-GB" sz="1800" dirty="0" err="1" smtClean="0"/>
              <a:t>carena</a:t>
            </a:r>
            <a:endParaRPr lang="en-GB" sz="1800" dirty="0"/>
          </a:p>
        </p:txBody>
      </p:sp>
      <p:graphicFrame>
        <p:nvGraphicFramePr>
          <p:cNvPr id="3" name="Tabella 2"/>
          <p:cNvGraphicFramePr>
            <a:graphicFrameLocks noGrp="1"/>
          </p:cNvGraphicFramePr>
          <p:nvPr>
            <p:extLst>
              <p:ext uri="{D42A27DB-BD31-4B8C-83A1-F6EECF244321}">
                <p14:modId xmlns:p14="http://schemas.microsoft.com/office/powerpoint/2010/main" val="3626079683"/>
              </p:ext>
            </p:extLst>
          </p:nvPr>
        </p:nvGraphicFramePr>
        <p:xfrm>
          <a:off x="251520" y="2370609"/>
          <a:ext cx="6624735" cy="2595880"/>
        </p:xfrm>
        <a:graphic>
          <a:graphicData uri="http://schemas.openxmlformats.org/drawingml/2006/table">
            <a:tbl>
              <a:tblPr firstRow="1" bandRow="1">
                <a:tableStyleId>{5C22544A-7EE6-4342-B048-85BDC9FD1C3A}</a:tableStyleId>
              </a:tblPr>
              <a:tblGrid>
                <a:gridCol w="792088"/>
                <a:gridCol w="1872208"/>
                <a:gridCol w="2376264"/>
                <a:gridCol w="1584175"/>
              </a:tblGrid>
              <a:tr h="370840">
                <a:tc gridSpan="4">
                  <a:txBody>
                    <a:bodyPr/>
                    <a:lstStyle/>
                    <a:p>
                      <a:pPr algn="ctr"/>
                      <a:r>
                        <a:rPr lang="it-IT" dirty="0" smtClean="0"/>
                        <a:t>Piano</a:t>
                      </a:r>
                      <a:r>
                        <a:rPr lang="it-IT" baseline="0" dirty="0" smtClean="0"/>
                        <a:t> di laminazione</a:t>
                      </a:r>
                      <a:endParaRPr lang="it-IT" dirty="0"/>
                    </a:p>
                  </a:txBody>
                  <a:tcPr anchor="ctr"/>
                </a:tc>
                <a:tc hMerge="1">
                  <a:txBody>
                    <a:bodyPr/>
                    <a:lstStyle/>
                    <a:p>
                      <a:endParaRPr lang="it-IT" dirty="0"/>
                    </a:p>
                  </a:txBody>
                  <a:tcPr/>
                </a:tc>
                <a:tc hMerge="1">
                  <a:txBody>
                    <a:bodyPr/>
                    <a:lstStyle/>
                    <a:p>
                      <a:pPr algn="ctr"/>
                      <a:endParaRPr lang="it-IT" dirty="0"/>
                    </a:p>
                  </a:txBody>
                  <a:tcPr anchor="ctr"/>
                </a:tc>
                <a:tc hMerge="1">
                  <a:txBody>
                    <a:bodyPr/>
                    <a:lstStyle/>
                    <a:p>
                      <a:pPr algn="ctr"/>
                      <a:endParaRPr lang="it-IT" dirty="0"/>
                    </a:p>
                  </a:txBody>
                  <a:tcPr anchor="ctr"/>
                </a:tc>
              </a:tr>
              <a:tr h="370840">
                <a:tc>
                  <a:txBody>
                    <a:bodyPr/>
                    <a:lstStyle/>
                    <a:p>
                      <a:r>
                        <a:rPr lang="it-IT" dirty="0" err="1" smtClean="0"/>
                        <a:t>Layar</a:t>
                      </a:r>
                      <a:endParaRPr lang="it-IT" dirty="0"/>
                    </a:p>
                  </a:txBody>
                  <a:tcPr/>
                </a:tc>
                <a:tc>
                  <a:txBody>
                    <a:bodyPr/>
                    <a:lstStyle/>
                    <a:p>
                      <a:r>
                        <a:rPr lang="it-IT" dirty="0" smtClean="0"/>
                        <a:t>Tessuto tipo</a:t>
                      </a:r>
                      <a:endParaRPr lang="it-IT" dirty="0"/>
                    </a:p>
                  </a:txBody>
                  <a:tcPr/>
                </a:tc>
                <a:tc>
                  <a:txBody>
                    <a:bodyPr/>
                    <a:lstStyle/>
                    <a:p>
                      <a:r>
                        <a:rPr lang="it-IT" dirty="0" smtClean="0"/>
                        <a:t>Grammatura [g/m^2]</a:t>
                      </a:r>
                      <a:endParaRPr lang="it-IT" dirty="0"/>
                    </a:p>
                  </a:txBody>
                  <a:tcPr/>
                </a:tc>
                <a:tc>
                  <a:txBody>
                    <a:bodyPr/>
                    <a:lstStyle/>
                    <a:p>
                      <a:r>
                        <a:rPr lang="it-IT" dirty="0" smtClean="0"/>
                        <a:t>GC </a:t>
                      </a:r>
                      <a:r>
                        <a:rPr lang="it-IT" baseline="0" dirty="0" smtClean="0"/>
                        <a:t> </a:t>
                      </a:r>
                      <a:r>
                        <a:rPr lang="az-Cyrl-AZ" baseline="0" dirty="0" smtClean="0"/>
                        <a:t>Ѱ</a:t>
                      </a:r>
                      <a:endParaRPr lang="it-IT" dirty="0"/>
                    </a:p>
                  </a:txBody>
                  <a:tcPr/>
                </a:tc>
              </a:tr>
              <a:tr h="370840">
                <a:tc>
                  <a:txBody>
                    <a:bodyPr/>
                    <a:lstStyle/>
                    <a:p>
                      <a:r>
                        <a:rPr lang="it-IT" dirty="0" smtClean="0"/>
                        <a:t>1</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2</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3</a:t>
                      </a:r>
                      <a:endParaRPr lang="it-IT" dirty="0"/>
                    </a:p>
                  </a:txBody>
                  <a:tcPr/>
                </a:tc>
                <a:tc>
                  <a:txBody>
                    <a:bodyPr/>
                    <a:lstStyle/>
                    <a:p>
                      <a:r>
                        <a:rPr lang="it-IT" dirty="0" err="1" smtClean="0"/>
                        <a:t>Combi</a:t>
                      </a:r>
                      <a:r>
                        <a:rPr lang="it-IT" dirty="0" smtClean="0"/>
                        <a:t> (</a:t>
                      </a:r>
                      <a:r>
                        <a:rPr lang="it-IT" dirty="0" err="1" smtClean="0"/>
                        <a:t>Mat</a:t>
                      </a:r>
                      <a:r>
                        <a:rPr lang="it-IT" dirty="0" smtClean="0"/>
                        <a:t>/</a:t>
                      </a:r>
                      <a:r>
                        <a:rPr lang="it-IT" dirty="0" err="1" smtClean="0"/>
                        <a:t>Rov</a:t>
                      </a:r>
                      <a:r>
                        <a:rPr lang="it-IT" dirty="0" smtClean="0"/>
                        <a:t>)</a:t>
                      </a:r>
                      <a:endParaRPr lang="it-IT" dirty="0"/>
                    </a:p>
                  </a:txBody>
                  <a:tcPr/>
                </a:tc>
                <a:tc>
                  <a:txBody>
                    <a:bodyPr/>
                    <a:lstStyle/>
                    <a:p>
                      <a:r>
                        <a:rPr lang="it-IT" dirty="0" smtClean="0"/>
                        <a:t>600+225</a:t>
                      </a:r>
                      <a:endParaRPr lang="it-IT" dirty="0"/>
                    </a:p>
                  </a:txBody>
                  <a:tcPr/>
                </a:tc>
                <a:tc>
                  <a:txBody>
                    <a:bodyPr/>
                    <a:lstStyle/>
                    <a:p>
                      <a:r>
                        <a:rPr lang="it-IT" dirty="0" smtClean="0">
                          <a:solidFill>
                            <a:srgbClr val="FF0000"/>
                          </a:solidFill>
                        </a:rPr>
                        <a:t>0,42</a:t>
                      </a:r>
                      <a:endParaRPr lang="it-IT" dirty="0">
                        <a:solidFill>
                          <a:srgbClr val="FF0000"/>
                        </a:solidFill>
                      </a:endParaRPr>
                    </a:p>
                  </a:txBody>
                  <a:tcPr/>
                </a:tc>
              </a:tr>
              <a:tr h="370840">
                <a:tc>
                  <a:txBody>
                    <a:bodyPr/>
                    <a:lstStyle/>
                    <a:p>
                      <a:r>
                        <a:rPr lang="it-IT" dirty="0" smtClean="0"/>
                        <a:t>4</a:t>
                      </a:r>
                      <a:endParaRPr lang="it-IT" dirty="0"/>
                    </a:p>
                  </a:txBody>
                  <a:tcPr/>
                </a:tc>
                <a:tc>
                  <a:txBody>
                    <a:bodyPr/>
                    <a:lstStyle/>
                    <a:p>
                      <a:r>
                        <a:rPr lang="it-IT" dirty="0" err="1" smtClean="0"/>
                        <a:t>Combi</a:t>
                      </a:r>
                      <a:r>
                        <a:rPr lang="it-IT" dirty="0" smtClean="0"/>
                        <a:t> (</a:t>
                      </a:r>
                      <a:r>
                        <a:rPr lang="it-IT" dirty="0" err="1" smtClean="0"/>
                        <a:t>Mat</a:t>
                      </a:r>
                      <a:r>
                        <a:rPr lang="it-IT" dirty="0" smtClean="0"/>
                        <a:t>/</a:t>
                      </a:r>
                      <a:r>
                        <a:rPr lang="it-IT" dirty="0" err="1" smtClean="0"/>
                        <a:t>Rov</a:t>
                      </a:r>
                      <a:r>
                        <a:rPr lang="it-IT" dirty="0" smtClean="0"/>
                        <a:t>)</a:t>
                      </a:r>
                      <a:endParaRPr lang="it-IT" dirty="0"/>
                    </a:p>
                  </a:txBody>
                  <a:tcPr/>
                </a:tc>
                <a:tc>
                  <a:txBody>
                    <a:bodyPr/>
                    <a:lstStyle/>
                    <a:p>
                      <a:r>
                        <a:rPr lang="it-IT" dirty="0" smtClean="0"/>
                        <a:t>600+225</a:t>
                      </a:r>
                      <a:endParaRPr lang="it-IT" dirty="0"/>
                    </a:p>
                  </a:txBody>
                  <a:tcPr>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smtClean="0">
                          <a:solidFill>
                            <a:srgbClr val="FF0000"/>
                          </a:solidFill>
                        </a:rPr>
                        <a:t>0,42</a:t>
                      </a:r>
                    </a:p>
                  </a:txBody>
                  <a:tcPr>
                    <a:lnB w="12700" cap="flat" cmpd="sng" algn="ctr">
                      <a:solidFill>
                        <a:schemeClr val="tx1"/>
                      </a:solidFill>
                      <a:prstDash val="solid"/>
                      <a:round/>
                      <a:headEnd type="none" w="med" len="med"/>
                      <a:tailEnd type="none" w="med" len="med"/>
                    </a:lnB>
                  </a:tcPr>
                </a:tc>
              </a:tr>
              <a:tr h="370840">
                <a:tc>
                  <a:txBody>
                    <a:bodyPr/>
                    <a:lstStyle/>
                    <a:p>
                      <a:r>
                        <a:rPr lang="it-IT" dirty="0" smtClean="0"/>
                        <a:t>Tot</a:t>
                      </a:r>
                      <a:endParaRPr lang="it-IT" dirty="0"/>
                    </a:p>
                  </a:txBody>
                  <a:tcPr/>
                </a:tc>
                <a:tc>
                  <a:txBody>
                    <a:bodyPr/>
                    <a:lstStyle/>
                    <a:p>
                      <a:endParaRPr lang="it-IT" dirty="0"/>
                    </a:p>
                  </a:txBody>
                  <a:tcPr/>
                </a:tc>
                <a:tc>
                  <a:txBody>
                    <a:bodyPr/>
                    <a:lstStyle/>
                    <a:p>
                      <a:r>
                        <a:rPr lang="it-IT" dirty="0" smtClean="0"/>
                        <a:t>2100</a:t>
                      </a:r>
                      <a:endParaRPr lang="it-IT" dirty="0"/>
                    </a:p>
                  </a:txBody>
                  <a:tcPr>
                    <a:lnT w="12700" cap="flat" cmpd="sng" algn="ctr">
                      <a:solidFill>
                        <a:schemeClr val="tx1"/>
                      </a:solidFill>
                      <a:prstDash val="solid"/>
                      <a:round/>
                      <a:headEnd type="none" w="med" len="med"/>
                      <a:tailEnd type="none" w="med" len="med"/>
                    </a:lnT>
                  </a:tcPr>
                </a:tc>
                <a:tc>
                  <a:txBody>
                    <a:bodyPr/>
                    <a:lstStyle/>
                    <a:p>
                      <a:r>
                        <a:rPr lang="it-IT" dirty="0" smtClean="0"/>
                        <a:t>?</a:t>
                      </a:r>
                      <a:endParaRPr lang="it-IT" dirty="0"/>
                    </a:p>
                  </a:txBody>
                  <a:tcPr>
                    <a:lnT w="12700" cap="flat" cmpd="sng" algn="ctr">
                      <a:solidFill>
                        <a:schemeClr val="tx1"/>
                      </a:solidFill>
                      <a:prstDash val="solid"/>
                      <a:round/>
                      <a:headEnd type="none" w="med" len="med"/>
                      <a:tailEnd type="none" w="med" len="med"/>
                    </a:lnT>
                  </a:tcPr>
                </a:tc>
              </a:tr>
            </a:tbl>
          </a:graphicData>
        </a:graphic>
      </p:graphicFrame>
      <p:pic>
        <p:nvPicPr>
          <p:cNvPr id="10" name="Immagine 9"/>
          <p:cNvPicPr>
            <a:picLocks noChangeAspect="1"/>
          </p:cNvPicPr>
          <p:nvPr/>
        </p:nvPicPr>
        <p:blipFill rotWithShape="1">
          <a:blip r:embed="rId4"/>
          <a:srcRect t="3990"/>
          <a:stretch/>
        </p:blipFill>
        <p:spPr>
          <a:xfrm>
            <a:off x="831327" y="4581128"/>
            <a:ext cx="3528392" cy="1743362"/>
          </a:xfrm>
          <a:prstGeom prst="rect">
            <a:avLst/>
          </a:prstGeom>
        </p:spPr>
      </p:pic>
      <p:pic>
        <p:nvPicPr>
          <p:cNvPr id="6" name="Immagine 5"/>
          <p:cNvPicPr>
            <a:picLocks noChangeAspect="1"/>
          </p:cNvPicPr>
          <p:nvPr/>
        </p:nvPicPr>
        <p:blipFill>
          <a:blip r:embed="rId5"/>
          <a:stretch>
            <a:fillRect/>
          </a:stretch>
        </p:blipFill>
        <p:spPr>
          <a:xfrm>
            <a:off x="7092280" y="2204864"/>
            <a:ext cx="1829197" cy="1829197"/>
          </a:xfrm>
          <a:prstGeom prst="rect">
            <a:avLst/>
          </a:prstGeom>
        </p:spPr>
      </p:pic>
      <p:pic>
        <p:nvPicPr>
          <p:cNvPr id="7" name="Picture 2" descr="Risultati immagini per domand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71773" y="4077072"/>
            <a:ext cx="1670210" cy="244012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Oggetto 7"/>
          <p:cNvGraphicFramePr>
            <a:graphicFrameLocks noChangeAspect="1"/>
          </p:cNvGraphicFramePr>
          <p:nvPr>
            <p:extLst>
              <p:ext uri="{D42A27DB-BD31-4B8C-83A1-F6EECF244321}">
                <p14:modId xmlns:p14="http://schemas.microsoft.com/office/powerpoint/2010/main" val="780400550"/>
              </p:ext>
            </p:extLst>
          </p:nvPr>
        </p:nvGraphicFramePr>
        <p:xfrm>
          <a:off x="4801514" y="5297132"/>
          <a:ext cx="2222500" cy="381000"/>
        </p:xfrm>
        <a:graphic>
          <a:graphicData uri="http://schemas.openxmlformats.org/presentationml/2006/ole">
            <mc:AlternateContent xmlns:mc="http://schemas.openxmlformats.org/markup-compatibility/2006">
              <mc:Choice xmlns:v="urn:schemas-microsoft-com:vml" Requires="v">
                <p:oleObj spid="_x0000_s15379" name="Equation" r:id="rId7" imgW="2222280" imgH="380880" progId="Equation.DSMT4">
                  <p:embed/>
                </p:oleObj>
              </mc:Choice>
              <mc:Fallback>
                <p:oleObj name="Equation" r:id="rId7" imgW="2222280" imgH="380880" progId="Equation.DSMT4">
                  <p:embed/>
                  <p:pic>
                    <p:nvPicPr>
                      <p:cNvPr id="0" name=""/>
                      <p:cNvPicPr/>
                      <p:nvPr/>
                    </p:nvPicPr>
                    <p:blipFill>
                      <a:blip r:embed="rId8"/>
                      <a:stretch>
                        <a:fillRect/>
                      </a:stretch>
                    </p:blipFill>
                    <p:spPr>
                      <a:xfrm>
                        <a:off x="4801514" y="5297132"/>
                        <a:ext cx="2222500" cy="381000"/>
                      </a:xfrm>
                      <a:prstGeom prst="rect">
                        <a:avLst/>
                      </a:prstGeom>
                    </p:spPr>
                  </p:pic>
                </p:oleObj>
              </mc:Fallback>
            </mc:AlternateContent>
          </a:graphicData>
        </a:graphic>
      </p:graphicFrame>
    </p:spTree>
    <p:extLst>
      <p:ext uri="{BB962C8B-B14F-4D97-AF65-F5344CB8AC3E}">
        <p14:creationId xmlns:p14="http://schemas.microsoft.com/office/powerpoint/2010/main" val="234704046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Definizione dei pesi scafo</a:t>
            </a:r>
            <a:endParaRPr lang="en-US" dirty="0"/>
          </a:p>
        </p:txBody>
      </p:sp>
      <p:sp>
        <p:nvSpPr>
          <p:cNvPr id="4" name="CasellaDiTesto 3"/>
          <p:cNvSpPr txBox="1"/>
          <p:nvPr/>
        </p:nvSpPr>
        <p:spPr>
          <a:xfrm>
            <a:off x="395536" y="1772816"/>
            <a:ext cx="8352928" cy="4708981"/>
          </a:xfrm>
          <a:prstGeom prst="rect">
            <a:avLst/>
          </a:prstGeom>
          <a:noFill/>
        </p:spPr>
        <p:txBody>
          <a:bodyPr wrap="square" rtlCol="0">
            <a:spAutoFit/>
          </a:bodyPr>
          <a:lstStyle>
            <a:defPPr>
              <a:defRPr lang="it-IT"/>
            </a:defPPr>
            <a:lvl1pPr marL="342900"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1pPr>
            <a:lvl2pPr marL="342900" lvl="1"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2pPr>
            <a:lvl3pPr marL="342900" lvl="2"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3pPr>
          </a:lstStyle>
          <a:p>
            <a:pPr marL="0" indent="0">
              <a:buNone/>
            </a:pPr>
            <a:r>
              <a:rPr lang="it-IT" dirty="0" smtClean="0"/>
              <a:t>IL NOSTRO CAMPO DI INTERESSE: I PESI SCAFO</a:t>
            </a:r>
          </a:p>
          <a:p>
            <a:pPr marL="0" indent="0">
              <a:buNone/>
            </a:pPr>
            <a:endParaRPr lang="it-IT" dirty="0" smtClean="0"/>
          </a:p>
          <a:p>
            <a:pPr marL="0" indent="0">
              <a:buNone/>
            </a:pPr>
            <a:r>
              <a:rPr lang="it-IT" dirty="0" smtClean="0"/>
              <a:t>Il peso di un imbarcazione è un parametro fondamentale sia per la stabilità che per il calcolo delle accelerazioni indispensabili per il dimensionamento strutturale, così come </a:t>
            </a:r>
            <a:r>
              <a:rPr lang="it-IT" dirty="0"/>
              <a:t>riportato </a:t>
            </a:r>
            <a:r>
              <a:rPr lang="it-IT" dirty="0" smtClean="0"/>
              <a:t>nelle normative ISO 12215 e 12217 facenti parte della nuova direttiva europea per il diporto 2013/53/UE.</a:t>
            </a:r>
          </a:p>
          <a:p>
            <a:pPr marL="0" indent="0">
              <a:buNone/>
            </a:pPr>
            <a:r>
              <a:rPr lang="it-IT" dirty="0" smtClean="0"/>
              <a:t>Tra i parametri identificativi di un imbarcazione, oltre alle dimensioni geometriche, individua:</a:t>
            </a:r>
          </a:p>
          <a:p>
            <a:r>
              <a:rPr lang="it-IT" dirty="0" smtClean="0"/>
              <a:t>M</a:t>
            </a:r>
            <a:r>
              <a:rPr lang="it-IT" baseline="-25000" dirty="0" smtClean="0"/>
              <a:t>EC</a:t>
            </a:r>
            <a:r>
              <a:rPr lang="it-IT" dirty="0" smtClean="0"/>
              <a:t> (</a:t>
            </a:r>
            <a:r>
              <a:rPr lang="it-IT" dirty="0" err="1" smtClean="0"/>
              <a:t>Empty</a:t>
            </a:r>
            <a:r>
              <a:rPr lang="it-IT" dirty="0" smtClean="0"/>
              <a:t> </a:t>
            </a:r>
            <a:r>
              <a:rPr lang="it-IT" dirty="0" err="1" smtClean="0"/>
              <a:t>Craft</a:t>
            </a:r>
            <a:r>
              <a:rPr lang="it-IT" dirty="0" smtClean="0"/>
              <a:t> </a:t>
            </a:r>
            <a:r>
              <a:rPr lang="it-IT" dirty="0" err="1" smtClean="0"/>
              <a:t>Condition</a:t>
            </a:r>
            <a:r>
              <a:rPr lang="it-IT" dirty="0" smtClean="0"/>
              <a:t> mass)</a:t>
            </a:r>
          </a:p>
        </p:txBody>
      </p:sp>
    </p:spTree>
    <p:extLst>
      <p:ext uri="{BB962C8B-B14F-4D97-AF65-F5344CB8AC3E}">
        <p14:creationId xmlns:p14="http://schemas.microsoft.com/office/powerpoint/2010/main" val="1197963656"/>
      </p:ext>
    </p:extLst>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sp>
        <p:nvSpPr>
          <p:cNvPr id="4" name="Titolo 1"/>
          <p:cNvSpPr txBox="1">
            <a:spLocks/>
          </p:cNvSpPr>
          <p:nvPr/>
        </p:nvSpPr>
        <p:spPr>
          <a:xfrm>
            <a:off x="107504" y="1700808"/>
            <a:ext cx="8928992"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Esempio</a:t>
            </a:r>
            <a:r>
              <a:rPr lang="en-GB" sz="1800" dirty="0" smtClean="0"/>
              <a:t> n 1: </a:t>
            </a:r>
            <a:r>
              <a:rPr lang="en-GB" sz="1800" dirty="0" err="1" smtClean="0"/>
              <a:t>calcolo</a:t>
            </a:r>
            <a:r>
              <a:rPr lang="en-GB" sz="1800" dirty="0" smtClean="0"/>
              <a:t> del peso, </a:t>
            </a:r>
            <a:r>
              <a:rPr lang="en-GB" sz="1800" dirty="0" err="1" smtClean="0"/>
              <a:t>caso</a:t>
            </a:r>
            <a:r>
              <a:rPr lang="en-GB" sz="1800" dirty="0" smtClean="0"/>
              <a:t> di </a:t>
            </a:r>
            <a:r>
              <a:rPr lang="en-GB" sz="1800" dirty="0" err="1" smtClean="0"/>
              <a:t>laminazione</a:t>
            </a:r>
            <a:r>
              <a:rPr lang="en-GB" sz="1800" dirty="0" smtClean="0"/>
              <a:t> </a:t>
            </a:r>
            <a:r>
              <a:rPr lang="en-GB" sz="1800" dirty="0" err="1" smtClean="0"/>
              <a:t>manuale</a:t>
            </a:r>
            <a:r>
              <a:rPr lang="en-GB" sz="1800" dirty="0" smtClean="0"/>
              <a:t> del </a:t>
            </a:r>
            <a:r>
              <a:rPr lang="en-GB" sz="1800" dirty="0" err="1" smtClean="0"/>
              <a:t>fondo</a:t>
            </a:r>
            <a:r>
              <a:rPr lang="en-GB" sz="1800" dirty="0" smtClean="0"/>
              <a:t> </a:t>
            </a:r>
            <a:r>
              <a:rPr lang="en-GB" sz="1800" dirty="0" err="1" smtClean="0"/>
              <a:t>carena</a:t>
            </a:r>
            <a:endParaRPr lang="en-GB" sz="1800" dirty="0"/>
          </a:p>
        </p:txBody>
      </p:sp>
      <p:graphicFrame>
        <p:nvGraphicFramePr>
          <p:cNvPr id="3" name="Tabella 2"/>
          <p:cNvGraphicFramePr>
            <a:graphicFrameLocks noGrp="1"/>
          </p:cNvGraphicFramePr>
          <p:nvPr>
            <p:extLst>
              <p:ext uri="{D42A27DB-BD31-4B8C-83A1-F6EECF244321}">
                <p14:modId xmlns:p14="http://schemas.microsoft.com/office/powerpoint/2010/main" val="1569377492"/>
              </p:ext>
            </p:extLst>
          </p:nvPr>
        </p:nvGraphicFramePr>
        <p:xfrm>
          <a:off x="251520" y="2370609"/>
          <a:ext cx="6624735" cy="2595880"/>
        </p:xfrm>
        <a:graphic>
          <a:graphicData uri="http://schemas.openxmlformats.org/drawingml/2006/table">
            <a:tbl>
              <a:tblPr firstRow="1" bandRow="1">
                <a:tableStyleId>{5C22544A-7EE6-4342-B048-85BDC9FD1C3A}</a:tableStyleId>
              </a:tblPr>
              <a:tblGrid>
                <a:gridCol w="792088"/>
                <a:gridCol w="1872208"/>
                <a:gridCol w="2376264"/>
                <a:gridCol w="1584175"/>
              </a:tblGrid>
              <a:tr h="370840">
                <a:tc gridSpan="4">
                  <a:txBody>
                    <a:bodyPr/>
                    <a:lstStyle/>
                    <a:p>
                      <a:pPr algn="ctr"/>
                      <a:r>
                        <a:rPr lang="it-IT" dirty="0" smtClean="0"/>
                        <a:t>Piano</a:t>
                      </a:r>
                      <a:r>
                        <a:rPr lang="it-IT" baseline="0" dirty="0" smtClean="0"/>
                        <a:t> di laminazione</a:t>
                      </a:r>
                      <a:endParaRPr lang="it-IT" dirty="0"/>
                    </a:p>
                  </a:txBody>
                  <a:tcPr anchor="ctr"/>
                </a:tc>
                <a:tc hMerge="1">
                  <a:txBody>
                    <a:bodyPr/>
                    <a:lstStyle/>
                    <a:p>
                      <a:endParaRPr lang="it-IT" dirty="0"/>
                    </a:p>
                  </a:txBody>
                  <a:tcPr/>
                </a:tc>
                <a:tc hMerge="1">
                  <a:txBody>
                    <a:bodyPr/>
                    <a:lstStyle/>
                    <a:p>
                      <a:pPr algn="ctr"/>
                      <a:endParaRPr lang="it-IT" dirty="0"/>
                    </a:p>
                  </a:txBody>
                  <a:tcPr anchor="ctr"/>
                </a:tc>
                <a:tc hMerge="1">
                  <a:txBody>
                    <a:bodyPr/>
                    <a:lstStyle/>
                    <a:p>
                      <a:pPr algn="ctr"/>
                      <a:endParaRPr lang="it-IT" dirty="0"/>
                    </a:p>
                  </a:txBody>
                  <a:tcPr anchor="ctr"/>
                </a:tc>
              </a:tr>
              <a:tr h="370840">
                <a:tc>
                  <a:txBody>
                    <a:bodyPr/>
                    <a:lstStyle/>
                    <a:p>
                      <a:r>
                        <a:rPr lang="it-IT" dirty="0" err="1" smtClean="0"/>
                        <a:t>Layar</a:t>
                      </a:r>
                      <a:endParaRPr lang="it-IT" dirty="0"/>
                    </a:p>
                  </a:txBody>
                  <a:tcPr/>
                </a:tc>
                <a:tc>
                  <a:txBody>
                    <a:bodyPr/>
                    <a:lstStyle/>
                    <a:p>
                      <a:r>
                        <a:rPr lang="it-IT" dirty="0" smtClean="0"/>
                        <a:t>Tessuto tipo</a:t>
                      </a:r>
                      <a:endParaRPr lang="it-IT" dirty="0"/>
                    </a:p>
                  </a:txBody>
                  <a:tcPr/>
                </a:tc>
                <a:tc>
                  <a:txBody>
                    <a:bodyPr/>
                    <a:lstStyle/>
                    <a:p>
                      <a:r>
                        <a:rPr lang="it-IT" dirty="0" smtClean="0"/>
                        <a:t>Grammatura [g/m^2]</a:t>
                      </a:r>
                      <a:endParaRPr lang="it-IT" dirty="0"/>
                    </a:p>
                  </a:txBody>
                  <a:tcPr/>
                </a:tc>
                <a:tc>
                  <a:txBody>
                    <a:bodyPr/>
                    <a:lstStyle/>
                    <a:p>
                      <a:r>
                        <a:rPr lang="it-IT" dirty="0" smtClean="0"/>
                        <a:t>GC </a:t>
                      </a:r>
                      <a:r>
                        <a:rPr lang="it-IT" baseline="0" dirty="0" smtClean="0"/>
                        <a:t> </a:t>
                      </a:r>
                      <a:r>
                        <a:rPr lang="az-Cyrl-AZ" baseline="0" dirty="0" smtClean="0"/>
                        <a:t>Ѱ</a:t>
                      </a:r>
                      <a:endParaRPr lang="it-IT" dirty="0"/>
                    </a:p>
                  </a:txBody>
                  <a:tcPr/>
                </a:tc>
              </a:tr>
              <a:tr h="370840">
                <a:tc>
                  <a:txBody>
                    <a:bodyPr/>
                    <a:lstStyle/>
                    <a:p>
                      <a:r>
                        <a:rPr lang="it-IT" dirty="0" smtClean="0"/>
                        <a:t>1</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2</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3</a:t>
                      </a:r>
                      <a:endParaRPr lang="it-IT" dirty="0"/>
                    </a:p>
                  </a:txBody>
                  <a:tcPr/>
                </a:tc>
                <a:tc>
                  <a:txBody>
                    <a:bodyPr/>
                    <a:lstStyle/>
                    <a:p>
                      <a:r>
                        <a:rPr lang="it-IT" dirty="0" err="1" smtClean="0"/>
                        <a:t>Combi</a:t>
                      </a:r>
                      <a:r>
                        <a:rPr lang="it-IT" dirty="0" smtClean="0"/>
                        <a:t> (</a:t>
                      </a:r>
                      <a:r>
                        <a:rPr lang="it-IT" dirty="0" err="1" smtClean="0"/>
                        <a:t>Rov-Mat</a:t>
                      </a:r>
                      <a:r>
                        <a:rPr lang="it-IT" dirty="0" smtClean="0"/>
                        <a:t>)</a:t>
                      </a:r>
                      <a:endParaRPr lang="it-IT" dirty="0"/>
                    </a:p>
                  </a:txBody>
                  <a:tcPr/>
                </a:tc>
                <a:tc>
                  <a:txBody>
                    <a:bodyPr/>
                    <a:lstStyle/>
                    <a:p>
                      <a:r>
                        <a:rPr lang="it-IT" dirty="0" smtClean="0"/>
                        <a:t>600+225</a:t>
                      </a:r>
                      <a:endParaRPr lang="it-IT" dirty="0"/>
                    </a:p>
                  </a:txBody>
                  <a:tcPr/>
                </a:tc>
                <a:tc>
                  <a:txBody>
                    <a:bodyPr/>
                    <a:lstStyle/>
                    <a:p>
                      <a:r>
                        <a:rPr lang="it-IT" dirty="0" smtClean="0">
                          <a:solidFill>
                            <a:srgbClr val="FF0000"/>
                          </a:solidFill>
                        </a:rPr>
                        <a:t>0,42</a:t>
                      </a:r>
                      <a:endParaRPr lang="it-IT" dirty="0">
                        <a:solidFill>
                          <a:srgbClr val="FF0000"/>
                        </a:solidFill>
                      </a:endParaRPr>
                    </a:p>
                  </a:txBody>
                  <a:tcPr/>
                </a:tc>
              </a:tr>
              <a:tr h="370840">
                <a:tc>
                  <a:txBody>
                    <a:bodyPr/>
                    <a:lstStyle/>
                    <a:p>
                      <a:r>
                        <a:rPr lang="it-IT" dirty="0" smtClean="0"/>
                        <a:t>4</a:t>
                      </a:r>
                      <a:endParaRPr lang="it-IT" dirty="0"/>
                    </a:p>
                  </a:txBody>
                  <a:tcPr/>
                </a:tc>
                <a:tc>
                  <a:txBody>
                    <a:bodyPr/>
                    <a:lstStyle/>
                    <a:p>
                      <a:r>
                        <a:rPr lang="it-IT" dirty="0" err="1" smtClean="0"/>
                        <a:t>Combi</a:t>
                      </a:r>
                      <a:r>
                        <a:rPr lang="it-IT" dirty="0" smtClean="0"/>
                        <a:t> (</a:t>
                      </a:r>
                      <a:r>
                        <a:rPr lang="it-IT" dirty="0" err="1" smtClean="0"/>
                        <a:t>Rov-Mat</a:t>
                      </a:r>
                      <a:r>
                        <a:rPr lang="it-IT" dirty="0" smtClean="0"/>
                        <a:t>)</a:t>
                      </a:r>
                      <a:endParaRPr lang="it-IT" dirty="0"/>
                    </a:p>
                  </a:txBody>
                  <a:tcPr/>
                </a:tc>
                <a:tc>
                  <a:txBody>
                    <a:bodyPr/>
                    <a:lstStyle/>
                    <a:p>
                      <a:r>
                        <a:rPr lang="it-IT" dirty="0" smtClean="0"/>
                        <a:t>600+225 </a:t>
                      </a:r>
                      <a:endParaRPr lang="it-IT" dirty="0"/>
                    </a:p>
                  </a:txBody>
                  <a:tcPr>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smtClean="0">
                          <a:solidFill>
                            <a:srgbClr val="FF0000"/>
                          </a:solidFill>
                        </a:rPr>
                        <a:t>0,42</a:t>
                      </a:r>
                    </a:p>
                  </a:txBody>
                  <a:tcPr>
                    <a:lnB w="12700" cap="flat" cmpd="sng" algn="ctr">
                      <a:solidFill>
                        <a:schemeClr val="tx1"/>
                      </a:solidFill>
                      <a:prstDash val="solid"/>
                      <a:round/>
                      <a:headEnd type="none" w="med" len="med"/>
                      <a:tailEnd type="none" w="med" len="med"/>
                    </a:lnB>
                  </a:tcPr>
                </a:tc>
              </a:tr>
              <a:tr h="370840">
                <a:tc>
                  <a:txBody>
                    <a:bodyPr/>
                    <a:lstStyle/>
                    <a:p>
                      <a:r>
                        <a:rPr lang="it-IT" dirty="0" smtClean="0"/>
                        <a:t>Tot</a:t>
                      </a:r>
                      <a:endParaRPr lang="it-IT" dirty="0"/>
                    </a:p>
                  </a:txBody>
                  <a:tcPr/>
                </a:tc>
                <a:tc>
                  <a:txBody>
                    <a:bodyPr/>
                    <a:lstStyle/>
                    <a:p>
                      <a:endParaRPr lang="it-IT" dirty="0"/>
                    </a:p>
                  </a:txBody>
                  <a:tcPr/>
                </a:tc>
                <a:tc>
                  <a:txBody>
                    <a:bodyPr/>
                    <a:lstStyle/>
                    <a:p>
                      <a:r>
                        <a:rPr lang="it-IT" dirty="0" smtClean="0"/>
                        <a:t>2100</a:t>
                      </a:r>
                      <a:endParaRPr lang="it-IT" dirty="0"/>
                    </a:p>
                  </a:txBody>
                  <a:tcPr>
                    <a:lnT w="12700" cap="flat" cmpd="sng" algn="ctr">
                      <a:solidFill>
                        <a:schemeClr val="tx1"/>
                      </a:solidFill>
                      <a:prstDash val="solid"/>
                      <a:round/>
                      <a:headEnd type="none" w="med" len="med"/>
                      <a:tailEnd type="none" w="med" len="med"/>
                    </a:lnT>
                  </a:tcPr>
                </a:tc>
                <a:tc>
                  <a:txBody>
                    <a:bodyPr/>
                    <a:lstStyle/>
                    <a:p>
                      <a:r>
                        <a:rPr lang="it-IT" dirty="0" smtClean="0"/>
                        <a:t>?</a:t>
                      </a:r>
                      <a:endParaRPr lang="it-IT" dirty="0"/>
                    </a:p>
                  </a:txBody>
                  <a:tcPr>
                    <a:lnT w="12700" cap="flat" cmpd="sng" algn="ctr">
                      <a:solidFill>
                        <a:schemeClr val="tx1"/>
                      </a:solidFill>
                      <a:prstDash val="solid"/>
                      <a:round/>
                      <a:headEnd type="none" w="med" len="med"/>
                      <a:tailEnd type="none" w="med" len="med"/>
                    </a:lnT>
                  </a:tcPr>
                </a:tc>
              </a:tr>
            </a:tbl>
          </a:graphicData>
        </a:graphic>
      </p:graphicFrame>
      <p:pic>
        <p:nvPicPr>
          <p:cNvPr id="6" name="Immagine 5"/>
          <p:cNvPicPr>
            <a:picLocks noChangeAspect="1"/>
          </p:cNvPicPr>
          <p:nvPr/>
        </p:nvPicPr>
        <p:blipFill>
          <a:blip r:embed="rId4"/>
          <a:stretch>
            <a:fillRect/>
          </a:stretch>
        </p:blipFill>
        <p:spPr>
          <a:xfrm>
            <a:off x="7092280" y="2204864"/>
            <a:ext cx="1829197" cy="1829197"/>
          </a:xfrm>
          <a:prstGeom prst="rect">
            <a:avLst/>
          </a:prstGeom>
        </p:spPr>
      </p:pic>
      <p:pic>
        <p:nvPicPr>
          <p:cNvPr id="7" name="Picture 2" descr="Risultati immagini per doman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71773" y="4077072"/>
            <a:ext cx="1670210" cy="2440121"/>
          </a:xfrm>
          <a:prstGeom prst="rect">
            <a:avLst/>
          </a:prstGeom>
          <a:noFill/>
          <a:extLst>
            <a:ext uri="{909E8E84-426E-40DD-AFC4-6F175D3DCCD1}">
              <a14:hiddenFill xmlns:a14="http://schemas.microsoft.com/office/drawing/2010/main">
                <a:solidFill>
                  <a:srgbClr val="FFFFFF"/>
                </a:solidFill>
              </a14:hiddenFill>
            </a:ext>
          </a:extLst>
        </p:spPr>
      </p:pic>
      <p:pic>
        <p:nvPicPr>
          <p:cNvPr id="8" name="Immagine 7"/>
          <p:cNvPicPr>
            <a:picLocks noChangeAspect="1"/>
          </p:cNvPicPr>
          <p:nvPr/>
        </p:nvPicPr>
        <p:blipFill rotWithShape="1">
          <a:blip r:embed="rId6"/>
          <a:srcRect b="80478"/>
          <a:stretch/>
        </p:blipFill>
        <p:spPr>
          <a:xfrm>
            <a:off x="107504" y="5085184"/>
            <a:ext cx="6120680" cy="689654"/>
          </a:xfrm>
          <a:prstGeom prst="rect">
            <a:avLst/>
          </a:prstGeom>
        </p:spPr>
      </p:pic>
      <p:graphicFrame>
        <p:nvGraphicFramePr>
          <p:cNvPr id="5" name="Oggetto 4"/>
          <p:cNvGraphicFramePr>
            <a:graphicFrameLocks noChangeAspect="1"/>
          </p:cNvGraphicFramePr>
          <p:nvPr>
            <p:extLst>
              <p:ext uri="{D42A27DB-BD31-4B8C-83A1-F6EECF244321}">
                <p14:modId xmlns:p14="http://schemas.microsoft.com/office/powerpoint/2010/main" val="3076751318"/>
              </p:ext>
            </p:extLst>
          </p:nvPr>
        </p:nvGraphicFramePr>
        <p:xfrm>
          <a:off x="323528" y="5876925"/>
          <a:ext cx="4267200" cy="533400"/>
        </p:xfrm>
        <a:graphic>
          <a:graphicData uri="http://schemas.openxmlformats.org/presentationml/2006/ole">
            <mc:AlternateContent xmlns:mc="http://schemas.openxmlformats.org/markup-compatibility/2006">
              <mc:Choice xmlns:v="urn:schemas-microsoft-com:vml" Requires="v">
                <p:oleObj spid="_x0000_s13333" name="Equation" r:id="rId7" imgW="4267080" imgH="533160" progId="Equation.DSMT4">
                  <p:embed/>
                </p:oleObj>
              </mc:Choice>
              <mc:Fallback>
                <p:oleObj name="Equation" r:id="rId7" imgW="4267080" imgH="533160" progId="Equation.DSMT4">
                  <p:embed/>
                  <p:pic>
                    <p:nvPicPr>
                      <p:cNvPr id="0" name=""/>
                      <p:cNvPicPr/>
                      <p:nvPr/>
                    </p:nvPicPr>
                    <p:blipFill>
                      <a:blip r:embed="rId8"/>
                      <a:stretch>
                        <a:fillRect/>
                      </a:stretch>
                    </p:blipFill>
                    <p:spPr>
                      <a:xfrm>
                        <a:off x="323528" y="5876925"/>
                        <a:ext cx="4267200" cy="533400"/>
                      </a:xfrm>
                      <a:prstGeom prst="rect">
                        <a:avLst/>
                      </a:prstGeom>
                    </p:spPr>
                  </p:pic>
                </p:oleObj>
              </mc:Fallback>
            </mc:AlternateContent>
          </a:graphicData>
        </a:graphic>
      </p:graphicFrame>
    </p:spTree>
    <p:extLst>
      <p:ext uri="{BB962C8B-B14F-4D97-AF65-F5344CB8AC3E}">
        <p14:creationId xmlns:p14="http://schemas.microsoft.com/office/powerpoint/2010/main" val="2426843649"/>
      </p:ext>
    </p:extLst>
  </p:cSld>
  <p:clrMapOvr>
    <a:masterClrMapping/>
  </p:clrMapOvr>
  <p:transition>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sp>
        <p:nvSpPr>
          <p:cNvPr id="4" name="Titolo 1"/>
          <p:cNvSpPr txBox="1">
            <a:spLocks/>
          </p:cNvSpPr>
          <p:nvPr/>
        </p:nvSpPr>
        <p:spPr>
          <a:xfrm>
            <a:off x="107504" y="1700808"/>
            <a:ext cx="8928992"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Esempio</a:t>
            </a:r>
            <a:r>
              <a:rPr lang="en-GB" sz="1800" dirty="0" smtClean="0"/>
              <a:t> n 1: </a:t>
            </a:r>
            <a:r>
              <a:rPr lang="en-GB" sz="1800" dirty="0" err="1" smtClean="0"/>
              <a:t>calcolo</a:t>
            </a:r>
            <a:r>
              <a:rPr lang="en-GB" sz="1800" dirty="0" smtClean="0"/>
              <a:t> del peso, </a:t>
            </a:r>
            <a:r>
              <a:rPr lang="en-GB" sz="1800" dirty="0" err="1" smtClean="0"/>
              <a:t>caso</a:t>
            </a:r>
            <a:r>
              <a:rPr lang="en-GB" sz="1800" dirty="0" smtClean="0"/>
              <a:t> di </a:t>
            </a:r>
            <a:r>
              <a:rPr lang="en-GB" sz="1800" dirty="0" err="1" smtClean="0"/>
              <a:t>laminazione</a:t>
            </a:r>
            <a:r>
              <a:rPr lang="en-GB" sz="1800" dirty="0" smtClean="0"/>
              <a:t> </a:t>
            </a:r>
            <a:r>
              <a:rPr lang="en-GB" sz="1800" dirty="0" err="1" smtClean="0"/>
              <a:t>manuale</a:t>
            </a:r>
            <a:r>
              <a:rPr lang="en-GB" sz="1800" dirty="0" smtClean="0"/>
              <a:t> del </a:t>
            </a:r>
            <a:r>
              <a:rPr lang="en-GB" sz="1800" dirty="0" err="1" smtClean="0"/>
              <a:t>fondo</a:t>
            </a:r>
            <a:r>
              <a:rPr lang="en-GB" sz="1800" dirty="0" smtClean="0"/>
              <a:t> </a:t>
            </a:r>
            <a:r>
              <a:rPr lang="en-GB" sz="1800" dirty="0" err="1" smtClean="0"/>
              <a:t>carena</a:t>
            </a:r>
            <a:endParaRPr lang="en-GB" sz="1800" dirty="0"/>
          </a:p>
        </p:txBody>
      </p:sp>
      <p:graphicFrame>
        <p:nvGraphicFramePr>
          <p:cNvPr id="3" name="Tabella 2"/>
          <p:cNvGraphicFramePr>
            <a:graphicFrameLocks noGrp="1"/>
          </p:cNvGraphicFramePr>
          <p:nvPr>
            <p:extLst>
              <p:ext uri="{D42A27DB-BD31-4B8C-83A1-F6EECF244321}">
                <p14:modId xmlns:p14="http://schemas.microsoft.com/office/powerpoint/2010/main" val="224556957"/>
              </p:ext>
            </p:extLst>
          </p:nvPr>
        </p:nvGraphicFramePr>
        <p:xfrm>
          <a:off x="251520" y="2370609"/>
          <a:ext cx="6624735" cy="2595880"/>
        </p:xfrm>
        <a:graphic>
          <a:graphicData uri="http://schemas.openxmlformats.org/drawingml/2006/table">
            <a:tbl>
              <a:tblPr firstRow="1" bandRow="1">
                <a:tableStyleId>{5C22544A-7EE6-4342-B048-85BDC9FD1C3A}</a:tableStyleId>
              </a:tblPr>
              <a:tblGrid>
                <a:gridCol w="792088"/>
                <a:gridCol w="1872208"/>
                <a:gridCol w="2376264"/>
                <a:gridCol w="1584175"/>
              </a:tblGrid>
              <a:tr h="370840">
                <a:tc gridSpan="4">
                  <a:txBody>
                    <a:bodyPr/>
                    <a:lstStyle/>
                    <a:p>
                      <a:pPr algn="ctr"/>
                      <a:r>
                        <a:rPr lang="it-IT" dirty="0" smtClean="0"/>
                        <a:t>Piano</a:t>
                      </a:r>
                      <a:r>
                        <a:rPr lang="it-IT" baseline="0" dirty="0" smtClean="0"/>
                        <a:t> di laminazione</a:t>
                      </a:r>
                      <a:endParaRPr lang="it-IT" dirty="0"/>
                    </a:p>
                  </a:txBody>
                  <a:tcPr anchor="ctr"/>
                </a:tc>
                <a:tc hMerge="1">
                  <a:txBody>
                    <a:bodyPr/>
                    <a:lstStyle/>
                    <a:p>
                      <a:endParaRPr lang="it-IT" dirty="0"/>
                    </a:p>
                  </a:txBody>
                  <a:tcPr/>
                </a:tc>
                <a:tc hMerge="1">
                  <a:txBody>
                    <a:bodyPr/>
                    <a:lstStyle/>
                    <a:p>
                      <a:pPr algn="ctr"/>
                      <a:endParaRPr lang="it-IT" dirty="0"/>
                    </a:p>
                  </a:txBody>
                  <a:tcPr anchor="ctr"/>
                </a:tc>
                <a:tc hMerge="1">
                  <a:txBody>
                    <a:bodyPr/>
                    <a:lstStyle/>
                    <a:p>
                      <a:pPr algn="ctr"/>
                      <a:endParaRPr lang="it-IT" dirty="0"/>
                    </a:p>
                  </a:txBody>
                  <a:tcPr anchor="ctr"/>
                </a:tc>
              </a:tr>
              <a:tr h="370840">
                <a:tc>
                  <a:txBody>
                    <a:bodyPr/>
                    <a:lstStyle/>
                    <a:p>
                      <a:r>
                        <a:rPr lang="it-IT" dirty="0" err="1" smtClean="0"/>
                        <a:t>Layar</a:t>
                      </a:r>
                      <a:endParaRPr lang="it-IT" dirty="0"/>
                    </a:p>
                  </a:txBody>
                  <a:tcPr/>
                </a:tc>
                <a:tc>
                  <a:txBody>
                    <a:bodyPr/>
                    <a:lstStyle/>
                    <a:p>
                      <a:r>
                        <a:rPr lang="it-IT" dirty="0" smtClean="0"/>
                        <a:t>Tessuto tipo</a:t>
                      </a:r>
                      <a:endParaRPr lang="it-IT" dirty="0"/>
                    </a:p>
                  </a:txBody>
                  <a:tcPr/>
                </a:tc>
                <a:tc>
                  <a:txBody>
                    <a:bodyPr/>
                    <a:lstStyle/>
                    <a:p>
                      <a:r>
                        <a:rPr lang="it-IT" dirty="0" smtClean="0"/>
                        <a:t>Grammatura [g/m^2]</a:t>
                      </a:r>
                      <a:endParaRPr lang="it-IT" dirty="0"/>
                    </a:p>
                  </a:txBody>
                  <a:tcPr/>
                </a:tc>
                <a:tc>
                  <a:txBody>
                    <a:bodyPr/>
                    <a:lstStyle/>
                    <a:p>
                      <a:r>
                        <a:rPr lang="it-IT" dirty="0" smtClean="0"/>
                        <a:t>GC </a:t>
                      </a:r>
                      <a:r>
                        <a:rPr lang="it-IT" baseline="0" dirty="0" smtClean="0"/>
                        <a:t> </a:t>
                      </a:r>
                      <a:r>
                        <a:rPr lang="az-Cyrl-AZ" baseline="0" dirty="0" smtClean="0"/>
                        <a:t>Ѱ</a:t>
                      </a:r>
                      <a:endParaRPr lang="it-IT" dirty="0"/>
                    </a:p>
                  </a:txBody>
                  <a:tcPr/>
                </a:tc>
              </a:tr>
              <a:tr h="370840">
                <a:tc>
                  <a:txBody>
                    <a:bodyPr/>
                    <a:lstStyle/>
                    <a:p>
                      <a:r>
                        <a:rPr lang="it-IT" dirty="0" smtClean="0"/>
                        <a:t>1</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2</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3</a:t>
                      </a:r>
                      <a:endParaRPr lang="it-IT" dirty="0"/>
                    </a:p>
                  </a:txBody>
                  <a:tcPr/>
                </a:tc>
                <a:tc>
                  <a:txBody>
                    <a:bodyPr/>
                    <a:lstStyle/>
                    <a:p>
                      <a:r>
                        <a:rPr lang="it-IT" dirty="0" err="1" smtClean="0"/>
                        <a:t>Combi</a:t>
                      </a:r>
                      <a:r>
                        <a:rPr lang="it-IT" dirty="0" smtClean="0"/>
                        <a:t> (</a:t>
                      </a:r>
                      <a:r>
                        <a:rPr lang="it-IT" dirty="0" err="1" smtClean="0"/>
                        <a:t>Rov-Mat</a:t>
                      </a:r>
                      <a:r>
                        <a:rPr lang="it-IT" dirty="0" smtClean="0"/>
                        <a:t>)</a:t>
                      </a:r>
                      <a:endParaRPr lang="it-IT" dirty="0"/>
                    </a:p>
                  </a:txBody>
                  <a:tcPr/>
                </a:tc>
                <a:tc>
                  <a:txBody>
                    <a:bodyPr/>
                    <a:lstStyle/>
                    <a:p>
                      <a:r>
                        <a:rPr lang="it-IT" dirty="0" smtClean="0"/>
                        <a:t>600+225</a:t>
                      </a:r>
                      <a:endParaRPr lang="it-IT" dirty="0"/>
                    </a:p>
                  </a:txBody>
                  <a:tcPr/>
                </a:tc>
                <a:tc>
                  <a:txBody>
                    <a:bodyPr/>
                    <a:lstStyle/>
                    <a:p>
                      <a:r>
                        <a:rPr lang="it-IT" dirty="0" smtClean="0">
                          <a:solidFill>
                            <a:schemeClr val="tx1"/>
                          </a:solidFill>
                        </a:rPr>
                        <a:t>0,42</a:t>
                      </a:r>
                      <a:endParaRPr lang="it-IT" dirty="0">
                        <a:solidFill>
                          <a:schemeClr val="tx1"/>
                        </a:solidFill>
                      </a:endParaRPr>
                    </a:p>
                  </a:txBody>
                  <a:tcPr/>
                </a:tc>
              </a:tr>
              <a:tr h="370840">
                <a:tc>
                  <a:txBody>
                    <a:bodyPr/>
                    <a:lstStyle/>
                    <a:p>
                      <a:r>
                        <a:rPr lang="it-IT" dirty="0" smtClean="0"/>
                        <a:t>4</a:t>
                      </a:r>
                      <a:endParaRPr lang="it-IT" dirty="0"/>
                    </a:p>
                  </a:txBody>
                  <a:tcPr/>
                </a:tc>
                <a:tc>
                  <a:txBody>
                    <a:bodyPr/>
                    <a:lstStyle/>
                    <a:p>
                      <a:r>
                        <a:rPr lang="it-IT" dirty="0" err="1" smtClean="0"/>
                        <a:t>Combi</a:t>
                      </a:r>
                      <a:r>
                        <a:rPr lang="it-IT" dirty="0" smtClean="0"/>
                        <a:t> (</a:t>
                      </a:r>
                      <a:r>
                        <a:rPr lang="it-IT" dirty="0" err="1" smtClean="0"/>
                        <a:t>Rov-Mat</a:t>
                      </a:r>
                      <a:r>
                        <a:rPr lang="it-IT" dirty="0" smtClean="0"/>
                        <a:t>)</a:t>
                      </a:r>
                      <a:endParaRPr lang="it-IT" dirty="0"/>
                    </a:p>
                  </a:txBody>
                  <a:tcPr/>
                </a:tc>
                <a:tc>
                  <a:txBody>
                    <a:bodyPr/>
                    <a:lstStyle/>
                    <a:p>
                      <a:r>
                        <a:rPr lang="it-IT" dirty="0" smtClean="0"/>
                        <a:t>600+225 </a:t>
                      </a:r>
                      <a:endParaRPr lang="it-IT" dirty="0"/>
                    </a:p>
                  </a:txBody>
                  <a:tcPr>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1"/>
                          </a:solidFill>
                        </a:rPr>
                        <a:t>0,42</a:t>
                      </a:r>
                    </a:p>
                  </a:txBody>
                  <a:tcPr>
                    <a:lnB w="12700" cap="flat" cmpd="sng" algn="ctr">
                      <a:solidFill>
                        <a:schemeClr val="tx1"/>
                      </a:solidFill>
                      <a:prstDash val="solid"/>
                      <a:round/>
                      <a:headEnd type="none" w="med" len="med"/>
                      <a:tailEnd type="none" w="med" len="med"/>
                    </a:lnB>
                  </a:tcPr>
                </a:tc>
              </a:tr>
              <a:tr h="370840">
                <a:tc>
                  <a:txBody>
                    <a:bodyPr/>
                    <a:lstStyle/>
                    <a:p>
                      <a:r>
                        <a:rPr lang="it-IT" dirty="0" smtClean="0"/>
                        <a:t>Tot</a:t>
                      </a:r>
                      <a:endParaRPr lang="it-IT" dirty="0"/>
                    </a:p>
                  </a:txBody>
                  <a:tcPr/>
                </a:tc>
                <a:tc>
                  <a:txBody>
                    <a:bodyPr/>
                    <a:lstStyle/>
                    <a:p>
                      <a:endParaRPr lang="it-IT" dirty="0"/>
                    </a:p>
                  </a:txBody>
                  <a:tcPr/>
                </a:tc>
                <a:tc>
                  <a:txBody>
                    <a:bodyPr/>
                    <a:lstStyle/>
                    <a:p>
                      <a:r>
                        <a:rPr lang="it-IT" dirty="0" smtClean="0"/>
                        <a:t>2100</a:t>
                      </a:r>
                      <a:endParaRPr lang="it-IT" dirty="0"/>
                    </a:p>
                  </a:txBody>
                  <a:tcPr>
                    <a:lnT w="12700" cap="flat" cmpd="sng" algn="ctr">
                      <a:solidFill>
                        <a:schemeClr val="tx1"/>
                      </a:solidFill>
                      <a:prstDash val="solid"/>
                      <a:round/>
                      <a:headEnd type="none" w="med" len="med"/>
                      <a:tailEnd type="none" w="med" len="med"/>
                    </a:lnT>
                  </a:tcPr>
                </a:tc>
                <a:tc>
                  <a:txBody>
                    <a:bodyPr/>
                    <a:lstStyle/>
                    <a:p>
                      <a:r>
                        <a:rPr lang="it-IT" dirty="0" smtClean="0">
                          <a:solidFill>
                            <a:srgbClr val="FF0000"/>
                          </a:solidFill>
                        </a:rPr>
                        <a:t>0,39</a:t>
                      </a:r>
                      <a:endParaRPr lang="it-IT" dirty="0">
                        <a:solidFill>
                          <a:srgbClr val="FF0000"/>
                        </a:solidFill>
                      </a:endParaRPr>
                    </a:p>
                  </a:txBody>
                  <a:tcPr>
                    <a:lnT w="12700" cap="flat" cmpd="sng" algn="ctr">
                      <a:solidFill>
                        <a:schemeClr val="tx1"/>
                      </a:solidFill>
                      <a:prstDash val="solid"/>
                      <a:round/>
                      <a:headEnd type="none" w="med" len="med"/>
                      <a:tailEnd type="none" w="med" len="med"/>
                    </a:lnT>
                  </a:tcPr>
                </a:tc>
              </a:tr>
            </a:tbl>
          </a:graphicData>
        </a:graphic>
      </p:graphicFrame>
      <p:pic>
        <p:nvPicPr>
          <p:cNvPr id="6" name="Immagine 5"/>
          <p:cNvPicPr>
            <a:picLocks noChangeAspect="1"/>
          </p:cNvPicPr>
          <p:nvPr/>
        </p:nvPicPr>
        <p:blipFill>
          <a:blip r:embed="rId4"/>
          <a:stretch>
            <a:fillRect/>
          </a:stretch>
        </p:blipFill>
        <p:spPr>
          <a:xfrm>
            <a:off x="7092280" y="2204864"/>
            <a:ext cx="1829197" cy="1829197"/>
          </a:xfrm>
          <a:prstGeom prst="rect">
            <a:avLst/>
          </a:prstGeom>
        </p:spPr>
      </p:pic>
      <p:pic>
        <p:nvPicPr>
          <p:cNvPr id="7" name="Picture 2" descr="Risultati immagini per doman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71773" y="4077072"/>
            <a:ext cx="1670210" cy="2440121"/>
          </a:xfrm>
          <a:prstGeom prst="rect">
            <a:avLst/>
          </a:prstGeom>
          <a:noFill/>
          <a:extLst>
            <a:ext uri="{909E8E84-426E-40DD-AFC4-6F175D3DCCD1}">
              <a14:hiddenFill xmlns:a14="http://schemas.microsoft.com/office/drawing/2010/main">
                <a:solidFill>
                  <a:srgbClr val="FFFFFF"/>
                </a:solidFill>
              </a14:hiddenFill>
            </a:ext>
          </a:extLst>
        </p:spPr>
      </p:pic>
      <p:pic>
        <p:nvPicPr>
          <p:cNvPr id="8" name="Immagine 7"/>
          <p:cNvPicPr>
            <a:picLocks noChangeAspect="1"/>
          </p:cNvPicPr>
          <p:nvPr/>
        </p:nvPicPr>
        <p:blipFill rotWithShape="1">
          <a:blip r:embed="rId6"/>
          <a:srcRect b="80478"/>
          <a:stretch/>
        </p:blipFill>
        <p:spPr>
          <a:xfrm>
            <a:off x="107504" y="5085184"/>
            <a:ext cx="6120680" cy="689654"/>
          </a:xfrm>
          <a:prstGeom prst="rect">
            <a:avLst/>
          </a:prstGeom>
        </p:spPr>
      </p:pic>
      <p:graphicFrame>
        <p:nvGraphicFramePr>
          <p:cNvPr id="5" name="Oggetto 4"/>
          <p:cNvGraphicFramePr>
            <a:graphicFrameLocks noChangeAspect="1"/>
          </p:cNvGraphicFramePr>
          <p:nvPr>
            <p:extLst>
              <p:ext uri="{D42A27DB-BD31-4B8C-83A1-F6EECF244321}">
                <p14:modId xmlns:p14="http://schemas.microsoft.com/office/powerpoint/2010/main" val="2303024506"/>
              </p:ext>
            </p:extLst>
          </p:nvPr>
        </p:nvGraphicFramePr>
        <p:xfrm>
          <a:off x="376808" y="5876925"/>
          <a:ext cx="4267200" cy="533400"/>
        </p:xfrm>
        <a:graphic>
          <a:graphicData uri="http://schemas.openxmlformats.org/presentationml/2006/ole">
            <mc:AlternateContent xmlns:mc="http://schemas.openxmlformats.org/markup-compatibility/2006">
              <mc:Choice xmlns:v="urn:schemas-microsoft-com:vml" Requires="v">
                <p:oleObj spid="_x0000_s16404" name="Equation" r:id="rId7" imgW="4267080" imgH="533160" progId="Equation.DSMT4">
                  <p:embed/>
                </p:oleObj>
              </mc:Choice>
              <mc:Fallback>
                <p:oleObj name="Equation" r:id="rId7" imgW="4267080" imgH="533160" progId="Equation.DSMT4">
                  <p:embed/>
                  <p:pic>
                    <p:nvPicPr>
                      <p:cNvPr id="0" name=""/>
                      <p:cNvPicPr/>
                      <p:nvPr/>
                    </p:nvPicPr>
                    <p:blipFill>
                      <a:blip r:embed="rId8"/>
                      <a:stretch>
                        <a:fillRect/>
                      </a:stretch>
                    </p:blipFill>
                    <p:spPr>
                      <a:xfrm>
                        <a:off x="376808" y="5876925"/>
                        <a:ext cx="4267200" cy="533400"/>
                      </a:xfrm>
                      <a:prstGeom prst="rect">
                        <a:avLst/>
                      </a:prstGeom>
                    </p:spPr>
                  </p:pic>
                </p:oleObj>
              </mc:Fallback>
            </mc:AlternateContent>
          </a:graphicData>
        </a:graphic>
      </p:graphicFrame>
    </p:spTree>
    <p:extLst>
      <p:ext uri="{BB962C8B-B14F-4D97-AF65-F5344CB8AC3E}">
        <p14:creationId xmlns:p14="http://schemas.microsoft.com/office/powerpoint/2010/main" val="3534880345"/>
      </p:ext>
    </p:extLst>
  </p:cSld>
  <p:clrMapOvr>
    <a:masterClrMapping/>
  </p:clrMapOvr>
  <p:transition>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sp>
        <p:nvSpPr>
          <p:cNvPr id="4" name="Titolo 1"/>
          <p:cNvSpPr txBox="1">
            <a:spLocks/>
          </p:cNvSpPr>
          <p:nvPr/>
        </p:nvSpPr>
        <p:spPr>
          <a:xfrm>
            <a:off x="107504" y="1700808"/>
            <a:ext cx="8928992"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Esempio</a:t>
            </a:r>
            <a:r>
              <a:rPr lang="en-GB" sz="1800" dirty="0" smtClean="0"/>
              <a:t> n 1: </a:t>
            </a:r>
            <a:r>
              <a:rPr lang="en-GB" sz="1800" dirty="0" err="1" smtClean="0"/>
              <a:t>calcolo</a:t>
            </a:r>
            <a:r>
              <a:rPr lang="en-GB" sz="1800" dirty="0" smtClean="0"/>
              <a:t> del peso, </a:t>
            </a:r>
            <a:r>
              <a:rPr lang="en-GB" sz="1800" dirty="0" err="1" smtClean="0"/>
              <a:t>caso</a:t>
            </a:r>
            <a:r>
              <a:rPr lang="en-GB" sz="1800" dirty="0" smtClean="0"/>
              <a:t> di </a:t>
            </a:r>
            <a:r>
              <a:rPr lang="en-GB" sz="1800" dirty="0" err="1" smtClean="0"/>
              <a:t>laminazione</a:t>
            </a:r>
            <a:r>
              <a:rPr lang="en-GB" sz="1800" dirty="0" smtClean="0"/>
              <a:t> </a:t>
            </a:r>
            <a:r>
              <a:rPr lang="en-GB" sz="1800" dirty="0" err="1" smtClean="0"/>
              <a:t>manuale</a:t>
            </a:r>
            <a:r>
              <a:rPr lang="en-GB" sz="1800" dirty="0" smtClean="0"/>
              <a:t> del </a:t>
            </a:r>
            <a:r>
              <a:rPr lang="en-GB" sz="1800" dirty="0" err="1" smtClean="0"/>
              <a:t>fondo</a:t>
            </a:r>
            <a:r>
              <a:rPr lang="en-GB" sz="1800" dirty="0" smtClean="0"/>
              <a:t> </a:t>
            </a:r>
            <a:r>
              <a:rPr lang="en-GB" sz="1800" dirty="0" err="1" smtClean="0"/>
              <a:t>carena</a:t>
            </a:r>
            <a:endParaRPr lang="en-GB" sz="1800" dirty="0"/>
          </a:p>
        </p:txBody>
      </p:sp>
      <p:graphicFrame>
        <p:nvGraphicFramePr>
          <p:cNvPr id="3" name="Tabella 2"/>
          <p:cNvGraphicFramePr>
            <a:graphicFrameLocks noGrp="1"/>
          </p:cNvGraphicFramePr>
          <p:nvPr>
            <p:extLst>
              <p:ext uri="{D42A27DB-BD31-4B8C-83A1-F6EECF244321}">
                <p14:modId xmlns:p14="http://schemas.microsoft.com/office/powerpoint/2010/main" val="1667129462"/>
              </p:ext>
            </p:extLst>
          </p:nvPr>
        </p:nvGraphicFramePr>
        <p:xfrm>
          <a:off x="251520" y="2370609"/>
          <a:ext cx="6624735" cy="2595880"/>
        </p:xfrm>
        <a:graphic>
          <a:graphicData uri="http://schemas.openxmlformats.org/drawingml/2006/table">
            <a:tbl>
              <a:tblPr firstRow="1" bandRow="1">
                <a:tableStyleId>{5C22544A-7EE6-4342-B048-85BDC9FD1C3A}</a:tableStyleId>
              </a:tblPr>
              <a:tblGrid>
                <a:gridCol w="792088"/>
                <a:gridCol w="1872208"/>
                <a:gridCol w="2376264"/>
                <a:gridCol w="1584175"/>
              </a:tblGrid>
              <a:tr h="370840">
                <a:tc gridSpan="4">
                  <a:txBody>
                    <a:bodyPr/>
                    <a:lstStyle/>
                    <a:p>
                      <a:pPr algn="ctr"/>
                      <a:r>
                        <a:rPr lang="it-IT" dirty="0" smtClean="0"/>
                        <a:t>Piano</a:t>
                      </a:r>
                      <a:r>
                        <a:rPr lang="it-IT" baseline="0" dirty="0" smtClean="0"/>
                        <a:t> di laminazione</a:t>
                      </a:r>
                      <a:endParaRPr lang="it-IT" dirty="0"/>
                    </a:p>
                  </a:txBody>
                  <a:tcPr anchor="ctr"/>
                </a:tc>
                <a:tc hMerge="1">
                  <a:txBody>
                    <a:bodyPr/>
                    <a:lstStyle/>
                    <a:p>
                      <a:endParaRPr lang="it-IT" dirty="0"/>
                    </a:p>
                  </a:txBody>
                  <a:tcPr/>
                </a:tc>
                <a:tc hMerge="1">
                  <a:txBody>
                    <a:bodyPr/>
                    <a:lstStyle/>
                    <a:p>
                      <a:pPr algn="ctr"/>
                      <a:endParaRPr lang="it-IT" dirty="0"/>
                    </a:p>
                  </a:txBody>
                  <a:tcPr anchor="ctr"/>
                </a:tc>
                <a:tc hMerge="1">
                  <a:txBody>
                    <a:bodyPr/>
                    <a:lstStyle/>
                    <a:p>
                      <a:pPr algn="ctr"/>
                      <a:endParaRPr lang="it-IT" dirty="0"/>
                    </a:p>
                  </a:txBody>
                  <a:tcPr anchor="ctr"/>
                </a:tc>
              </a:tr>
              <a:tr h="370840">
                <a:tc>
                  <a:txBody>
                    <a:bodyPr/>
                    <a:lstStyle/>
                    <a:p>
                      <a:r>
                        <a:rPr lang="it-IT" dirty="0" err="1" smtClean="0"/>
                        <a:t>Layar</a:t>
                      </a:r>
                      <a:endParaRPr lang="it-IT" dirty="0"/>
                    </a:p>
                  </a:txBody>
                  <a:tcPr/>
                </a:tc>
                <a:tc>
                  <a:txBody>
                    <a:bodyPr/>
                    <a:lstStyle/>
                    <a:p>
                      <a:r>
                        <a:rPr lang="it-IT" dirty="0" smtClean="0"/>
                        <a:t>Tessuto tipo</a:t>
                      </a:r>
                      <a:endParaRPr lang="it-IT" dirty="0"/>
                    </a:p>
                  </a:txBody>
                  <a:tcPr/>
                </a:tc>
                <a:tc>
                  <a:txBody>
                    <a:bodyPr/>
                    <a:lstStyle/>
                    <a:p>
                      <a:r>
                        <a:rPr lang="it-IT" dirty="0" smtClean="0"/>
                        <a:t>Grammatura [g/m^2]</a:t>
                      </a:r>
                      <a:endParaRPr lang="it-IT" dirty="0"/>
                    </a:p>
                  </a:txBody>
                  <a:tcPr/>
                </a:tc>
                <a:tc>
                  <a:txBody>
                    <a:bodyPr/>
                    <a:lstStyle/>
                    <a:p>
                      <a:r>
                        <a:rPr lang="it-IT" dirty="0" smtClean="0"/>
                        <a:t>GC</a:t>
                      </a:r>
                      <a:endParaRPr lang="it-IT" dirty="0"/>
                    </a:p>
                  </a:txBody>
                  <a:tcPr/>
                </a:tc>
              </a:tr>
              <a:tr h="370840">
                <a:tc>
                  <a:txBody>
                    <a:bodyPr/>
                    <a:lstStyle/>
                    <a:p>
                      <a:r>
                        <a:rPr lang="it-IT" dirty="0" smtClean="0"/>
                        <a:t>1</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2</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3</a:t>
                      </a:r>
                      <a:endParaRPr lang="it-IT" dirty="0"/>
                    </a:p>
                  </a:txBody>
                  <a:tcPr/>
                </a:tc>
                <a:tc>
                  <a:txBody>
                    <a:bodyPr/>
                    <a:lstStyle/>
                    <a:p>
                      <a:r>
                        <a:rPr lang="it-IT" dirty="0" err="1" smtClean="0"/>
                        <a:t>Combi</a:t>
                      </a:r>
                      <a:r>
                        <a:rPr lang="it-IT" dirty="0" smtClean="0"/>
                        <a:t> (</a:t>
                      </a:r>
                      <a:r>
                        <a:rPr lang="it-IT" dirty="0" err="1" smtClean="0"/>
                        <a:t>Rov-Mat</a:t>
                      </a:r>
                      <a:r>
                        <a:rPr lang="it-IT" dirty="0" smtClean="0"/>
                        <a:t>)</a:t>
                      </a:r>
                      <a:endParaRPr lang="it-IT" dirty="0"/>
                    </a:p>
                  </a:txBody>
                  <a:tcPr/>
                </a:tc>
                <a:tc>
                  <a:txBody>
                    <a:bodyPr/>
                    <a:lstStyle/>
                    <a:p>
                      <a:r>
                        <a:rPr lang="it-IT" dirty="0" smtClean="0"/>
                        <a:t>600+225</a:t>
                      </a:r>
                      <a:endParaRPr lang="it-IT" dirty="0"/>
                    </a:p>
                  </a:txBody>
                  <a:tcPr/>
                </a:tc>
                <a:tc>
                  <a:txBody>
                    <a:bodyPr/>
                    <a:lstStyle/>
                    <a:p>
                      <a:r>
                        <a:rPr lang="it-IT" dirty="0" smtClean="0">
                          <a:solidFill>
                            <a:schemeClr val="tx1"/>
                          </a:solidFill>
                        </a:rPr>
                        <a:t>0,42</a:t>
                      </a:r>
                      <a:endParaRPr lang="it-IT" dirty="0">
                        <a:solidFill>
                          <a:schemeClr val="tx1"/>
                        </a:solidFill>
                      </a:endParaRPr>
                    </a:p>
                  </a:txBody>
                  <a:tcPr/>
                </a:tc>
              </a:tr>
              <a:tr h="370840">
                <a:tc>
                  <a:txBody>
                    <a:bodyPr/>
                    <a:lstStyle/>
                    <a:p>
                      <a:r>
                        <a:rPr lang="it-IT" dirty="0" smtClean="0"/>
                        <a:t>4</a:t>
                      </a:r>
                      <a:endParaRPr lang="it-IT" dirty="0"/>
                    </a:p>
                  </a:txBody>
                  <a:tcPr/>
                </a:tc>
                <a:tc>
                  <a:txBody>
                    <a:bodyPr/>
                    <a:lstStyle/>
                    <a:p>
                      <a:r>
                        <a:rPr lang="it-IT" dirty="0" err="1" smtClean="0"/>
                        <a:t>Combi</a:t>
                      </a:r>
                      <a:r>
                        <a:rPr lang="it-IT" dirty="0" smtClean="0"/>
                        <a:t> (</a:t>
                      </a:r>
                      <a:r>
                        <a:rPr lang="it-IT" dirty="0" err="1" smtClean="0"/>
                        <a:t>Rov-Mat</a:t>
                      </a:r>
                      <a:r>
                        <a:rPr lang="it-IT" dirty="0" smtClean="0"/>
                        <a:t>)</a:t>
                      </a:r>
                      <a:endParaRPr lang="it-IT" dirty="0"/>
                    </a:p>
                  </a:txBody>
                  <a:tcPr/>
                </a:tc>
                <a:tc>
                  <a:txBody>
                    <a:bodyPr/>
                    <a:lstStyle/>
                    <a:p>
                      <a:r>
                        <a:rPr lang="it-IT" dirty="0" smtClean="0"/>
                        <a:t>600+225 </a:t>
                      </a:r>
                      <a:endParaRPr lang="it-IT" dirty="0"/>
                    </a:p>
                  </a:txBody>
                  <a:tcPr>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1"/>
                          </a:solidFill>
                        </a:rPr>
                        <a:t>0,42</a:t>
                      </a:r>
                    </a:p>
                  </a:txBody>
                  <a:tcPr>
                    <a:lnB w="12700" cap="flat" cmpd="sng" algn="ctr">
                      <a:solidFill>
                        <a:schemeClr val="tx1"/>
                      </a:solidFill>
                      <a:prstDash val="solid"/>
                      <a:round/>
                      <a:headEnd type="none" w="med" len="med"/>
                      <a:tailEnd type="none" w="med" len="med"/>
                    </a:lnB>
                  </a:tcPr>
                </a:tc>
              </a:tr>
              <a:tr h="370840">
                <a:tc>
                  <a:txBody>
                    <a:bodyPr/>
                    <a:lstStyle/>
                    <a:p>
                      <a:r>
                        <a:rPr lang="it-IT" dirty="0" smtClean="0"/>
                        <a:t>Tot</a:t>
                      </a:r>
                      <a:endParaRPr lang="it-IT" dirty="0"/>
                    </a:p>
                  </a:txBody>
                  <a:tcPr/>
                </a:tc>
                <a:tc>
                  <a:txBody>
                    <a:bodyPr/>
                    <a:lstStyle/>
                    <a:p>
                      <a:endParaRPr lang="it-IT" dirty="0"/>
                    </a:p>
                  </a:txBody>
                  <a:tcPr/>
                </a:tc>
                <a:tc>
                  <a:txBody>
                    <a:bodyPr/>
                    <a:lstStyle/>
                    <a:p>
                      <a:r>
                        <a:rPr lang="it-IT" dirty="0" smtClean="0"/>
                        <a:t>2100 = </a:t>
                      </a:r>
                      <a:r>
                        <a:rPr lang="it-IT" dirty="0" err="1" smtClean="0"/>
                        <a:t>wf</a:t>
                      </a:r>
                      <a:endParaRPr lang="it-IT" dirty="0"/>
                    </a:p>
                  </a:txBody>
                  <a:tcPr>
                    <a:lnT w="12700" cap="flat" cmpd="sng" algn="ctr">
                      <a:solidFill>
                        <a:schemeClr val="tx1"/>
                      </a:solidFill>
                      <a:prstDash val="solid"/>
                      <a:round/>
                      <a:headEnd type="none" w="med" len="med"/>
                      <a:tailEnd type="none" w="med" len="med"/>
                    </a:lnT>
                  </a:tcPr>
                </a:tc>
                <a:tc>
                  <a:txBody>
                    <a:bodyPr/>
                    <a:lstStyle/>
                    <a:p>
                      <a:r>
                        <a:rPr lang="it-IT" dirty="0" smtClean="0">
                          <a:solidFill>
                            <a:schemeClr val="tx1"/>
                          </a:solidFill>
                        </a:rPr>
                        <a:t>0,39 = </a:t>
                      </a:r>
                      <a:r>
                        <a:rPr lang="az-Cyrl-AZ" baseline="0" dirty="0" smtClean="0"/>
                        <a:t>Ѱ</a:t>
                      </a:r>
                      <a:endParaRPr lang="it-IT" dirty="0">
                        <a:solidFill>
                          <a:schemeClr val="tx1"/>
                        </a:solidFill>
                      </a:endParaRPr>
                    </a:p>
                  </a:txBody>
                  <a:tcPr>
                    <a:lnT w="12700" cap="flat" cmpd="sng" algn="ctr">
                      <a:solidFill>
                        <a:schemeClr val="tx1"/>
                      </a:solidFill>
                      <a:prstDash val="solid"/>
                      <a:round/>
                      <a:headEnd type="none" w="med" len="med"/>
                      <a:tailEnd type="none" w="med" len="med"/>
                    </a:lnT>
                  </a:tcPr>
                </a:tc>
              </a:tr>
            </a:tbl>
          </a:graphicData>
        </a:graphic>
      </p:graphicFrame>
      <p:pic>
        <p:nvPicPr>
          <p:cNvPr id="6" name="Immagine 5"/>
          <p:cNvPicPr>
            <a:picLocks noChangeAspect="1"/>
          </p:cNvPicPr>
          <p:nvPr/>
        </p:nvPicPr>
        <p:blipFill>
          <a:blip r:embed="rId4"/>
          <a:stretch>
            <a:fillRect/>
          </a:stretch>
        </p:blipFill>
        <p:spPr>
          <a:xfrm>
            <a:off x="7092280" y="2204864"/>
            <a:ext cx="1829197" cy="1829197"/>
          </a:xfrm>
          <a:prstGeom prst="rect">
            <a:avLst/>
          </a:prstGeom>
        </p:spPr>
      </p:pic>
      <p:graphicFrame>
        <p:nvGraphicFramePr>
          <p:cNvPr id="9" name="Oggetto 8"/>
          <p:cNvGraphicFramePr>
            <a:graphicFrameLocks noChangeAspect="1"/>
          </p:cNvGraphicFramePr>
          <p:nvPr>
            <p:extLst>
              <p:ext uri="{D42A27DB-BD31-4B8C-83A1-F6EECF244321}">
                <p14:modId xmlns:p14="http://schemas.microsoft.com/office/powerpoint/2010/main" val="1446322394"/>
              </p:ext>
            </p:extLst>
          </p:nvPr>
        </p:nvGraphicFramePr>
        <p:xfrm>
          <a:off x="1590675" y="5432425"/>
          <a:ext cx="2216150" cy="717550"/>
        </p:xfrm>
        <a:graphic>
          <a:graphicData uri="http://schemas.openxmlformats.org/presentationml/2006/ole">
            <mc:AlternateContent xmlns:mc="http://schemas.openxmlformats.org/markup-compatibility/2006">
              <mc:Choice xmlns:v="urn:schemas-microsoft-com:vml" Requires="v">
                <p:oleObj spid="_x0000_s17430" name="Equation" r:id="rId5" imgW="1218960" imgH="393480" progId="Equation.DSMT4">
                  <p:embed/>
                </p:oleObj>
              </mc:Choice>
              <mc:Fallback>
                <p:oleObj name="Equation" r:id="rId5" imgW="1218960" imgH="393480" progId="Equation.DSMT4">
                  <p:embed/>
                  <p:pic>
                    <p:nvPicPr>
                      <p:cNvPr id="0" name=""/>
                      <p:cNvPicPr/>
                      <p:nvPr/>
                    </p:nvPicPr>
                    <p:blipFill>
                      <a:blip r:embed="rId6"/>
                      <a:stretch>
                        <a:fillRect/>
                      </a:stretch>
                    </p:blipFill>
                    <p:spPr>
                      <a:xfrm>
                        <a:off x="1590675" y="5432425"/>
                        <a:ext cx="2216150" cy="717550"/>
                      </a:xfrm>
                      <a:prstGeom prst="rect">
                        <a:avLst/>
                      </a:prstGeom>
                    </p:spPr>
                  </p:pic>
                </p:oleObj>
              </mc:Fallback>
            </mc:AlternateContent>
          </a:graphicData>
        </a:graphic>
      </p:graphicFrame>
      <p:pic>
        <p:nvPicPr>
          <p:cNvPr id="11" name="Picture 2" descr="Risultati immagini per domand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71773" y="4077072"/>
            <a:ext cx="1670210" cy="24401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145895"/>
      </p:ext>
    </p:extLst>
  </p:cSld>
  <p:clrMapOvr>
    <a:masterClrMapping/>
  </p:clrMapOvr>
  <p:transition>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sp>
        <p:nvSpPr>
          <p:cNvPr id="4" name="Titolo 1"/>
          <p:cNvSpPr txBox="1">
            <a:spLocks/>
          </p:cNvSpPr>
          <p:nvPr/>
        </p:nvSpPr>
        <p:spPr>
          <a:xfrm>
            <a:off x="107504" y="1700808"/>
            <a:ext cx="8928992"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Esempio</a:t>
            </a:r>
            <a:r>
              <a:rPr lang="en-GB" sz="1800" dirty="0" smtClean="0"/>
              <a:t> n 1: </a:t>
            </a:r>
            <a:r>
              <a:rPr lang="en-GB" sz="1800" dirty="0" err="1" smtClean="0"/>
              <a:t>calcolo</a:t>
            </a:r>
            <a:r>
              <a:rPr lang="en-GB" sz="1800" dirty="0" smtClean="0"/>
              <a:t> del peso, </a:t>
            </a:r>
            <a:r>
              <a:rPr lang="en-GB" sz="1800" dirty="0" err="1" smtClean="0"/>
              <a:t>caso</a:t>
            </a:r>
            <a:r>
              <a:rPr lang="en-GB" sz="1800" dirty="0" smtClean="0"/>
              <a:t> di </a:t>
            </a:r>
            <a:r>
              <a:rPr lang="en-GB" sz="1800" dirty="0" err="1" smtClean="0"/>
              <a:t>laminazione</a:t>
            </a:r>
            <a:r>
              <a:rPr lang="en-GB" sz="1800" dirty="0" smtClean="0"/>
              <a:t> </a:t>
            </a:r>
            <a:r>
              <a:rPr lang="en-GB" sz="1800" dirty="0" err="1" smtClean="0"/>
              <a:t>manuale</a:t>
            </a:r>
            <a:r>
              <a:rPr lang="en-GB" sz="1800" dirty="0" smtClean="0"/>
              <a:t> del </a:t>
            </a:r>
            <a:r>
              <a:rPr lang="en-GB" sz="1800" dirty="0" err="1" smtClean="0"/>
              <a:t>fondo</a:t>
            </a:r>
            <a:r>
              <a:rPr lang="en-GB" sz="1800" dirty="0" smtClean="0"/>
              <a:t> </a:t>
            </a:r>
            <a:r>
              <a:rPr lang="en-GB" sz="1800" dirty="0" err="1" smtClean="0"/>
              <a:t>carena</a:t>
            </a:r>
            <a:endParaRPr lang="en-GB" sz="1800" dirty="0"/>
          </a:p>
        </p:txBody>
      </p:sp>
      <p:graphicFrame>
        <p:nvGraphicFramePr>
          <p:cNvPr id="3" name="Tabella 2"/>
          <p:cNvGraphicFramePr>
            <a:graphicFrameLocks noGrp="1"/>
          </p:cNvGraphicFramePr>
          <p:nvPr>
            <p:extLst>
              <p:ext uri="{D42A27DB-BD31-4B8C-83A1-F6EECF244321}">
                <p14:modId xmlns:p14="http://schemas.microsoft.com/office/powerpoint/2010/main" val="1667129462"/>
              </p:ext>
            </p:extLst>
          </p:nvPr>
        </p:nvGraphicFramePr>
        <p:xfrm>
          <a:off x="251520" y="2370609"/>
          <a:ext cx="6624735" cy="2595880"/>
        </p:xfrm>
        <a:graphic>
          <a:graphicData uri="http://schemas.openxmlformats.org/drawingml/2006/table">
            <a:tbl>
              <a:tblPr firstRow="1" bandRow="1">
                <a:tableStyleId>{5C22544A-7EE6-4342-B048-85BDC9FD1C3A}</a:tableStyleId>
              </a:tblPr>
              <a:tblGrid>
                <a:gridCol w="792088"/>
                <a:gridCol w="1872208"/>
                <a:gridCol w="2376264"/>
                <a:gridCol w="1584175"/>
              </a:tblGrid>
              <a:tr h="370840">
                <a:tc gridSpan="4">
                  <a:txBody>
                    <a:bodyPr/>
                    <a:lstStyle/>
                    <a:p>
                      <a:pPr algn="ctr"/>
                      <a:r>
                        <a:rPr lang="it-IT" dirty="0" smtClean="0"/>
                        <a:t>Piano</a:t>
                      </a:r>
                      <a:r>
                        <a:rPr lang="it-IT" baseline="0" dirty="0" smtClean="0"/>
                        <a:t> di laminazione</a:t>
                      </a:r>
                      <a:endParaRPr lang="it-IT" dirty="0"/>
                    </a:p>
                  </a:txBody>
                  <a:tcPr anchor="ctr"/>
                </a:tc>
                <a:tc hMerge="1">
                  <a:txBody>
                    <a:bodyPr/>
                    <a:lstStyle/>
                    <a:p>
                      <a:endParaRPr lang="it-IT" dirty="0"/>
                    </a:p>
                  </a:txBody>
                  <a:tcPr/>
                </a:tc>
                <a:tc hMerge="1">
                  <a:txBody>
                    <a:bodyPr/>
                    <a:lstStyle/>
                    <a:p>
                      <a:pPr algn="ctr"/>
                      <a:endParaRPr lang="it-IT" dirty="0"/>
                    </a:p>
                  </a:txBody>
                  <a:tcPr anchor="ctr"/>
                </a:tc>
                <a:tc hMerge="1">
                  <a:txBody>
                    <a:bodyPr/>
                    <a:lstStyle/>
                    <a:p>
                      <a:pPr algn="ctr"/>
                      <a:endParaRPr lang="it-IT" dirty="0"/>
                    </a:p>
                  </a:txBody>
                  <a:tcPr anchor="ctr"/>
                </a:tc>
              </a:tr>
              <a:tr h="370840">
                <a:tc>
                  <a:txBody>
                    <a:bodyPr/>
                    <a:lstStyle/>
                    <a:p>
                      <a:r>
                        <a:rPr lang="it-IT" dirty="0" err="1" smtClean="0"/>
                        <a:t>Layar</a:t>
                      </a:r>
                      <a:endParaRPr lang="it-IT" dirty="0"/>
                    </a:p>
                  </a:txBody>
                  <a:tcPr/>
                </a:tc>
                <a:tc>
                  <a:txBody>
                    <a:bodyPr/>
                    <a:lstStyle/>
                    <a:p>
                      <a:r>
                        <a:rPr lang="it-IT" dirty="0" smtClean="0"/>
                        <a:t>Tessuto tipo</a:t>
                      </a:r>
                      <a:endParaRPr lang="it-IT" dirty="0"/>
                    </a:p>
                  </a:txBody>
                  <a:tcPr/>
                </a:tc>
                <a:tc>
                  <a:txBody>
                    <a:bodyPr/>
                    <a:lstStyle/>
                    <a:p>
                      <a:r>
                        <a:rPr lang="it-IT" dirty="0" smtClean="0"/>
                        <a:t>Grammatura [g/m^2]</a:t>
                      </a:r>
                      <a:endParaRPr lang="it-IT" dirty="0"/>
                    </a:p>
                  </a:txBody>
                  <a:tcPr/>
                </a:tc>
                <a:tc>
                  <a:txBody>
                    <a:bodyPr/>
                    <a:lstStyle/>
                    <a:p>
                      <a:r>
                        <a:rPr lang="it-IT" dirty="0" smtClean="0"/>
                        <a:t>GC</a:t>
                      </a:r>
                      <a:endParaRPr lang="it-IT" dirty="0"/>
                    </a:p>
                  </a:txBody>
                  <a:tcPr/>
                </a:tc>
              </a:tr>
              <a:tr h="370840">
                <a:tc>
                  <a:txBody>
                    <a:bodyPr/>
                    <a:lstStyle/>
                    <a:p>
                      <a:r>
                        <a:rPr lang="it-IT" dirty="0" smtClean="0"/>
                        <a:t>1</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2</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3</a:t>
                      </a:r>
                      <a:endParaRPr lang="it-IT" dirty="0"/>
                    </a:p>
                  </a:txBody>
                  <a:tcPr/>
                </a:tc>
                <a:tc>
                  <a:txBody>
                    <a:bodyPr/>
                    <a:lstStyle/>
                    <a:p>
                      <a:r>
                        <a:rPr lang="it-IT" dirty="0" err="1" smtClean="0"/>
                        <a:t>Combi</a:t>
                      </a:r>
                      <a:r>
                        <a:rPr lang="it-IT" dirty="0" smtClean="0"/>
                        <a:t> (</a:t>
                      </a:r>
                      <a:r>
                        <a:rPr lang="it-IT" dirty="0" err="1" smtClean="0"/>
                        <a:t>Rov-Mat</a:t>
                      </a:r>
                      <a:r>
                        <a:rPr lang="it-IT" dirty="0" smtClean="0"/>
                        <a:t>)</a:t>
                      </a:r>
                      <a:endParaRPr lang="it-IT" dirty="0"/>
                    </a:p>
                  </a:txBody>
                  <a:tcPr/>
                </a:tc>
                <a:tc>
                  <a:txBody>
                    <a:bodyPr/>
                    <a:lstStyle/>
                    <a:p>
                      <a:r>
                        <a:rPr lang="it-IT" dirty="0" smtClean="0"/>
                        <a:t>600+225</a:t>
                      </a:r>
                      <a:endParaRPr lang="it-IT" dirty="0"/>
                    </a:p>
                  </a:txBody>
                  <a:tcPr/>
                </a:tc>
                <a:tc>
                  <a:txBody>
                    <a:bodyPr/>
                    <a:lstStyle/>
                    <a:p>
                      <a:r>
                        <a:rPr lang="it-IT" dirty="0" smtClean="0">
                          <a:solidFill>
                            <a:schemeClr val="tx1"/>
                          </a:solidFill>
                        </a:rPr>
                        <a:t>0,42</a:t>
                      </a:r>
                      <a:endParaRPr lang="it-IT" dirty="0">
                        <a:solidFill>
                          <a:schemeClr val="tx1"/>
                        </a:solidFill>
                      </a:endParaRPr>
                    </a:p>
                  </a:txBody>
                  <a:tcPr/>
                </a:tc>
              </a:tr>
              <a:tr h="370840">
                <a:tc>
                  <a:txBody>
                    <a:bodyPr/>
                    <a:lstStyle/>
                    <a:p>
                      <a:r>
                        <a:rPr lang="it-IT" dirty="0" smtClean="0"/>
                        <a:t>4</a:t>
                      </a:r>
                      <a:endParaRPr lang="it-IT" dirty="0"/>
                    </a:p>
                  </a:txBody>
                  <a:tcPr/>
                </a:tc>
                <a:tc>
                  <a:txBody>
                    <a:bodyPr/>
                    <a:lstStyle/>
                    <a:p>
                      <a:r>
                        <a:rPr lang="it-IT" dirty="0" err="1" smtClean="0"/>
                        <a:t>Combi</a:t>
                      </a:r>
                      <a:r>
                        <a:rPr lang="it-IT" dirty="0" smtClean="0"/>
                        <a:t> (</a:t>
                      </a:r>
                      <a:r>
                        <a:rPr lang="it-IT" dirty="0" err="1" smtClean="0"/>
                        <a:t>Rov-Mat</a:t>
                      </a:r>
                      <a:r>
                        <a:rPr lang="it-IT" dirty="0" smtClean="0"/>
                        <a:t>)</a:t>
                      </a:r>
                      <a:endParaRPr lang="it-IT" dirty="0"/>
                    </a:p>
                  </a:txBody>
                  <a:tcPr/>
                </a:tc>
                <a:tc>
                  <a:txBody>
                    <a:bodyPr/>
                    <a:lstStyle/>
                    <a:p>
                      <a:r>
                        <a:rPr lang="it-IT" dirty="0" smtClean="0"/>
                        <a:t>600+225 </a:t>
                      </a:r>
                      <a:endParaRPr lang="it-IT" dirty="0"/>
                    </a:p>
                  </a:txBody>
                  <a:tcPr>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1"/>
                          </a:solidFill>
                        </a:rPr>
                        <a:t>0,42</a:t>
                      </a:r>
                    </a:p>
                  </a:txBody>
                  <a:tcPr>
                    <a:lnB w="12700" cap="flat" cmpd="sng" algn="ctr">
                      <a:solidFill>
                        <a:schemeClr val="tx1"/>
                      </a:solidFill>
                      <a:prstDash val="solid"/>
                      <a:round/>
                      <a:headEnd type="none" w="med" len="med"/>
                      <a:tailEnd type="none" w="med" len="med"/>
                    </a:lnB>
                  </a:tcPr>
                </a:tc>
              </a:tr>
              <a:tr h="370840">
                <a:tc>
                  <a:txBody>
                    <a:bodyPr/>
                    <a:lstStyle/>
                    <a:p>
                      <a:r>
                        <a:rPr lang="it-IT" dirty="0" smtClean="0"/>
                        <a:t>Tot</a:t>
                      </a:r>
                      <a:endParaRPr lang="it-IT" dirty="0"/>
                    </a:p>
                  </a:txBody>
                  <a:tcPr/>
                </a:tc>
                <a:tc>
                  <a:txBody>
                    <a:bodyPr/>
                    <a:lstStyle/>
                    <a:p>
                      <a:endParaRPr lang="it-IT" dirty="0"/>
                    </a:p>
                  </a:txBody>
                  <a:tcPr/>
                </a:tc>
                <a:tc>
                  <a:txBody>
                    <a:bodyPr/>
                    <a:lstStyle/>
                    <a:p>
                      <a:r>
                        <a:rPr lang="it-IT" dirty="0" smtClean="0"/>
                        <a:t>2100 = </a:t>
                      </a:r>
                      <a:r>
                        <a:rPr lang="it-IT" dirty="0" err="1" smtClean="0"/>
                        <a:t>wf</a:t>
                      </a:r>
                      <a:endParaRPr lang="it-IT" dirty="0"/>
                    </a:p>
                  </a:txBody>
                  <a:tcPr>
                    <a:lnT w="12700" cap="flat" cmpd="sng" algn="ctr">
                      <a:solidFill>
                        <a:schemeClr val="tx1"/>
                      </a:solidFill>
                      <a:prstDash val="solid"/>
                      <a:round/>
                      <a:headEnd type="none" w="med" len="med"/>
                      <a:tailEnd type="none" w="med" len="med"/>
                    </a:lnT>
                  </a:tcPr>
                </a:tc>
                <a:tc>
                  <a:txBody>
                    <a:bodyPr/>
                    <a:lstStyle/>
                    <a:p>
                      <a:r>
                        <a:rPr lang="it-IT" dirty="0" smtClean="0">
                          <a:solidFill>
                            <a:schemeClr val="tx1"/>
                          </a:solidFill>
                        </a:rPr>
                        <a:t>0,39 = </a:t>
                      </a:r>
                      <a:r>
                        <a:rPr lang="az-Cyrl-AZ" baseline="0" dirty="0" smtClean="0"/>
                        <a:t>Ѱ</a:t>
                      </a:r>
                      <a:endParaRPr lang="it-IT" dirty="0">
                        <a:solidFill>
                          <a:schemeClr val="tx1"/>
                        </a:solidFill>
                      </a:endParaRPr>
                    </a:p>
                  </a:txBody>
                  <a:tcPr>
                    <a:lnT w="12700" cap="flat" cmpd="sng" algn="ctr">
                      <a:solidFill>
                        <a:schemeClr val="tx1"/>
                      </a:solidFill>
                      <a:prstDash val="solid"/>
                      <a:round/>
                      <a:headEnd type="none" w="med" len="med"/>
                      <a:tailEnd type="none" w="med" len="med"/>
                    </a:lnT>
                  </a:tcPr>
                </a:tc>
              </a:tr>
            </a:tbl>
          </a:graphicData>
        </a:graphic>
      </p:graphicFrame>
      <p:pic>
        <p:nvPicPr>
          <p:cNvPr id="6" name="Immagine 5"/>
          <p:cNvPicPr>
            <a:picLocks noChangeAspect="1"/>
          </p:cNvPicPr>
          <p:nvPr/>
        </p:nvPicPr>
        <p:blipFill>
          <a:blip r:embed="rId4"/>
          <a:stretch>
            <a:fillRect/>
          </a:stretch>
        </p:blipFill>
        <p:spPr>
          <a:xfrm>
            <a:off x="7092280" y="2204864"/>
            <a:ext cx="1829197" cy="1829197"/>
          </a:xfrm>
          <a:prstGeom prst="rect">
            <a:avLst/>
          </a:prstGeom>
        </p:spPr>
      </p:pic>
      <p:graphicFrame>
        <p:nvGraphicFramePr>
          <p:cNvPr id="9" name="Oggetto 8"/>
          <p:cNvGraphicFramePr>
            <a:graphicFrameLocks noChangeAspect="1"/>
          </p:cNvGraphicFramePr>
          <p:nvPr>
            <p:extLst>
              <p:ext uri="{D42A27DB-BD31-4B8C-83A1-F6EECF244321}">
                <p14:modId xmlns:p14="http://schemas.microsoft.com/office/powerpoint/2010/main" val="1208623806"/>
              </p:ext>
            </p:extLst>
          </p:nvPr>
        </p:nvGraphicFramePr>
        <p:xfrm>
          <a:off x="539552" y="5132234"/>
          <a:ext cx="4320480" cy="1317095"/>
        </p:xfrm>
        <a:graphic>
          <a:graphicData uri="http://schemas.openxmlformats.org/presentationml/2006/ole">
            <mc:AlternateContent xmlns:mc="http://schemas.openxmlformats.org/markup-compatibility/2006">
              <mc:Choice xmlns:v="urn:schemas-microsoft-com:vml" Requires="v">
                <p:oleObj spid="_x0000_s20500" name="Equation" r:id="rId5" imgW="2374560" imgH="723600" progId="Equation.DSMT4">
                  <p:embed/>
                </p:oleObj>
              </mc:Choice>
              <mc:Fallback>
                <p:oleObj name="Equation" r:id="rId5" imgW="2374560" imgH="723600" progId="Equation.DSMT4">
                  <p:embed/>
                  <p:pic>
                    <p:nvPicPr>
                      <p:cNvPr id="0" name=""/>
                      <p:cNvPicPr/>
                      <p:nvPr/>
                    </p:nvPicPr>
                    <p:blipFill>
                      <a:blip r:embed="rId6"/>
                      <a:stretch>
                        <a:fillRect/>
                      </a:stretch>
                    </p:blipFill>
                    <p:spPr>
                      <a:xfrm>
                        <a:off x="539552" y="5132234"/>
                        <a:ext cx="4320480" cy="1317095"/>
                      </a:xfrm>
                      <a:prstGeom prst="rect">
                        <a:avLst/>
                      </a:prstGeom>
                    </p:spPr>
                  </p:pic>
                </p:oleObj>
              </mc:Fallback>
            </mc:AlternateContent>
          </a:graphicData>
        </a:graphic>
      </p:graphicFrame>
      <p:pic>
        <p:nvPicPr>
          <p:cNvPr id="17412" name="Picture 4" descr="Risultati immagini per soluzione idea"/>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11481"/>
          <a:stretch/>
        </p:blipFill>
        <p:spPr bwMode="auto">
          <a:xfrm>
            <a:off x="7243334" y="4505697"/>
            <a:ext cx="1527088" cy="14435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640498"/>
      </p:ext>
    </p:extLst>
  </p:cSld>
  <p:clrMapOvr>
    <a:masterClrMapping/>
  </p:clrMapOvr>
  <p:transition>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sp>
        <p:nvSpPr>
          <p:cNvPr id="4" name="Titolo 1"/>
          <p:cNvSpPr txBox="1">
            <a:spLocks/>
          </p:cNvSpPr>
          <p:nvPr/>
        </p:nvSpPr>
        <p:spPr>
          <a:xfrm>
            <a:off x="107504" y="1700808"/>
            <a:ext cx="8928992"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Esempio</a:t>
            </a:r>
            <a:r>
              <a:rPr lang="en-GB" sz="1800" dirty="0" smtClean="0"/>
              <a:t> n2: </a:t>
            </a:r>
            <a:r>
              <a:rPr lang="en-GB" sz="1800" dirty="0" err="1" smtClean="0"/>
              <a:t>calcolo</a:t>
            </a:r>
            <a:r>
              <a:rPr lang="en-GB" sz="1800" dirty="0" smtClean="0"/>
              <a:t> </a:t>
            </a:r>
            <a:r>
              <a:rPr lang="en-GB" sz="1800" dirty="0" err="1" smtClean="0"/>
              <a:t>spessore</a:t>
            </a:r>
            <a:r>
              <a:rPr lang="en-GB" sz="1800" dirty="0" smtClean="0"/>
              <a:t>, </a:t>
            </a:r>
            <a:r>
              <a:rPr lang="en-GB" sz="1800" dirty="0" err="1" smtClean="0"/>
              <a:t>caso</a:t>
            </a:r>
            <a:r>
              <a:rPr lang="en-GB" sz="1800" dirty="0" smtClean="0"/>
              <a:t> di </a:t>
            </a:r>
            <a:r>
              <a:rPr lang="en-GB" sz="1800" dirty="0" err="1" smtClean="0"/>
              <a:t>laminazione</a:t>
            </a:r>
            <a:r>
              <a:rPr lang="en-GB" sz="1800" dirty="0" smtClean="0"/>
              <a:t> </a:t>
            </a:r>
            <a:r>
              <a:rPr lang="en-GB" sz="1800" dirty="0" err="1" smtClean="0"/>
              <a:t>manuale</a:t>
            </a:r>
            <a:r>
              <a:rPr lang="en-GB" sz="1800" dirty="0" smtClean="0"/>
              <a:t> del </a:t>
            </a:r>
            <a:r>
              <a:rPr lang="en-GB" sz="1800" dirty="0" err="1" smtClean="0"/>
              <a:t>fondo</a:t>
            </a:r>
            <a:r>
              <a:rPr lang="en-GB" sz="1800" dirty="0" smtClean="0"/>
              <a:t> </a:t>
            </a:r>
            <a:r>
              <a:rPr lang="en-GB" sz="1800" dirty="0" err="1" smtClean="0"/>
              <a:t>carena</a:t>
            </a:r>
            <a:endParaRPr lang="en-GB" sz="1800" dirty="0"/>
          </a:p>
        </p:txBody>
      </p:sp>
      <p:graphicFrame>
        <p:nvGraphicFramePr>
          <p:cNvPr id="3" name="Tabella 2"/>
          <p:cNvGraphicFramePr>
            <a:graphicFrameLocks noGrp="1"/>
          </p:cNvGraphicFramePr>
          <p:nvPr>
            <p:extLst>
              <p:ext uri="{D42A27DB-BD31-4B8C-83A1-F6EECF244321}">
                <p14:modId xmlns:p14="http://schemas.microsoft.com/office/powerpoint/2010/main" val="1667129462"/>
              </p:ext>
            </p:extLst>
          </p:nvPr>
        </p:nvGraphicFramePr>
        <p:xfrm>
          <a:off x="251520" y="2370609"/>
          <a:ext cx="6624735" cy="2595880"/>
        </p:xfrm>
        <a:graphic>
          <a:graphicData uri="http://schemas.openxmlformats.org/drawingml/2006/table">
            <a:tbl>
              <a:tblPr firstRow="1" bandRow="1">
                <a:tableStyleId>{5C22544A-7EE6-4342-B048-85BDC9FD1C3A}</a:tableStyleId>
              </a:tblPr>
              <a:tblGrid>
                <a:gridCol w="792088"/>
                <a:gridCol w="1872208"/>
                <a:gridCol w="2376264"/>
                <a:gridCol w="1584175"/>
              </a:tblGrid>
              <a:tr h="370840">
                <a:tc gridSpan="4">
                  <a:txBody>
                    <a:bodyPr/>
                    <a:lstStyle/>
                    <a:p>
                      <a:pPr algn="ctr"/>
                      <a:r>
                        <a:rPr lang="it-IT" dirty="0" smtClean="0"/>
                        <a:t>Piano</a:t>
                      </a:r>
                      <a:r>
                        <a:rPr lang="it-IT" baseline="0" dirty="0" smtClean="0"/>
                        <a:t> di laminazione</a:t>
                      </a:r>
                      <a:endParaRPr lang="it-IT" dirty="0"/>
                    </a:p>
                  </a:txBody>
                  <a:tcPr anchor="ctr"/>
                </a:tc>
                <a:tc hMerge="1">
                  <a:txBody>
                    <a:bodyPr/>
                    <a:lstStyle/>
                    <a:p>
                      <a:endParaRPr lang="it-IT" dirty="0"/>
                    </a:p>
                  </a:txBody>
                  <a:tcPr/>
                </a:tc>
                <a:tc hMerge="1">
                  <a:txBody>
                    <a:bodyPr/>
                    <a:lstStyle/>
                    <a:p>
                      <a:pPr algn="ctr"/>
                      <a:endParaRPr lang="it-IT" dirty="0"/>
                    </a:p>
                  </a:txBody>
                  <a:tcPr anchor="ctr"/>
                </a:tc>
                <a:tc hMerge="1">
                  <a:txBody>
                    <a:bodyPr/>
                    <a:lstStyle/>
                    <a:p>
                      <a:pPr algn="ctr"/>
                      <a:endParaRPr lang="it-IT" dirty="0"/>
                    </a:p>
                  </a:txBody>
                  <a:tcPr anchor="ctr"/>
                </a:tc>
              </a:tr>
              <a:tr h="370840">
                <a:tc>
                  <a:txBody>
                    <a:bodyPr/>
                    <a:lstStyle/>
                    <a:p>
                      <a:r>
                        <a:rPr lang="it-IT" dirty="0" err="1" smtClean="0"/>
                        <a:t>Layar</a:t>
                      </a:r>
                      <a:endParaRPr lang="it-IT" dirty="0"/>
                    </a:p>
                  </a:txBody>
                  <a:tcPr/>
                </a:tc>
                <a:tc>
                  <a:txBody>
                    <a:bodyPr/>
                    <a:lstStyle/>
                    <a:p>
                      <a:r>
                        <a:rPr lang="it-IT" dirty="0" smtClean="0"/>
                        <a:t>Tessuto tipo</a:t>
                      </a:r>
                      <a:endParaRPr lang="it-IT" dirty="0"/>
                    </a:p>
                  </a:txBody>
                  <a:tcPr/>
                </a:tc>
                <a:tc>
                  <a:txBody>
                    <a:bodyPr/>
                    <a:lstStyle/>
                    <a:p>
                      <a:r>
                        <a:rPr lang="it-IT" dirty="0" smtClean="0"/>
                        <a:t>Grammatura [g/m^2]</a:t>
                      </a:r>
                      <a:endParaRPr lang="it-IT" dirty="0"/>
                    </a:p>
                  </a:txBody>
                  <a:tcPr/>
                </a:tc>
                <a:tc>
                  <a:txBody>
                    <a:bodyPr/>
                    <a:lstStyle/>
                    <a:p>
                      <a:r>
                        <a:rPr lang="it-IT" dirty="0" smtClean="0"/>
                        <a:t>GC</a:t>
                      </a:r>
                      <a:endParaRPr lang="it-IT" dirty="0"/>
                    </a:p>
                  </a:txBody>
                  <a:tcPr/>
                </a:tc>
              </a:tr>
              <a:tr h="370840">
                <a:tc>
                  <a:txBody>
                    <a:bodyPr/>
                    <a:lstStyle/>
                    <a:p>
                      <a:r>
                        <a:rPr lang="it-IT" dirty="0" smtClean="0"/>
                        <a:t>1</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2</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3</a:t>
                      </a:r>
                      <a:endParaRPr lang="it-IT" dirty="0"/>
                    </a:p>
                  </a:txBody>
                  <a:tcPr/>
                </a:tc>
                <a:tc>
                  <a:txBody>
                    <a:bodyPr/>
                    <a:lstStyle/>
                    <a:p>
                      <a:r>
                        <a:rPr lang="it-IT" dirty="0" err="1" smtClean="0"/>
                        <a:t>Combi</a:t>
                      </a:r>
                      <a:r>
                        <a:rPr lang="it-IT" dirty="0" smtClean="0"/>
                        <a:t> (</a:t>
                      </a:r>
                      <a:r>
                        <a:rPr lang="it-IT" dirty="0" err="1" smtClean="0"/>
                        <a:t>Rov-Mat</a:t>
                      </a:r>
                      <a:r>
                        <a:rPr lang="it-IT" dirty="0" smtClean="0"/>
                        <a:t>)</a:t>
                      </a:r>
                      <a:endParaRPr lang="it-IT" dirty="0"/>
                    </a:p>
                  </a:txBody>
                  <a:tcPr/>
                </a:tc>
                <a:tc>
                  <a:txBody>
                    <a:bodyPr/>
                    <a:lstStyle/>
                    <a:p>
                      <a:r>
                        <a:rPr lang="it-IT" dirty="0" smtClean="0"/>
                        <a:t>600+225</a:t>
                      </a:r>
                      <a:endParaRPr lang="it-IT" dirty="0"/>
                    </a:p>
                  </a:txBody>
                  <a:tcPr/>
                </a:tc>
                <a:tc>
                  <a:txBody>
                    <a:bodyPr/>
                    <a:lstStyle/>
                    <a:p>
                      <a:r>
                        <a:rPr lang="it-IT" dirty="0" smtClean="0">
                          <a:solidFill>
                            <a:schemeClr val="tx1"/>
                          </a:solidFill>
                        </a:rPr>
                        <a:t>0,42</a:t>
                      </a:r>
                      <a:endParaRPr lang="it-IT" dirty="0">
                        <a:solidFill>
                          <a:schemeClr val="tx1"/>
                        </a:solidFill>
                      </a:endParaRPr>
                    </a:p>
                  </a:txBody>
                  <a:tcPr/>
                </a:tc>
              </a:tr>
              <a:tr h="370840">
                <a:tc>
                  <a:txBody>
                    <a:bodyPr/>
                    <a:lstStyle/>
                    <a:p>
                      <a:r>
                        <a:rPr lang="it-IT" dirty="0" smtClean="0"/>
                        <a:t>4</a:t>
                      </a:r>
                      <a:endParaRPr lang="it-IT" dirty="0"/>
                    </a:p>
                  </a:txBody>
                  <a:tcPr/>
                </a:tc>
                <a:tc>
                  <a:txBody>
                    <a:bodyPr/>
                    <a:lstStyle/>
                    <a:p>
                      <a:r>
                        <a:rPr lang="it-IT" dirty="0" err="1" smtClean="0"/>
                        <a:t>Combi</a:t>
                      </a:r>
                      <a:r>
                        <a:rPr lang="it-IT" dirty="0" smtClean="0"/>
                        <a:t> (</a:t>
                      </a:r>
                      <a:r>
                        <a:rPr lang="it-IT" dirty="0" err="1" smtClean="0"/>
                        <a:t>Rov-Mat</a:t>
                      </a:r>
                      <a:r>
                        <a:rPr lang="it-IT" dirty="0" smtClean="0"/>
                        <a:t>)</a:t>
                      </a:r>
                      <a:endParaRPr lang="it-IT" dirty="0"/>
                    </a:p>
                  </a:txBody>
                  <a:tcPr/>
                </a:tc>
                <a:tc>
                  <a:txBody>
                    <a:bodyPr/>
                    <a:lstStyle/>
                    <a:p>
                      <a:r>
                        <a:rPr lang="it-IT" dirty="0" smtClean="0"/>
                        <a:t>600+225 </a:t>
                      </a:r>
                      <a:endParaRPr lang="it-IT" dirty="0"/>
                    </a:p>
                  </a:txBody>
                  <a:tcPr>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1"/>
                          </a:solidFill>
                        </a:rPr>
                        <a:t>0,42</a:t>
                      </a:r>
                    </a:p>
                  </a:txBody>
                  <a:tcPr>
                    <a:lnB w="12700" cap="flat" cmpd="sng" algn="ctr">
                      <a:solidFill>
                        <a:schemeClr val="tx1"/>
                      </a:solidFill>
                      <a:prstDash val="solid"/>
                      <a:round/>
                      <a:headEnd type="none" w="med" len="med"/>
                      <a:tailEnd type="none" w="med" len="med"/>
                    </a:lnB>
                  </a:tcPr>
                </a:tc>
              </a:tr>
              <a:tr h="370840">
                <a:tc>
                  <a:txBody>
                    <a:bodyPr/>
                    <a:lstStyle/>
                    <a:p>
                      <a:r>
                        <a:rPr lang="it-IT" dirty="0" smtClean="0"/>
                        <a:t>Tot</a:t>
                      </a:r>
                      <a:endParaRPr lang="it-IT" dirty="0"/>
                    </a:p>
                  </a:txBody>
                  <a:tcPr/>
                </a:tc>
                <a:tc>
                  <a:txBody>
                    <a:bodyPr/>
                    <a:lstStyle/>
                    <a:p>
                      <a:endParaRPr lang="it-IT" dirty="0"/>
                    </a:p>
                  </a:txBody>
                  <a:tcPr/>
                </a:tc>
                <a:tc>
                  <a:txBody>
                    <a:bodyPr/>
                    <a:lstStyle/>
                    <a:p>
                      <a:r>
                        <a:rPr lang="it-IT" dirty="0" smtClean="0"/>
                        <a:t>2100 = </a:t>
                      </a:r>
                      <a:r>
                        <a:rPr lang="it-IT" dirty="0" err="1" smtClean="0"/>
                        <a:t>wf</a:t>
                      </a:r>
                      <a:endParaRPr lang="it-IT" dirty="0"/>
                    </a:p>
                  </a:txBody>
                  <a:tcPr>
                    <a:lnT w="12700" cap="flat" cmpd="sng" algn="ctr">
                      <a:solidFill>
                        <a:schemeClr val="tx1"/>
                      </a:solidFill>
                      <a:prstDash val="solid"/>
                      <a:round/>
                      <a:headEnd type="none" w="med" len="med"/>
                      <a:tailEnd type="none" w="med" len="med"/>
                    </a:lnT>
                  </a:tcPr>
                </a:tc>
                <a:tc>
                  <a:txBody>
                    <a:bodyPr/>
                    <a:lstStyle/>
                    <a:p>
                      <a:r>
                        <a:rPr lang="it-IT" dirty="0" smtClean="0">
                          <a:solidFill>
                            <a:schemeClr val="tx1"/>
                          </a:solidFill>
                        </a:rPr>
                        <a:t>0,39 = </a:t>
                      </a:r>
                      <a:r>
                        <a:rPr lang="az-Cyrl-AZ" baseline="0" dirty="0" smtClean="0"/>
                        <a:t>Ѱ</a:t>
                      </a:r>
                      <a:endParaRPr lang="it-IT" dirty="0">
                        <a:solidFill>
                          <a:schemeClr val="tx1"/>
                        </a:solidFill>
                      </a:endParaRPr>
                    </a:p>
                  </a:txBody>
                  <a:tcPr>
                    <a:lnT w="12700" cap="flat" cmpd="sng" algn="ctr">
                      <a:solidFill>
                        <a:schemeClr val="tx1"/>
                      </a:solidFill>
                      <a:prstDash val="solid"/>
                      <a:round/>
                      <a:headEnd type="none" w="med" len="med"/>
                      <a:tailEnd type="none" w="med" len="med"/>
                    </a:lnT>
                  </a:tcPr>
                </a:tc>
              </a:tr>
            </a:tbl>
          </a:graphicData>
        </a:graphic>
      </p:graphicFrame>
      <p:pic>
        <p:nvPicPr>
          <p:cNvPr id="6" name="Immagine 5"/>
          <p:cNvPicPr>
            <a:picLocks noChangeAspect="1"/>
          </p:cNvPicPr>
          <p:nvPr/>
        </p:nvPicPr>
        <p:blipFill>
          <a:blip r:embed="rId3"/>
          <a:stretch>
            <a:fillRect/>
          </a:stretch>
        </p:blipFill>
        <p:spPr>
          <a:xfrm>
            <a:off x="7092280" y="2204864"/>
            <a:ext cx="1829197" cy="1829197"/>
          </a:xfrm>
          <a:prstGeom prst="rect">
            <a:avLst/>
          </a:prstGeom>
        </p:spPr>
      </p:pic>
      <p:pic>
        <p:nvPicPr>
          <p:cNvPr id="8" name="Picture 2" descr="Risultati immagini per doman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1773" y="4077072"/>
            <a:ext cx="1670210" cy="24401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1915996"/>
      </p:ext>
    </p:extLst>
  </p:cSld>
  <p:clrMapOvr>
    <a:masterClrMapping/>
  </p:clrMapOvr>
  <p:transition>
    <p:fad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sp>
        <p:nvSpPr>
          <p:cNvPr id="4" name="Titolo 1"/>
          <p:cNvSpPr txBox="1">
            <a:spLocks/>
          </p:cNvSpPr>
          <p:nvPr/>
        </p:nvSpPr>
        <p:spPr>
          <a:xfrm>
            <a:off x="107504" y="1700808"/>
            <a:ext cx="8928992"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Esempio</a:t>
            </a:r>
            <a:r>
              <a:rPr lang="en-GB" sz="1800" dirty="0" smtClean="0"/>
              <a:t> n2: </a:t>
            </a:r>
            <a:r>
              <a:rPr lang="en-GB" sz="1800" dirty="0" err="1" smtClean="0"/>
              <a:t>calcolo</a:t>
            </a:r>
            <a:r>
              <a:rPr lang="en-GB" sz="1800" dirty="0" smtClean="0"/>
              <a:t> </a:t>
            </a:r>
            <a:r>
              <a:rPr lang="en-GB" sz="1800" dirty="0" err="1" smtClean="0"/>
              <a:t>spessore</a:t>
            </a:r>
            <a:r>
              <a:rPr lang="en-GB" sz="1800" dirty="0" smtClean="0"/>
              <a:t>, </a:t>
            </a:r>
            <a:r>
              <a:rPr lang="en-GB" sz="1800" dirty="0" err="1" smtClean="0"/>
              <a:t>caso</a:t>
            </a:r>
            <a:r>
              <a:rPr lang="en-GB" sz="1800" dirty="0" smtClean="0"/>
              <a:t> di </a:t>
            </a:r>
            <a:r>
              <a:rPr lang="en-GB" sz="1800" dirty="0" err="1" smtClean="0"/>
              <a:t>laminazione</a:t>
            </a:r>
            <a:r>
              <a:rPr lang="en-GB" sz="1800" dirty="0" smtClean="0"/>
              <a:t> </a:t>
            </a:r>
            <a:r>
              <a:rPr lang="en-GB" sz="1800" dirty="0" err="1" smtClean="0"/>
              <a:t>manuale</a:t>
            </a:r>
            <a:r>
              <a:rPr lang="en-GB" sz="1800" dirty="0" smtClean="0"/>
              <a:t> del </a:t>
            </a:r>
            <a:r>
              <a:rPr lang="en-GB" sz="1800" dirty="0" err="1" smtClean="0"/>
              <a:t>fondo</a:t>
            </a:r>
            <a:r>
              <a:rPr lang="en-GB" sz="1800" dirty="0" smtClean="0"/>
              <a:t> </a:t>
            </a:r>
            <a:r>
              <a:rPr lang="en-GB" sz="1800" dirty="0" err="1" smtClean="0"/>
              <a:t>carena</a:t>
            </a:r>
            <a:endParaRPr lang="en-GB" sz="1800" dirty="0"/>
          </a:p>
        </p:txBody>
      </p:sp>
      <p:graphicFrame>
        <p:nvGraphicFramePr>
          <p:cNvPr id="3" name="Tabella 2"/>
          <p:cNvGraphicFramePr>
            <a:graphicFrameLocks noGrp="1"/>
          </p:cNvGraphicFramePr>
          <p:nvPr>
            <p:extLst>
              <p:ext uri="{D42A27DB-BD31-4B8C-83A1-F6EECF244321}">
                <p14:modId xmlns:p14="http://schemas.microsoft.com/office/powerpoint/2010/main" val="1667129462"/>
              </p:ext>
            </p:extLst>
          </p:nvPr>
        </p:nvGraphicFramePr>
        <p:xfrm>
          <a:off x="251520" y="2370609"/>
          <a:ext cx="6624735" cy="2595880"/>
        </p:xfrm>
        <a:graphic>
          <a:graphicData uri="http://schemas.openxmlformats.org/drawingml/2006/table">
            <a:tbl>
              <a:tblPr firstRow="1" bandRow="1">
                <a:tableStyleId>{5C22544A-7EE6-4342-B048-85BDC9FD1C3A}</a:tableStyleId>
              </a:tblPr>
              <a:tblGrid>
                <a:gridCol w="792088"/>
                <a:gridCol w="1872208"/>
                <a:gridCol w="2376264"/>
                <a:gridCol w="1584175"/>
              </a:tblGrid>
              <a:tr h="370840">
                <a:tc gridSpan="4">
                  <a:txBody>
                    <a:bodyPr/>
                    <a:lstStyle/>
                    <a:p>
                      <a:pPr algn="ctr"/>
                      <a:r>
                        <a:rPr lang="it-IT" dirty="0" smtClean="0"/>
                        <a:t>Piano</a:t>
                      </a:r>
                      <a:r>
                        <a:rPr lang="it-IT" baseline="0" dirty="0" smtClean="0"/>
                        <a:t> di laminazione</a:t>
                      </a:r>
                      <a:endParaRPr lang="it-IT" dirty="0"/>
                    </a:p>
                  </a:txBody>
                  <a:tcPr anchor="ctr"/>
                </a:tc>
                <a:tc hMerge="1">
                  <a:txBody>
                    <a:bodyPr/>
                    <a:lstStyle/>
                    <a:p>
                      <a:endParaRPr lang="it-IT" dirty="0"/>
                    </a:p>
                  </a:txBody>
                  <a:tcPr/>
                </a:tc>
                <a:tc hMerge="1">
                  <a:txBody>
                    <a:bodyPr/>
                    <a:lstStyle/>
                    <a:p>
                      <a:pPr algn="ctr"/>
                      <a:endParaRPr lang="it-IT" dirty="0"/>
                    </a:p>
                  </a:txBody>
                  <a:tcPr anchor="ctr"/>
                </a:tc>
                <a:tc hMerge="1">
                  <a:txBody>
                    <a:bodyPr/>
                    <a:lstStyle/>
                    <a:p>
                      <a:pPr algn="ctr"/>
                      <a:endParaRPr lang="it-IT" dirty="0"/>
                    </a:p>
                  </a:txBody>
                  <a:tcPr anchor="ctr"/>
                </a:tc>
              </a:tr>
              <a:tr h="370840">
                <a:tc>
                  <a:txBody>
                    <a:bodyPr/>
                    <a:lstStyle/>
                    <a:p>
                      <a:r>
                        <a:rPr lang="it-IT" dirty="0" err="1" smtClean="0"/>
                        <a:t>Layar</a:t>
                      </a:r>
                      <a:endParaRPr lang="it-IT" dirty="0"/>
                    </a:p>
                  </a:txBody>
                  <a:tcPr/>
                </a:tc>
                <a:tc>
                  <a:txBody>
                    <a:bodyPr/>
                    <a:lstStyle/>
                    <a:p>
                      <a:r>
                        <a:rPr lang="it-IT" dirty="0" smtClean="0"/>
                        <a:t>Tessuto tipo</a:t>
                      </a:r>
                      <a:endParaRPr lang="it-IT" dirty="0"/>
                    </a:p>
                  </a:txBody>
                  <a:tcPr/>
                </a:tc>
                <a:tc>
                  <a:txBody>
                    <a:bodyPr/>
                    <a:lstStyle/>
                    <a:p>
                      <a:r>
                        <a:rPr lang="it-IT" dirty="0" smtClean="0"/>
                        <a:t>Grammatura [g/m^2]</a:t>
                      </a:r>
                      <a:endParaRPr lang="it-IT" dirty="0"/>
                    </a:p>
                  </a:txBody>
                  <a:tcPr/>
                </a:tc>
                <a:tc>
                  <a:txBody>
                    <a:bodyPr/>
                    <a:lstStyle/>
                    <a:p>
                      <a:r>
                        <a:rPr lang="it-IT" dirty="0" smtClean="0"/>
                        <a:t>GC</a:t>
                      </a:r>
                      <a:endParaRPr lang="it-IT" dirty="0"/>
                    </a:p>
                  </a:txBody>
                  <a:tcPr/>
                </a:tc>
              </a:tr>
              <a:tr h="370840">
                <a:tc>
                  <a:txBody>
                    <a:bodyPr/>
                    <a:lstStyle/>
                    <a:p>
                      <a:r>
                        <a:rPr lang="it-IT" dirty="0" smtClean="0"/>
                        <a:t>1</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2</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3</a:t>
                      </a:r>
                      <a:endParaRPr lang="it-IT" dirty="0"/>
                    </a:p>
                  </a:txBody>
                  <a:tcPr/>
                </a:tc>
                <a:tc>
                  <a:txBody>
                    <a:bodyPr/>
                    <a:lstStyle/>
                    <a:p>
                      <a:r>
                        <a:rPr lang="it-IT" dirty="0" err="1" smtClean="0"/>
                        <a:t>Combi</a:t>
                      </a:r>
                      <a:r>
                        <a:rPr lang="it-IT" dirty="0" smtClean="0"/>
                        <a:t> (</a:t>
                      </a:r>
                      <a:r>
                        <a:rPr lang="it-IT" dirty="0" err="1" smtClean="0"/>
                        <a:t>Rov-Mat</a:t>
                      </a:r>
                      <a:r>
                        <a:rPr lang="it-IT" dirty="0" smtClean="0"/>
                        <a:t>)</a:t>
                      </a:r>
                      <a:endParaRPr lang="it-IT" dirty="0"/>
                    </a:p>
                  </a:txBody>
                  <a:tcPr/>
                </a:tc>
                <a:tc>
                  <a:txBody>
                    <a:bodyPr/>
                    <a:lstStyle/>
                    <a:p>
                      <a:r>
                        <a:rPr lang="it-IT" dirty="0" smtClean="0"/>
                        <a:t>600+225</a:t>
                      </a:r>
                      <a:endParaRPr lang="it-IT" dirty="0"/>
                    </a:p>
                  </a:txBody>
                  <a:tcPr/>
                </a:tc>
                <a:tc>
                  <a:txBody>
                    <a:bodyPr/>
                    <a:lstStyle/>
                    <a:p>
                      <a:r>
                        <a:rPr lang="it-IT" dirty="0" smtClean="0">
                          <a:solidFill>
                            <a:schemeClr val="tx1"/>
                          </a:solidFill>
                        </a:rPr>
                        <a:t>0,42</a:t>
                      </a:r>
                      <a:endParaRPr lang="it-IT" dirty="0">
                        <a:solidFill>
                          <a:schemeClr val="tx1"/>
                        </a:solidFill>
                      </a:endParaRPr>
                    </a:p>
                  </a:txBody>
                  <a:tcPr/>
                </a:tc>
              </a:tr>
              <a:tr h="370840">
                <a:tc>
                  <a:txBody>
                    <a:bodyPr/>
                    <a:lstStyle/>
                    <a:p>
                      <a:r>
                        <a:rPr lang="it-IT" dirty="0" smtClean="0"/>
                        <a:t>4</a:t>
                      </a:r>
                      <a:endParaRPr lang="it-IT" dirty="0"/>
                    </a:p>
                  </a:txBody>
                  <a:tcPr/>
                </a:tc>
                <a:tc>
                  <a:txBody>
                    <a:bodyPr/>
                    <a:lstStyle/>
                    <a:p>
                      <a:r>
                        <a:rPr lang="it-IT" dirty="0" err="1" smtClean="0"/>
                        <a:t>Combi</a:t>
                      </a:r>
                      <a:r>
                        <a:rPr lang="it-IT" dirty="0" smtClean="0"/>
                        <a:t> (</a:t>
                      </a:r>
                      <a:r>
                        <a:rPr lang="it-IT" dirty="0" err="1" smtClean="0"/>
                        <a:t>Rov-Mat</a:t>
                      </a:r>
                      <a:r>
                        <a:rPr lang="it-IT" dirty="0" smtClean="0"/>
                        <a:t>)</a:t>
                      </a:r>
                      <a:endParaRPr lang="it-IT" dirty="0"/>
                    </a:p>
                  </a:txBody>
                  <a:tcPr/>
                </a:tc>
                <a:tc>
                  <a:txBody>
                    <a:bodyPr/>
                    <a:lstStyle/>
                    <a:p>
                      <a:r>
                        <a:rPr lang="it-IT" dirty="0" smtClean="0"/>
                        <a:t>600+225 </a:t>
                      </a:r>
                      <a:endParaRPr lang="it-IT" dirty="0"/>
                    </a:p>
                  </a:txBody>
                  <a:tcPr>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1"/>
                          </a:solidFill>
                        </a:rPr>
                        <a:t>0,42</a:t>
                      </a:r>
                    </a:p>
                  </a:txBody>
                  <a:tcPr>
                    <a:lnB w="12700" cap="flat" cmpd="sng" algn="ctr">
                      <a:solidFill>
                        <a:schemeClr val="tx1"/>
                      </a:solidFill>
                      <a:prstDash val="solid"/>
                      <a:round/>
                      <a:headEnd type="none" w="med" len="med"/>
                      <a:tailEnd type="none" w="med" len="med"/>
                    </a:lnB>
                  </a:tcPr>
                </a:tc>
              </a:tr>
              <a:tr h="370840">
                <a:tc>
                  <a:txBody>
                    <a:bodyPr/>
                    <a:lstStyle/>
                    <a:p>
                      <a:r>
                        <a:rPr lang="it-IT" dirty="0" smtClean="0"/>
                        <a:t>Tot</a:t>
                      </a:r>
                      <a:endParaRPr lang="it-IT" dirty="0"/>
                    </a:p>
                  </a:txBody>
                  <a:tcPr/>
                </a:tc>
                <a:tc>
                  <a:txBody>
                    <a:bodyPr/>
                    <a:lstStyle/>
                    <a:p>
                      <a:endParaRPr lang="it-IT" dirty="0"/>
                    </a:p>
                  </a:txBody>
                  <a:tcPr/>
                </a:tc>
                <a:tc>
                  <a:txBody>
                    <a:bodyPr/>
                    <a:lstStyle/>
                    <a:p>
                      <a:r>
                        <a:rPr lang="it-IT" dirty="0" smtClean="0"/>
                        <a:t>2100 = </a:t>
                      </a:r>
                      <a:r>
                        <a:rPr lang="it-IT" dirty="0" err="1" smtClean="0"/>
                        <a:t>wf</a:t>
                      </a:r>
                      <a:endParaRPr lang="it-IT" dirty="0"/>
                    </a:p>
                  </a:txBody>
                  <a:tcPr>
                    <a:lnT w="12700" cap="flat" cmpd="sng" algn="ctr">
                      <a:solidFill>
                        <a:schemeClr val="tx1"/>
                      </a:solidFill>
                      <a:prstDash val="solid"/>
                      <a:round/>
                      <a:headEnd type="none" w="med" len="med"/>
                      <a:tailEnd type="none" w="med" len="med"/>
                    </a:lnT>
                  </a:tcPr>
                </a:tc>
                <a:tc>
                  <a:txBody>
                    <a:bodyPr/>
                    <a:lstStyle/>
                    <a:p>
                      <a:r>
                        <a:rPr lang="it-IT" dirty="0" smtClean="0">
                          <a:solidFill>
                            <a:schemeClr val="tx1"/>
                          </a:solidFill>
                        </a:rPr>
                        <a:t>0,39 = </a:t>
                      </a:r>
                      <a:r>
                        <a:rPr lang="az-Cyrl-AZ" baseline="0" dirty="0" smtClean="0"/>
                        <a:t>Ѱ</a:t>
                      </a:r>
                      <a:endParaRPr lang="it-IT" dirty="0">
                        <a:solidFill>
                          <a:schemeClr val="tx1"/>
                        </a:solidFill>
                      </a:endParaRPr>
                    </a:p>
                  </a:txBody>
                  <a:tcPr>
                    <a:lnT w="12700" cap="flat" cmpd="sng" algn="ctr">
                      <a:solidFill>
                        <a:schemeClr val="tx1"/>
                      </a:solidFill>
                      <a:prstDash val="solid"/>
                      <a:round/>
                      <a:headEnd type="none" w="med" len="med"/>
                      <a:tailEnd type="none" w="med" len="med"/>
                    </a:lnT>
                  </a:tcPr>
                </a:tc>
              </a:tr>
            </a:tbl>
          </a:graphicData>
        </a:graphic>
      </p:graphicFrame>
      <p:pic>
        <p:nvPicPr>
          <p:cNvPr id="6" name="Immagine 5"/>
          <p:cNvPicPr>
            <a:picLocks noChangeAspect="1"/>
          </p:cNvPicPr>
          <p:nvPr/>
        </p:nvPicPr>
        <p:blipFill>
          <a:blip r:embed="rId3"/>
          <a:stretch>
            <a:fillRect/>
          </a:stretch>
        </p:blipFill>
        <p:spPr>
          <a:xfrm>
            <a:off x="7092280" y="2204864"/>
            <a:ext cx="1829197" cy="1829197"/>
          </a:xfrm>
          <a:prstGeom prst="rect">
            <a:avLst/>
          </a:prstGeom>
        </p:spPr>
      </p:pic>
      <p:pic>
        <p:nvPicPr>
          <p:cNvPr id="8" name="Picture 2" descr="Risultati immagini per doman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1773" y="4077072"/>
            <a:ext cx="1670210" cy="2440121"/>
          </a:xfrm>
          <a:prstGeom prst="rect">
            <a:avLst/>
          </a:prstGeom>
          <a:noFill/>
          <a:extLst>
            <a:ext uri="{909E8E84-426E-40DD-AFC4-6F175D3DCCD1}">
              <a14:hiddenFill xmlns:a14="http://schemas.microsoft.com/office/drawing/2010/main">
                <a:solidFill>
                  <a:srgbClr val="FFFFFF"/>
                </a:solidFill>
              </a14:hiddenFill>
            </a:ext>
          </a:extLst>
        </p:spPr>
      </p:pic>
      <p:pic>
        <p:nvPicPr>
          <p:cNvPr id="10" name="Immagine 9"/>
          <p:cNvPicPr>
            <a:picLocks noChangeAspect="1"/>
          </p:cNvPicPr>
          <p:nvPr/>
        </p:nvPicPr>
        <p:blipFill rotWithShape="1">
          <a:blip r:embed="rId5"/>
          <a:srcRect l="26942" t="25263" r="50260" b="15288"/>
          <a:stretch/>
        </p:blipFill>
        <p:spPr>
          <a:xfrm>
            <a:off x="1223628" y="3872094"/>
            <a:ext cx="1584176" cy="2520280"/>
          </a:xfrm>
          <a:prstGeom prst="rect">
            <a:avLst/>
          </a:prstGeom>
        </p:spPr>
      </p:pic>
      <p:sp>
        <p:nvSpPr>
          <p:cNvPr id="5" name="Rettangolo 4"/>
          <p:cNvSpPr/>
          <p:nvPr/>
        </p:nvSpPr>
        <p:spPr>
          <a:xfrm>
            <a:off x="1187624" y="5229200"/>
            <a:ext cx="540060"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9" name="Connettore 4 8"/>
          <p:cNvCxnSpPr>
            <a:endCxn id="5" idx="1"/>
          </p:cNvCxnSpPr>
          <p:nvPr/>
        </p:nvCxnSpPr>
        <p:spPr>
          <a:xfrm rot="10800000" flipV="1">
            <a:off x="1187624" y="4797152"/>
            <a:ext cx="4104456" cy="540060"/>
          </a:xfrm>
          <a:prstGeom prst="bentConnector3">
            <a:avLst>
              <a:gd name="adj1" fmla="val 10557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2962190"/>
      </p:ext>
    </p:extLst>
  </p:cSld>
  <p:clrMapOvr>
    <a:masterClrMapping/>
  </p:clrMapOvr>
  <p:transition>
    <p:fad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052736"/>
            <a:ext cx="8892480" cy="504056"/>
          </a:xfrm>
        </p:spPr>
        <p:txBody>
          <a:bodyPr/>
          <a:lstStyle/>
          <a:p>
            <a:pPr algn="just">
              <a:lnSpc>
                <a:spcPct val="150000"/>
              </a:lnSpc>
            </a:pPr>
            <a:r>
              <a:rPr lang="en-GB" dirty="0" err="1"/>
              <a:t>Tecniche</a:t>
            </a:r>
            <a:r>
              <a:rPr lang="en-GB" dirty="0"/>
              <a:t> di </a:t>
            </a:r>
            <a:r>
              <a:rPr lang="en-GB" dirty="0" err="1"/>
              <a:t>stima</a:t>
            </a:r>
            <a:r>
              <a:rPr lang="en-GB" dirty="0"/>
              <a:t> </a:t>
            </a:r>
            <a:r>
              <a:rPr lang="en-GB" dirty="0" err="1"/>
              <a:t>dei</a:t>
            </a:r>
            <a:r>
              <a:rPr lang="en-GB" dirty="0"/>
              <a:t> </a:t>
            </a:r>
            <a:r>
              <a:rPr lang="en-GB" dirty="0" err="1"/>
              <a:t>pesi</a:t>
            </a:r>
            <a:r>
              <a:rPr lang="en-GB" dirty="0"/>
              <a:t> per </a:t>
            </a:r>
            <a:r>
              <a:rPr lang="en-GB" dirty="0" err="1"/>
              <a:t>i</a:t>
            </a:r>
            <a:r>
              <a:rPr lang="en-GB" dirty="0"/>
              <a:t> </a:t>
            </a:r>
            <a:r>
              <a:rPr lang="en-GB" dirty="0" err="1" smtClean="0"/>
              <a:t>materiali</a:t>
            </a:r>
            <a:r>
              <a:rPr lang="en-GB" dirty="0" smtClean="0"/>
              <a:t> </a:t>
            </a:r>
            <a:r>
              <a:rPr lang="en-GB" dirty="0" err="1" smtClean="0"/>
              <a:t>compositi</a:t>
            </a:r>
            <a:endParaRPr lang="en-GB" dirty="0"/>
          </a:p>
        </p:txBody>
      </p:sp>
      <p:sp>
        <p:nvSpPr>
          <p:cNvPr id="4" name="Titolo 1"/>
          <p:cNvSpPr txBox="1">
            <a:spLocks/>
          </p:cNvSpPr>
          <p:nvPr/>
        </p:nvSpPr>
        <p:spPr>
          <a:xfrm>
            <a:off x="107504" y="1700808"/>
            <a:ext cx="8928992" cy="504056"/>
          </a:xfrm>
          <a:prstGeom prst="rect">
            <a:avLst/>
          </a:prstGeom>
        </p:spPr>
        <p:txBody>
          <a:bodyPr/>
          <a:lstStyle>
            <a:lvl1pPr algn="ctr" defTabSz="914400" rtl="0" eaLnBrk="1" latinLnBrk="0" hangingPunct="1">
              <a:spcBef>
                <a:spcPct val="0"/>
              </a:spcBef>
              <a:buNone/>
              <a:defRPr sz="2800" b="1" kern="1200">
                <a:solidFill>
                  <a:srgbClr val="002060"/>
                </a:solidFill>
                <a:latin typeface="Arial" panose="020B0604020202020204" pitchFamily="34" charset="0"/>
                <a:ea typeface="Verdana" panose="020B0604030504040204" pitchFamily="34" charset="0"/>
                <a:cs typeface="Arial" panose="020B0604020202020204" pitchFamily="34" charset="0"/>
              </a:defRPr>
            </a:lvl1pPr>
          </a:lstStyle>
          <a:p>
            <a:pPr algn="just">
              <a:lnSpc>
                <a:spcPct val="150000"/>
              </a:lnSpc>
            </a:pPr>
            <a:r>
              <a:rPr lang="en-GB" sz="1800" dirty="0" err="1" smtClean="0"/>
              <a:t>Esempio</a:t>
            </a:r>
            <a:r>
              <a:rPr lang="en-GB" sz="1800" dirty="0" smtClean="0"/>
              <a:t> n2: </a:t>
            </a:r>
            <a:r>
              <a:rPr lang="en-GB" sz="1800" dirty="0" err="1" smtClean="0"/>
              <a:t>calcolo</a:t>
            </a:r>
            <a:r>
              <a:rPr lang="en-GB" sz="1800" dirty="0" smtClean="0"/>
              <a:t> </a:t>
            </a:r>
            <a:r>
              <a:rPr lang="en-GB" sz="1800" dirty="0" err="1" smtClean="0"/>
              <a:t>spessore</a:t>
            </a:r>
            <a:r>
              <a:rPr lang="en-GB" sz="1800" dirty="0" smtClean="0"/>
              <a:t>, </a:t>
            </a:r>
            <a:r>
              <a:rPr lang="en-GB" sz="1800" dirty="0" err="1" smtClean="0"/>
              <a:t>caso</a:t>
            </a:r>
            <a:r>
              <a:rPr lang="en-GB" sz="1800" dirty="0" smtClean="0"/>
              <a:t> di </a:t>
            </a:r>
            <a:r>
              <a:rPr lang="en-GB" sz="1800" dirty="0" err="1" smtClean="0"/>
              <a:t>laminazione</a:t>
            </a:r>
            <a:r>
              <a:rPr lang="en-GB" sz="1800" dirty="0" smtClean="0"/>
              <a:t> </a:t>
            </a:r>
            <a:r>
              <a:rPr lang="en-GB" sz="1800" dirty="0" err="1" smtClean="0"/>
              <a:t>manuale</a:t>
            </a:r>
            <a:r>
              <a:rPr lang="en-GB" sz="1800" dirty="0" smtClean="0"/>
              <a:t> del </a:t>
            </a:r>
            <a:r>
              <a:rPr lang="en-GB" sz="1800" dirty="0" err="1" smtClean="0"/>
              <a:t>fondo</a:t>
            </a:r>
            <a:r>
              <a:rPr lang="en-GB" sz="1800" dirty="0" smtClean="0"/>
              <a:t> </a:t>
            </a:r>
            <a:r>
              <a:rPr lang="en-GB" sz="1800" dirty="0" err="1" smtClean="0"/>
              <a:t>carena</a:t>
            </a:r>
            <a:endParaRPr lang="en-GB" sz="1800" dirty="0"/>
          </a:p>
        </p:txBody>
      </p:sp>
      <p:graphicFrame>
        <p:nvGraphicFramePr>
          <p:cNvPr id="3" name="Tabella 2"/>
          <p:cNvGraphicFramePr>
            <a:graphicFrameLocks noGrp="1"/>
          </p:cNvGraphicFramePr>
          <p:nvPr>
            <p:extLst>
              <p:ext uri="{D42A27DB-BD31-4B8C-83A1-F6EECF244321}">
                <p14:modId xmlns:p14="http://schemas.microsoft.com/office/powerpoint/2010/main" val="1667129462"/>
              </p:ext>
            </p:extLst>
          </p:nvPr>
        </p:nvGraphicFramePr>
        <p:xfrm>
          <a:off x="251520" y="2370609"/>
          <a:ext cx="6624735" cy="2595880"/>
        </p:xfrm>
        <a:graphic>
          <a:graphicData uri="http://schemas.openxmlformats.org/drawingml/2006/table">
            <a:tbl>
              <a:tblPr firstRow="1" bandRow="1">
                <a:tableStyleId>{5C22544A-7EE6-4342-B048-85BDC9FD1C3A}</a:tableStyleId>
              </a:tblPr>
              <a:tblGrid>
                <a:gridCol w="792088"/>
                <a:gridCol w="1872208"/>
                <a:gridCol w="2376264"/>
                <a:gridCol w="1584175"/>
              </a:tblGrid>
              <a:tr h="370840">
                <a:tc gridSpan="4">
                  <a:txBody>
                    <a:bodyPr/>
                    <a:lstStyle/>
                    <a:p>
                      <a:pPr algn="ctr"/>
                      <a:r>
                        <a:rPr lang="it-IT" dirty="0" smtClean="0"/>
                        <a:t>Piano</a:t>
                      </a:r>
                      <a:r>
                        <a:rPr lang="it-IT" baseline="0" dirty="0" smtClean="0"/>
                        <a:t> di laminazione</a:t>
                      </a:r>
                      <a:endParaRPr lang="it-IT" dirty="0"/>
                    </a:p>
                  </a:txBody>
                  <a:tcPr anchor="ctr"/>
                </a:tc>
                <a:tc hMerge="1">
                  <a:txBody>
                    <a:bodyPr/>
                    <a:lstStyle/>
                    <a:p>
                      <a:endParaRPr lang="it-IT" dirty="0"/>
                    </a:p>
                  </a:txBody>
                  <a:tcPr/>
                </a:tc>
                <a:tc hMerge="1">
                  <a:txBody>
                    <a:bodyPr/>
                    <a:lstStyle/>
                    <a:p>
                      <a:pPr algn="ctr"/>
                      <a:endParaRPr lang="it-IT" dirty="0"/>
                    </a:p>
                  </a:txBody>
                  <a:tcPr anchor="ctr"/>
                </a:tc>
                <a:tc hMerge="1">
                  <a:txBody>
                    <a:bodyPr/>
                    <a:lstStyle/>
                    <a:p>
                      <a:pPr algn="ctr"/>
                      <a:endParaRPr lang="it-IT" dirty="0"/>
                    </a:p>
                  </a:txBody>
                  <a:tcPr anchor="ctr"/>
                </a:tc>
              </a:tr>
              <a:tr h="370840">
                <a:tc>
                  <a:txBody>
                    <a:bodyPr/>
                    <a:lstStyle/>
                    <a:p>
                      <a:r>
                        <a:rPr lang="it-IT" dirty="0" err="1" smtClean="0"/>
                        <a:t>Layar</a:t>
                      </a:r>
                      <a:endParaRPr lang="it-IT" dirty="0"/>
                    </a:p>
                  </a:txBody>
                  <a:tcPr/>
                </a:tc>
                <a:tc>
                  <a:txBody>
                    <a:bodyPr/>
                    <a:lstStyle/>
                    <a:p>
                      <a:r>
                        <a:rPr lang="it-IT" dirty="0" smtClean="0"/>
                        <a:t>Tessuto tipo</a:t>
                      </a:r>
                      <a:endParaRPr lang="it-IT" dirty="0"/>
                    </a:p>
                  </a:txBody>
                  <a:tcPr/>
                </a:tc>
                <a:tc>
                  <a:txBody>
                    <a:bodyPr/>
                    <a:lstStyle/>
                    <a:p>
                      <a:r>
                        <a:rPr lang="it-IT" dirty="0" smtClean="0"/>
                        <a:t>Grammatura [g/m^2]</a:t>
                      </a:r>
                      <a:endParaRPr lang="it-IT" dirty="0"/>
                    </a:p>
                  </a:txBody>
                  <a:tcPr/>
                </a:tc>
                <a:tc>
                  <a:txBody>
                    <a:bodyPr/>
                    <a:lstStyle/>
                    <a:p>
                      <a:r>
                        <a:rPr lang="it-IT" dirty="0" smtClean="0"/>
                        <a:t>GC</a:t>
                      </a:r>
                      <a:endParaRPr lang="it-IT" dirty="0"/>
                    </a:p>
                  </a:txBody>
                  <a:tcPr/>
                </a:tc>
              </a:tr>
              <a:tr h="370840">
                <a:tc>
                  <a:txBody>
                    <a:bodyPr/>
                    <a:lstStyle/>
                    <a:p>
                      <a:r>
                        <a:rPr lang="it-IT" dirty="0" smtClean="0"/>
                        <a:t>1</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2</a:t>
                      </a:r>
                      <a:endParaRPr lang="it-IT" dirty="0"/>
                    </a:p>
                  </a:txBody>
                  <a:tcPr/>
                </a:tc>
                <a:tc>
                  <a:txBody>
                    <a:bodyPr/>
                    <a:lstStyle/>
                    <a:p>
                      <a:r>
                        <a:rPr lang="it-IT" dirty="0" err="1" smtClean="0"/>
                        <a:t>Mat</a:t>
                      </a:r>
                      <a:endParaRPr lang="it-IT" dirty="0"/>
                    </a:p>
                  </a:txBody>
                  <a:tcPr/>
                </a:tc>
                <a:tc>
                  <a:txBody>
                    <a:bodyPr/>
                    <a:lstStyle/>
                    <a:p>
                      <a:r>
                        <a:rPr lang="it-IT" dirty="0" smtClean="0"/>
                        <a:t>225</a:t>
                      </a:r>
                      <a:endParaRPr lang="it-IT" dirty="0"/>
                    </a:p>
                  </a:txBody>
                  <a:tcPr/>
                </a:tc>
                <a:tc>
                  <a:txBody>
                    <a:bodyPr/>
                    <a:lstStyle/>
                    <a:p>
                      <a:r>
                        <a:rPr lang="it-IT" dirty="0" smtClean="0"/>
                        <a:t>0,3</a:t>
                      </a:r>
                      <a:endParaRPr lang="it-IT" dirty="0"/>
                    </a:p>
                  </a:txBody>
                  <a:tcPr/>
                </a:tc>
              </a:tr>
              <a:tr h="370840">
                <a:tc>
                  <a:txBody>
                    <a:bodyPr/>
                    <a:lstStyle/>
                    <a:p>
                      <a:r>
                        <a:rPr lang="it-IT" dirty="0" smtClean="0"/>
                        <a:t>3</a:t>
                      </a:r>
                      <a:endParaRPr lang="it-IT" dirty="0"/>
                    </a:p>
                  </a:txBody>
                  <a:tcPr/>
                </a:tc>
                <a:tc>
                  <a:txBody>
                    <a:bodyPr/>
                    <a:lstStyle/>
                    <a:p>
                      <a:r>
                        <a:rPr lang="it-IT" dirty="0" err="1" smtClean="0"/>
                        <a:t>Combi</a:t>
                      </a:r>
                      <a:r>
                        <a:rPr lang="it-IT" dirty="0" smtClean="0"/>
                        <a:t> (</a:t>
                      </a:r>
                      <a:r>
                        <a:rPr lang="it-IT" dirty="0" err="1" smtClean="0"/>
                        <a:t>Rov-Mat</a:t>
                      </a:r>
                      <a:r>
                        <a:rPr lang="it-IT" dirty="0" smtClean="0"/>
                        <a:t>)</a:t>
                      </a:r>
                      <a:endParaRPr lang="it-IT" dirty="0"/>
                    </a:p>
                  </a:txBody>
                  <a:tcPr/>
                </a:tc>
                <a:tc>
                  <a:txBody>
                    <a:bodyPr/>
                    <a:lstStyle/>
                    <a:p>
                      <a:r>
                        <a:rPr lang="it-IT" dirty="0" smtClean="0"/>
                        <a:t>600+225</a:t>
                      </a:r>
                      <a:endParaRPr lang="it-IT" dirty="0"/>
                    </a:p>
                  </a:txBody>
                  <a:tcPr/>
                </a:tc>
                <a:tc>
                  <a:txBody>
                    <a:bodyPr/>
                    <a:lstStyle/>
                    <a:p>
                      <a:r>
                        <a:rPr lang="it-IT" dirty="0" smtClean="0">
                          <a:solidFill>
                            <a:schemeClr val="tx1"/>
                          </a:solidFill>
                        </a:rPr>
                        <a:t>0,42</a:t>
                      </a:r>
                      <a:endParaRPr lang="it-IT" dirty="0">
                        <a:solidFill>
                          <a:schemeClr val="tx1"/>
                        </a:solidFill>
                      </a:endParaRPr>
                    </a:p>
                  </a:txBody>
                  <a:tcPr/>
                </a:tc>
              </a:tr>
              <a:tr h="370840">
                <a:tc>
                  <a:txBody>
                    <a:bodyPr/>
                    <a:lstStyle/>
                    <a:p>
                      <a:r>
                        <a:rPr lang="it-IT" dirty="0" smtClean="0"/>
                        <a:t>4</a:t>
                      </a:r>
                      <a:endParaRPr lang="it-IT" dirty="0"/>
                    </a:p>
                  </a:txBody>
                  <a:tcPr/>
                </a:tc>
                <a:tc>
                  <a:txBody>
                    <a:bodyPr/>
                    <a:lstStyle/>
                    <a:p>
                      <a:r>
                        <a:rPr lang="it-IT" dirty="0" err="1" smtClean="0"/>
                        <a:t>Combi</a:t>
                      </a:r>
                      <a:r>
                        <a:rPr lang="it-IT" dirty="0" smtClean="0"/>
                        <a:t> (</a:t>
                      </a:r>
                      <a:r>
                        <a:rPr lang="it-IT" dirty="0" err="1" smtClean="0"/>
                        <a:t>Rov-Mat</a:t>
                      </a:r>
                      <a:r>
                        <a:rPr lang="it-IT" dirty="0" smtClean="0"/>
                        <a:t>)</a:t>
                      </a:r>
                      <a:endParaRPr lang="it-IT" dirty="0"/>
                    </a:p>
                  </a:txBody>
                  <a:tcPr/>
                </a:tc>
                <a:tc>
                  <a:txBody>
                    <a:bodyPr/>
                    <a:lstStyle/>
                    <a:p>
                      <a:r>
                        <a:rPr lang="it-IT" dirty="0" smtClean="0"/>
                        <a:t>600+225 </a:t>
                      </a:r>
                      <a:endParaRPr lang="it-IT" dirty="0"/>
                    </a:p>
                  </a:txBody>
                  <a:tcPr>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1"/>
                          </a:solidFill>
                        </a:rPr>
                        <a:t>0,42</a:t>
                      </a:r>
                    </a:p>
                  </a:txBody>
                  <a:tcPr>
                    <a:lnB w="12700" cap="flat" cmpd="sng" algn="ctr">
                      <a:solidFill>
                        <a:schemeClr val="tx1"/>
                      </a:solidFill>
                      <a:prstDash val="solid"/>
                      <a:round/>
                      <a:headEnd type="none" w="med" len="med"/>
                      <a:tailEnd type="none" w="med" len="med"/>
                    </a:lnB>
                  </a:tcPr>
                </a:tc>
              </a:tr>
              <a:tr h="370840">
                <a:tc>
                  <a:txBody>
                    <a:bodyPr/>
                    <a:lstStyle/>
                    <a:p>
                      <a:r>
                        <a:rPr lang="it-IT" dirty="0" smtClean="0"/>
                        <a:t>Tot</a:t>
                      </a:r>
                      <a:endParaRPr lang="it-IT" dirty="0"/>
                    </a:p>
                  </a:txBody>
                  <a:tcPr/>
                </a:tc>
                <a:tc>
                  <a:txBody>
                    <a:bodyPr/>
                    <a:lstStyle/>
                    <a:p>
                      <a:endParaRPr lang="it-IT" dirty="0"/>
                    </a:p>
                  </a:txBody>
                  <a:tcPr/>
                </a:tc>
                <a:tc>
                  <a:txBody>
                    <a:bodyPr/>
                    <a:lstStyle/>
                    <a:p>
                      <a:r>
                        <a:rPr lang="it-IT" dirty="0" smtClean="0"/>
                        <a:t>2100 = </a:t>
                      </a:r>
                      <a:r>
                        <a:rPr lang="it-IT" dirty="0" err="1" smtClean="0"/>
                        <a:t>wf</a:t>
                      </a:r>
                      <a:endParaRPr lang="it-IT" dirty="0"/>
                    </a:p>
                  </a:txBody>
                  <a:tcPr>
                    <a:lnT w="12700" cap="flat" cmpd="sng" algn="ctr">
                      <a:solidFill>
                        <a:schemeClr val="tx1"/>
                      </a:solidFill>
                      <a:prstDash val="solid"/>
                      <a:round/>
                      <a:headEnd type="none" w="med" len="med"/>
                      <a:tailEnd type="none" w="med" len="med"/>
                    </a:lnT>
                  </a:tcPr>
                </a:tc>
                <a:tc>
                  <a:txBody>
                    <a:bodyPr/>
                    <a:lstStyle/>
                    <a:p>
                      <a:r>
                        <a:rPr lang="it-IT" dirty="0" smtClean="0">
                          <a:solidFill>
                            <a:schemeClr val="tx1"/>
                          </a:solidFill>
                        </a:rPr>
                        <a:t>0,39 = </a:t>
                      </a:r>
                      <a:r>
                        <a:rPr lang="az-Cyrl-AZ" baseline="0" dirty="0" smtClean="0"/>
                        <a:t>Ѱ</a:t>
                      </a:r>
                      <a:endParaRPr lang="it-IT" dirty="0">
                        <a:solidFill>
                          <a:schemeClr val="tx1"/>
                        </a:solidFill>
                      </a:endParaRPr>
                    </a:p>
                  </a:txBody>
                  <a:tcPr>
                    <a:lnT w="12700" cap="flat" cmpd="sng" algn="ctr">
                      <a:solidFill>
                        <a:schemeClr val="tx1"/>
                      </a:solidFill>
                      <a:prstDash val="solid"/>
                      <a:round/>
                      <a:headEnd type="none" w="med" len="med"/>
                      <a:tailEnd type="none" w="med" len="med"/>
                    </a:lnT>
                  </a:tcPr>
                </a:tc>
              </a:tr>
            </a:tbl>
          </a:graphicData>
        </a:graphic>
      </p:graphicFrame>
      <p:pic>
        <p:nvPicPr>
          <p:cNvPr id="6" name="Immagine 5"/>
          <p:cNvPicPr>
            <a:picLocks noChangeAspect="1"/>
          </p:cNvPicPr>
          <p:nvPr/>
        </p:nvPicPr>
        <p:blipFill>
          <a:blip r:embed="rId4"/>
          <a:stretch>
            <a:fillRect/>
          </a:stretch>
        </p:blipFill>
        <p:spPr>
          <a:xfrm>
            <a:off x="7092280" y="2204864"/>
            <a:ext cx="1829197" cy="1829197"/>
          </a:xfrm>
          <a:prstGeom prst="rect">
            <a:avLst/>
          </a:prstGeom>
        </p:spPr>
      </p:pic>
      <p:pic>
        <p:nvPicPr>
          <p:cNvPr id="10" name="Immagine 9"/>
          <p:cNvPicPr>
            <a:picLocks noChangeAspect="1"/>
          </p:cNvPicPr>
          <p:nvPr/>
        </p:nvPicPr>
        <p:blipFill rotWithShape="1">
          <a:blip r:embed="rId5"/>
          <a:srcRect l="26942" t="25263" r="50260" b="15288"/>
          <a:stretch/>
        </p:blipFill>
        <p:spPr>
          <a:xfrm>
            <a:off x="1223628" y="3872094"/>
            <a:ext cx="1584176" cy="2520280"/>
          </a:xfrm>
          <a:prstGeom prst="rect">
            <a:avLst/>
          </a:prstGeom>
        </p:spPr>
      </p:pic>
      <p:sp>
        <p:nvSpPr>
          <p:cNvPr id="5" name="Rettangolo 4"/>
          <p:cNvSpPr/>
          <p:nvPr/>
        </p:nvSpPr>
        <p:spPr>
          <a:xfrm>
            <a:off x="1187624" y="5229200"/>
            <a:ext cx="540060"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9" name="Connettore 4 8"/>
          <p:cNvCxnSpPr>
            <a:endCxn id="5" idx="1"/>
          </p:cNvCxnSpPr>
          <p:nvPr/>
        </p:nvCxnSpPr>
        <p:spPr>
          <a:xfrm rot="10800000" flipV="1">
            <a:off x="1187624" y="4797152"/>
            <a:ext cx="4104456" cy="540060"/>
          </a:xfrm>
          <a:prstGeom prst="bentConnector3">
            <a:avLst>
              <a:gd name="adj1" fmla="val 10557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ettangolo 10"/>
          <p:cNvSpPr/>
          <p:nvPr/>
        </p:nvSpPr>
        <p:spPr>
          <a:xfrm>
            <a:off x="1799692" y="5229200"/>
            <a:ext cx="32403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2" name="Connettore 2 11"/>
          <p:cNvCxnSpPr>
            <a:stCxn id="11" idx="3"/>
          </p:cNvCxnSpPr>
          <p:nvPr/>
        </p:nvCxnSpPr>
        <p:spPr>
          <a:xfrm>
            <a:off x="2123728" y="5337212"/>
            <a:ext cx="1296144" cy="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3" name="Oggetto 12"/>
          <p:cNvGraphicFramePr>
            <a:graphicFrameLocks noChangeAspect="1"/>
          </p:cNvGraphicFramePr>
          <p:nvPr>
            <p:extLst>
              <p:ext uri="{D42A27DB-BD31-4B8C-83A1-F6EECF244321}">
                <p14:modId xmlns:p14="http://schemas.microsoft.com/office/powerpoint/2010/main" val="3086136110"/>
              </p:ext>
            </p:extLst>
          </p:nvPr>
        </p:nvGraphicFramePr>
        <p:xfrm>
          <a:off x="3644900" y="5033963"/>
          <a:ext cx="4097338" cy="658812"/>
        </p:xfrm>
        <a:graphic>
          <a:graphicData uri="http://schemas.openxmlformats.org/presentationml/2006/ole">
            <mc:AlternateContent xmlns:mc="http://schemas.openxmlformats.org/markup-compatibility/2006">
              <mc:Choice xmlns:v="urn:schemas-microsoft-com:vml" Requires="v">
                <p:oleObj spid="_x0000_s21524" name="Equation" r:id="rId6" imgW="2450880" imgH="393480" progId="Equation.DSMT4">
                  <p:embed/>
                </p:oleObj>
              </mc:Choice>
              <mc:Fallback>
                <p:oleObj name="Equation" r:id="rId6" imgW="2450880" imgH="393480" progId="Equation.DSMT4">
                  <p:embed/>
                  <p:pic>
                    <p:nvPicPr>
                      <p:cNvPr id="0" name=""/>
                      <p:cNvPicPr/>
                      <p:nvPr/>
                    </p:nvPicPr>
                    <p:blipFill>
                      <a:blip r:embed="rId7"/>
                      <a:stretch>
                        <a:fillRect/>
                      </a:stretch>
                    </p:blipFill>
                    <p:spPr>
                      <a:xfrm>
                        <a:off x="3644900" y="5033963"/>
                        <a:ext cx="4097338" cy="658812"/>
                      </a:xfrm>
                      <a:prstGeom prst="rect">
                        <a:avLst/>
                      </a:prstGeom>
                    </p:spPr>
                  </p:pic>
                </p:oleObj>
              </mc:Fallback>
            </mc:AlternateContent>
          </a:graphicData>
        </a:graphic>
      </p:graphicFrame>
      <p:pic>
        <p:nvPicPr>
          <p:cNvPr id="14" name="Picture 4" descr="Risultati immagini per soluzione idea"/>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11481"/>
          <a:stretch/>
        </p:blipFill>
        <p:spPr bwMode="auto">
          <a:xfrm>
            <a:off x="8006878" y="4888086"/>
            <a:ext cx="841528" cy="7955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879278"/>
      </p:ext>
    </p:extLst>
  </p:cSld>
  <p:clrMapOvr>
    <a:masterClrMapping/>
  </p:clrMapOvr>
  <p:transition>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Grazie per l’attenzione</a:t>
            </a:r>
            <a:endParaRPr lang="it-IT" dirty="0"/>
          </a:p>
        </p:txBody>
      </p:sp>
      <p:pic>
        <p:nvPicPr>
          <p:cNvPr id="7170" name="Immagine 17"/>
          <p:cNvPicPr>
            <a:picLocks noChangeAspect="1" noChangeArrowheads="1"/>
          </p:cNvPicPr>
          <p:nvPr/>
        </p:nvPicPr>
        <p:blipFill>
          <a:blip r:embed="rId3">
            <a:extLst>
              <a:ext uri="{28A0092B-C50C-407E-A947-70E740481C1C}">
                <a14:useLocalDpi xmlns:a14="http://schemas.microsoft.com/office/drawing/2010/main" val="0"/>
              </a:ext>
            </a:extLst>
          </a:blip>
          <a:srcRect l="13695" t="3371" r="11729" b="4907"/>
          <a:stretch>
            <a:fillRect/>
          </a:stretch>
        </p:blipFill>
        <p:spPr bwMode="auto">
          <a:xfrm>
            <a:off x="1619672" y="1772816"/>
            <a:ext cx="5759450" cy="454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406796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6084168" y="4536456"/>
            <a:ext cx="2945903" cy="1844872"/>
          </a:xfrm>
          <a:prstGeom prst="rect">
            <a:avLst/>
          </a:prstGeom>
        </p:spPr>
      </p:pic>
      <p:sp>
        <p:nvSpPr>
          <p:cNvPr id="3" name="Titolo 2"/>
          <p:cNvSpPr>
            <a:spLocks noGrp="1"/>
          </p:cNvSpPr>
          <p:nvPr>
            <p:ph type="title"/>
          </p:nvPr>
        </p:nvSpPr>
        <p:spPr/>
        <p:txBody>
          <a:bodyPr/>
          <a:lstStyle/>
          <a:p>
            <a:r>
              <a:rPr lang="it-IT" dirty="0" smtClean="0"/>
              <a:t>Definizione dei pesi scafo</a:t>
            </a:r>
            <a:endParaRPr lang="en-US" dirty="0"/>
          </a:p>
        </p:txBody>
      </p:sp>
      <p:sp>
        <p:nvSpPr>
          <p:cNvPr id="4" name="CasellaDiTesto 3"/>
          <p:cNvSpPr txBox="1"/>
          <p:nvPr/>
        </p:nvSpPr>
        <p:spPr>
          <a:xfrm>
            <a:off x="395536" y="1700808"/>
            <a:ext cx="8352928" cy="553998"/>
          </a:xfrm>
          <a:prstGeom prst="rect">
            <a:avLst/>
          </a:prstGeom>
          <a:noFill/>
        </p:spPr>
        <p:txBody>
          <a:bodyPr wrap="square" rtlCol="0">
            <a:spAutoFit/>
          </a:bodyPr>
          <a:lstStyle>
            <a:defPPr>
              <a:defRPr lang="it-IT"/>
            </a:defPPr>
            <a:lvl1pPr marL="342900"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1pPr>
            <a:lvl2pPr marL="342900" lvl="1"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2pPr>
            <a:lvl3pPr marL="342900" lvl="2" indent="-342900" algn="just">
              <a:lnSpc>
                <a:spcPct val="150000"/>
              </a:lnSpc>
              <a:buFont typeface="Wingdings" panose="05000000000000000000" pitchFamily="2" charset="2"/>
              <a:buChar char="Ø"/>
              <a:defRPr sz="2000">
                <a:solidFill>
                  <a:srgbClr val="002060"/>
                </a:solidFill>
                <a:latin typeface="Arial" panose="020B0604020202020204" pitchFamily="34" charset="0"/>
                <a:ea typeface="Verdana" panose="020B0604030504040204" pitchFamily="34" charset="0"/>
                <a:cs typeface="Arial" panose="020B0604020202020204" pitchFamily="34" charset="0"/>
              </a:defRPr>
            </a:lvl3pPr>
          </a:lstStyle>
          <a:p>
            <a:pPr marL="0" indent="0">
              <a:buNone/>
            </a:pPr>
            <a:r>
              <a:rPr lang="it-IT" dirty="0" smtClean="0"/>
              <a:t>RIPARTIZIONE DEI PESI SCAFO: ESEMPIO DI UN RIB – MV MITO 45</a:t>
            </a:r>
          </a:p>
        </p:txBody>
      </p:sp>
      <p:graphicFrame>
        <p:nvGraphicFramePr>
          <p:cNvPr id="5" name="Grafico 4"/>
          <p:cNvGraphicFramePr>
            <a:graphicFrameLocks/>
          </p:cNvGraphicFramePr>
          <p:nvPr>
            <p:extLst>
              <p:ext uri="{D42A27DB-BD31-4B8C-83A1-F6EECF244321}">
                <p14:modId xmlns:p14="http://schemas.microsoft.com/office/powerpoint/2010/main" val="2311361960"/>
              </p:ext>
            </p:extLst>
          </p:nvPr>
        </p:nvGraphicFramePr>
        <p:xfrm>
          <a:off x="0" y="2197804"/>
          <a:ext cx="8892480" cy="4183524"/>
        </p:xfrm>
        <a:graphic>
          <a:graphicData uri="http://schemas.openxmlformats.org/drawingml/2006/chart">
            <c:chart xmlns:c="http://schemas.openxmlformats.org/drawingml/2006/chart" xmlns:r="http://schemas.openxmlformats.org/officeDocument/2006/relationships" r:id="rId3"/>
          </a:graphicData>
        </a:graphic>
      </p:graphicFrame>
      <p:pic>
        <p:nvPicPr>
          <p:cNvPr id="8" name="Immagine 7" descr="Logo per carta intestata"/>
          <p:cNvPicPr/>
          <p:nvPr/>
        </p:nvPicPr>
        <p:blipFill>
          <a:blip r:embed="rId4" cstate="print">
            <a:extLst>
              <a:ext uri="{28A0092B-C50C-407E-A947-70E740481C1C}">
                <a14:useLocalDpi xmlns:a14="http://schemas.microsoft.com/office/drawing/2010/main" val="0"/>
              </a:ext>
            </a:extLst>
          </a:blip>
          <a:srcRect l="12997" t="11700" r="14131" b="18202"/>
          <a:stretch>
            <a:fillRect/>
          </a:stretch>
        </p:blipFill>
        <p:spPr bwMode="auto">
          <a:xfrm>
            <a:off x="7431444" y="3309231"/>
            <a:ext cx="1605052" cy="1127881"/>
          </a:xfrm>
          <a:prstGeom prst="rect">
            <a:avLst/>
          </a:prstGeom>
          <a:noFill/>
          <a:ln>
            <a:noFill/>
          </a:ln>
        </p:spPr>
      </p:pic>
    </p:spTree>
    <p:extLst>
      <p:ext uri="{BB962C8B-B14F-4D97-AF65-F5344CB8AC3E}">
        <p14:creationId xmlns:p14="http://schemas.microsoft.com/office/powerpoint/2010/main" val="2701510628"/>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22638</TotalTime>
  <Words>3613</Words>
  <Application>Microsoft Office PowerPoint</Application>
  <PresentationFormat>Presentazione su schermo (4:3)</PresentationFormat>
  <Paragraphs>793</Paragraphs>
  <Slides>87</Slides>
  <Notes>57</Notes>
  <HiddenSlides>0</HiddenSlides>
  <MMClips>11</MMClips>
  <ScaleCrop>false</ScaleCrop>
  <HeadingPairs>
    <vt:vector size="8" baseType="variant">
      <vt:variant>
        <vt:lpstr>Caratteri utilizzati</vt:lpstr>
      </vt:variant>
      <vt:variant>
        <vt:i4>10</vt:i4>
      </vt:variant>
      <vt:variant>
        <vt:lpstr>Tema</vt:lpstr>
      </vt:variant>
      <vt:variant>
        <vt:i4>1</vt:i4>
      </vt:variant>
      <vt:variant>
        <vt:lpstr>Server OLE incorporati</vt:lpstr>
      </vt:variant>
      <vt:variant>
        <vt:i4>1</vt:i4>
      </vt:variant>
      <vt:variant>
        <vt:lpstr>Titoli diapositive</vt:lpstr>
      </vt:variant>
      <vt:variant>
        <vt:i4>87</vt:i4>
      </vt:variant>
    </vt:vector>
  </HeadingPairs>
  <TitlesOfParts>
    <vt:vector size="99" baseType="lpstr">
      <vt:lpstr>Arial Unicode MS</vt:lpstr>
      <vt:lpstr>Arial</vt:lpstr>
      <vt:lpstr>Arial Narrow</vt:lpstr>
      <vt:lpstr>Calibri</vt:lpstr>
      <vt:lpstr>Calibri-BoldItalic</vt:lpstr>
      <vt:lpstr>Calibri-Italic</vt:lpstr>
      <vt:lpstr>Cambria Math</vt:lpstr>
      <vt:lpstr>Times New Roman</vt:lpstr>
      <vt:lpstr>Verdana</vt:lpstr>
      <vt:lpstr>Wingdings</vt:lpstr>
      <vt:lpstr>Tema di Office</vt:lpstr>
      <vt:lpstr>Equation</vt:lpstr>
      <vt:lpstr>Presentazione standard di PowerPoint</vt:lpstr>
      <vt:lpstr>Agenda</vt:lpstr>
      <vt:lpstr>Premessa</vt:lpstr>
      <vt:lpstr>Scopo del seminario</vt:lpstr>
      <vt:lpstr>Scopo del seminario</vt:lpstr>
      <vt:lpstr>Definizione dei pesi scafo</vt:lpstr>
      <vt:lpstr>Definizione dei pesi scafo</vt:lpstr>
      <vt:lpstr>Definizione dei pesi scafo</vt:lpstr>
      <vt:lpstr>Definizione dei pesi scafo</vt:lpstr>
      <vt:lpstr>Interazione del peso con le performance e con l’impatto ambientale </vt:lpstr>
      <vt:lpstr>Interazione del peso con le performance e con l’impatto ambientale </vt:lpstr>
      <vt:lpstr>Interazione del peso con le performance e con l’impatto ambientale </vt:lpstr>
      <vt:lpstr>Interazione del peso con le performance e con l’impatto ambientale </vt:lpstr>
      <vt:lpstr>Interazione del peso con le performance e con l’impatto ambientale </vt:lpstr>
      <vt:lpstr>Interazione del peso con le performance e con l’impatto ambientale </vt:lpstr>
      <vt:lpstr>Interazione del peso con le performance e con l’impatto ambientale </vt:lpstr>
      <vt:lpstr>Interazione del peso con le performance e con l’impatto ambientale </vt:lpstr>
      <vt:lpstr>Interazione del peso con le performance e con l’impatto ambientale </vt:lpstr>
      <vt:lpstr>Interazione del peso con le performance e con l’impatto ambientale </vt:lpstr>
      <vt:lpstr>Interazione del peso con le performance e con l’impatto ambientale </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I materiali compositi: fibre e matrici</vt:lpstr>
      <vt:lpstr>Tecniche di laminazione</vt:lpstr>
      <vt:lpstr>Tecniche di laminazione</vt:lpstr>
      <vt:lpstr>Tecniche di laminazione</vt:lpstr>
      <vt:lpstr>Tecniche di laminazione</vt:lpstr>
      <vt:lpstr>Tecniche di laminazione</vt:lpstr>
      <vt:lpstr>Tecniche di laminazione</vt:lpstr>
      <vt:lpstr>Tecniche di laminazione</vt:lpstr>
      <vt:lpstr>Tecniche di laminazione</vt:lpstr>
      <vt:lpstr>Tecniche di laminazione</vt:lpstr>
      <vt:lpstr>Tecniche di laminazione</vt:lpstr>
      <vt:lpstr>Tecniche di laminazione</vt:lpstr>
      <vt:lpstr>Tecniche di laminazione</vt:lpstr>
      <vt:lpstr>Tecniche di laminazione</vt:lpstr>
      <vt:lpstr>Tecniche di laminazione</vt:lpstr>
      <vt:lpstr>Tecniche di laminazione</vt:lpstr>
      <vt:lpstr>Tecniche di laminazione</vt:lpstr>
      <vt:lpstr>Tecniche di laminazione</vt:lpstr>
      <vt:lpstr>Tecniche di laminazione</vt:lpstr>
      <vt:lpstr>Tecniche di laminazione</vt:lpstr>
      <vt:lpstr>Tecniche di laminazione</vt:lpstr>
      <vt:lpstr>Cosa è questo?</vt:lpstr>
      <vt:lpstr>Cosa è questo?</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Tecniche di stima dei pesi per i materiali compositi</vt:lpstr>
      <vt:lpstr>Grazie per l’attenzione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PC-Studio</dc:creator>
  <cp:lastModifiedBy>Luigi Vitiello</cp:lastModifiedBy>
  <cp:revision>1260</cp:revision>
  <cp:lastPrinted>2015-09-07T11:26:54Z</cp:lastPrinted>
  <dcterms:created xsi:type="dcterms:W3CDTF">2013-11-04T20:21:44Z</dcterms:created>
  <dcterms:modified xsi:type="dcterms:W3CDTF">2017-05-15T15:03:57Z</dcterms:modified>
  <cp:contentStatus>Finale</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